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notesSlides/notesSlide2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5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5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53.xml" ContentType="application/vnd.openxmlformats-officedocument.presentationml.notesSlide+xml"/>
  <Override PartName="/ppt/tags/tag9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5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5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58.xml" ContentType="application/vnd.openxmlformats-officedocument.presentationml.notesSlide+xml"/>
  <Override PartName="/ppt/charts/chart3.xml" ContentType="application/vnd.openxmlformats-officedocument.drawingml.chart+xml"/>
  <Override PartName="/ppt/notesSlides/notesSlide5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6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6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6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6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9.xml" ContentType="application/vnd.openxmlformats-officedocument.presentationml.tags+xml"/>
  <Override PartName="/ppt/tags/tag110.xml" ContentType="application/vnd.openxmlformats-officedocument.presentationml.tags+xml"/>
  <Override PartName="/ppt/notesSlides/notesSlide6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67.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6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6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notesMasterIdLst>
    <p:notesMasterId r:id="rId74"/>
  </p:notesMasterIdLst>
  <p:handoutMasterIdLst>
    <p:handoutMasterId r:id="rId75"/>
  </p:handoutMasterIdLst>
  <p:sldIdLst>
    <p:sldId id="498" r:id="rId5"/>
    <p:sldId id="394" r:id="rId6"/>
    <p:sldId id="562" r:id="rId7"/>
    <p:sldId id="546" r:id="rId8"/>
    <p:sldId id="547" r:id="rId9"/>
    <p:sldId id="456" r:id="rId10"/>
    <p:sldId id="405" r:id="rId11"/>
    <p:sldId id="516" r:id="rId12"/>
    <p:sldId id="453" r:id="rId13"/>
    <p:sldId id="479" r:id="rId14"/>
    <p:sldId id="475" r:id="rId15"/>
    <p:sldId id="499" r:id="rId16"/>
    <p:sldId id="500" r:id="rId17"/>
    <p:sldId id="518" r:id="rId18"/>
    <p:sldId id="477" r:id="rId19"/>
    <p:sldId id="478" r:id="rId20"/>
    <p:sldId id="519" r:id="rId21"/>
    <p:sldId id="520" r:id="rId22"/>
    <p:sldId id="522" r:id="rId23"/>
    <p:sldId id="521" r:id="rId24"/>
    <p:sldId id="524" r:id="rId25"/>
    <p:sldId id="525" r:id="rId26"/>
    <p:sldId id="537" r:id="rId27"/>
    <p:sldId id="459" r:id="rId28"/>
    <p:sldId id="501" r:id="rId29"/>
    <p:sldId id="502" r:id="rId30"/>
    <p:sldId id="510" r:id="rId31"/>
    <p:sldId id="511" r:id="rId32"/>
    <p:sldId id="503" r:id="rId33"/>
    <p:sldId id="507" r:id="rId34"/>
    <p:sldId id="544" r:id="rId35"/>
    <p:sldId id="548" r:id="rId36"/>
    <p:sldId id="563" r:id="rId37"/>
    <p:sldId id="554" r:id="rId38"/>
    <p:sldId id="555" r:id="rId39"/>
    <p:sldId id="556" r:id="rId40"/>
    <p:sldId id="557" r:id="rId41"/>
    <p:sldId id="558" r:id="rId42"/>
    <p:sldId id="559" r:id="rId43"/>
    <p:sldId id="564" r:id="rId44"/>
    <p:sldId id="565" r:id="rId45"/>
    <p:sldId id="566" r:id="rId46"/>
    <p:sldId id="568" r:id="rId47"/>
    <p:sldId id="474" r:id="rId48"/>
    <p:sldId id="472" r:id="rId49"/>
    <p:sldId id="529" r:id="rId50"/>
    <p:sldId id="512" r:id="rId51"/>
    <p:sldId id="530" r:id="rId52"/>
    <p:sldId id="532" r:id="rId53"/>
    <p:sldId id="536" r:id="rId54"/>
    <p:sldId id="560" r:id="rId55"/>
    <p:sldId id="533" r:id="rId56"/>
    <p:sldId id="534" r:id="rId57"/>
    <p:sldId id="535" r:id="rId58"/>
    <p:sldId id="531" r:id="rId59"/>
    <p:sldId id="527" r:id="rId60"/>
    <p:sldId id="561" r:id="rId61"/>
    <p:sldId id="513" r:id="rId62"/>
    <p:sldId id="538" r:id="rId63"/>
    <p:sldId id="539" r:id="rId64"/>
    <p:sldId id="540" r:id="rId65"/>
    <p:sldId id="542" r:id="rId66"/>
    <p:sldId id="541" r:id="rId67"/>
    <p:sldId id="484" r:id="rId68"/>
    <p:sldId id="508" r:id="rId69"/>
    <p:sldId id="482" r:id="rId70"/>
    <p:sldId id="509" r:id="rId71"/>
    <p:sldId id="433" r:id="rId72"/>
    <p:sldId id="267" r:id="rId7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lea" initials="t" lastIdx="1" clrIdx="0"/>
  <p:cmAuthor id="1" name="David Langton" initials="D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5E"/>
    <a:srgbClr val="AC14A1"/>
    <a:srgbClr val="CCFFFF"/>
    <a:srgbClr val="E87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8" autoAdjust="0"/>
    <p:restoredTop sz="84980" autoAdjust="0"/>
  </p:normalViewPr>
  <p:slideViewPr>
    <p:cSldViewPr>
      <p:cViewPr>
        <p:scale>
          <a:sx n="75" d="100"/>
          <a:sy n="75" d="100"/>
        </p:scale>
        <p:origin x="-1146" y="66"/>
      </p:cViewPr>
      <p:guideLst>
        <p:guide orient="horz" pos="288"/>
        <p:guide orient="horz" pos="2160"/>
        <p:guide orient="horz" pos="480"/>
        <p:guide orient="horz" pos="167"/>
        <p:guide pos="2880"/>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918"/>
    </p:cViewPr>
  </p:sorterViewPr>
  <p:notesViewPr>
    <p:cSldViewPr>
      <p:cViewPr varScale="1">
        <p:scale>
          <a:sx n="68" d="100"/>
          <a:sy n="68" d="100"/>
        </p:scale>
        <p:origin x="-2244"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bg1"/>
              </a:solidFill>
            </c:spPr>
          </c:dPt>
          <c:dPt>
            <c:idx val="1"/>
            <c:bubble3D val="0"/>
            <c:spPr>
              <a:solidFill>
                <a:schemeClr val="accent4"/>
              </a:solidFill>
            </c:spPr>
          </c:dPt>
          <c:dPt>
            <c:idx val="2"/>
            <c:bubble3D val="0"/>
            <c:spPr>
              <a:solidFill>
                <a:schemeClr val="accent3"/>
              </a:solidFill>
            </c:spPr>
          </c:dPt>
          <c:dPt>
            <c:idx val="3"/>
            <c:bubble3D val="0"/>
            <c:spPr>
              <a:solidFill>
                <a:schemeClr val="accent5"/>
              </a:solidFill>
            </c:spPr>
          </c:dPt>
          <c:dPt>
            <c:idx val="4"/>
            <c:bubble3D val="0"/>
            <c:spPr>
              <a:solidFill>
                <a:schemeClr val="tx1"/>
              </a:solidFill>
            </c:spPr>
          </c:dPt>
          <c:dPt>
            <c:idx val="5"/>
            <c:bubble3D val="0"/>
            <c:spPr>
              <a:solidFill>
                <a:srgbClr val="C00000"/>
              </a:solidFill>
            </c:spPr>
          </c:dPt>
          <c:cat>
            <c:strRef>
              <c:f>Sheet1!$A$2:$A$7</c:f>
              <c:strCache>
                <c:ptCount val="6"/>
                <c:pt idx="0">
                  <c:v>Delete</c:v>
                </c:pt>
                <c:pt idx="1">
                  <c:v>Create</c:v>
                </c:pt>
                <c:pt idx="2">
                  <c:v>Store</c:v>
                </c:pt>
                <c:pt idx="3">
                  <c:v>Use</c:v>
                </c:pt>
                <c:pt idx="4">
                  <c:v>Share</c:v>
                </c:pt>
                <c:pt idx="5">
                  <c:v>Archive</c:v>
                </c:pt>
              </c:strCache>
            </c:strRef>
          </c:cat>
          <c:val>
            <c:numRef>
              <c:f>Sheet1!$B$2:$B$7</c:f>
              <c:numCache>
                <c:formatCode>General</c:formatCode>
                <c:ptCount val="6"/>
                <c:pt idx="0">
                  <c:v>16.66</c:v>
                </c:pt>
                <c:pt idx="1">
                  <c:v>16.66</c:v>
                </c:pt>
                <c:pt idx="2">
                  <c:v>16.66</c:v>
                </c:pt>
                <c:pt idx="3">
                  <c:v>16.66</c:v>
                </c:pt>
                <c:pt idx="4">
                  <c:v>16.66</c:v>
                </c:pt>
                <c:pt idx="5">
                  <c:v>16.66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bg1"/>
              </a:solidFill>
            </c:spPr>
          </c:dPt>
          <c:dPt>
            <c:idx val="1"/>
            <c:bubble3D val="0"/>
            <c:spPr>
              <a:solidFill>
                <a:schemeClr val="accent4"/>
              </a:solidFill>
            </c:spPr>
          </c:dPt>
          <c:dPt>
            <c:idx val="2"/>
            <c:bubble3D val="0"/>
            <c:spPr>
              <a:solidFill>
                <a:schemeClr val="accent3"/>
              </a:solidFill>
            </c:spPr>
          </c:dPt>
          <c:dPt>
            <c:idx val="3"/>
            <c:bubble3D val="0"/>
            <c:spPr>
              <a:solidFill>
                <a:schemeClr val="accent5"/>
              </a:solidFill>
            </c:spPr>
          </c:dPt>
          <c:dPt>
            <c:idx val="4"/>
            <c:bubble3D val="0"/>
            <c:spPr>
              <a:solidFill>
                <a:schemeClr val="tx1"/>
              </a:solidFill>
            </c:spPr>
          </c:dPt>
          <c:dPt>
            <c:idx val="5"/>
            <c:bubble3D val="0"/>
            <c:spPr>
              <a:solidFill>
                <a:srgbClr val="C00000"/>
              </a:solidFill>
            </c:spPr>
          </c:dPt>
          <c:cat>
            <c:strRef>
              <c:f>Sheet1!$A$2:$A$7</c:f>
              <c:strCache>
                <c:ptCount val="6"/>
                <c:pt idx="0">
                  <c:v>Delete</c:v>
                </c:pt>
                <c:pt idx="1">
                  <c:v>Create</c:v>
                </c:pt>
                <c:pt idx="2">
                  <c:v>Store</c:v>
                </c:pt>
                <c:pt idx="3">
                  <c:v>Use</c:v>
                </c:pt>
                <c:pt idx="4">
                  <c:v>Share</c:v>
                </c:pt>
                <c:pt idx="5">
                  <c:v>Archive</c:v>
                </c:pt>
              </c:strCache>
            </c:strRef>
          </c:cat>
          <c:val>
            <c:numRef>
              <c:f>Sheet1!$B$2:$B$7</c:f>
              <c:numCache>
                <c:formatCode>General</c:formatCode>
                <c:ptCount val="6"/>
                <c:pt idx="0">
                  <c:v>16.66</c:v>
                </c:pt>
                <c:pt idx="1">
                  <c:v>16.66</c:v>
                </c:pt>
                <c:pt idx="2">
                  <c:v>16.66</c:v>
                </c:pt>
                <c:pt idx="3">
                  <c:v>16.66</c:v>
                </c:pt>
                <c:pt idx="4">
                  <c:v>16.66</c:v>
                </c:pt>
                <c:pt idx="5">
                  <c:v>16.66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20"/>
    </c:view3D>
    <c:floor>
      <c:thickness val="0"/>
      <c:spPr>
        <a:noFill/>
        <a:ln w="9525">
          <a:noFill/>
        </a:ln>
      </c:spPr>
    </c:floor>
    <c:sideWall>
      <c:thickness val="0"/>
      <c:spPr>
        <a:noFill/>
      </c:spPr>
    </c:sideWall>
    <c:backWall>
      <c:thickness val="0"/>
      <c:spPr>
        <a:noFill/>
      </c:spPr>
    </c:backWall>
    <c:plotArea>
      <c:layout>
        <c:manualLayout>
          <c:layoutTarget val="inner"/>
          <c:xMode val="edge"/>
          <c:yMode val="edge"/>
          <c:x val="5.6647784428701782E-2"/>
          <c:y val="5.1696636320815982E-2"/>
          <c:w val="0.71631954203981218"/>
          <c:h val="0.82239284501315579"/>
        </c:manualLayout>
      </c:layout>
      <c:bar3DChart>
        <c:barDir val="col"/>
        <c:grouping val="clustered"/>
        <c:varyColors val="0"/>
        <c:ser>
          <c:idx val="0"/>
          <c:order val="0"/>
          <c:tx>
            <c:strRef>
              <c:f>Sheet1!$B$1</c:f>
              <c:strCache>
                <c:ptCount val="1"/>
                <c:pt idx="0">
                  <c:v>Laggards</c:v>
                </c:pt>
              </c:strCache>
            </c:strRef>
          </c:tx>
          <c:spPr>
            <a:ln>
              <a:noFill/>
            </a:ln>
            <a:effectLst/>
          </c:spPr>
          <c:invertIfNegative val="0"/>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General</c:formatCode>
                <c:ptCount val="6"/>
                <c:pt idx="0">
                  <c:v>12</c:v>
                </c:pt>
                <c:pt idx="1">
                  <c:v>32</c:v>
                </c:pt>
                <c:pt idx="2">
                  <c:v>21</c:v>
                </c:pt>
                <c:pt idx="3">
                  <c:v>28</c:v>
                </c:pt>
                <c:pt idx="4">
                  <c:v>29</c:v>
                </c:pt>
                <c:pt idx="5">
                  <c:v>45</c:v>
                </c:pt>
              </c:numCache>
            </c:numRef>
          </c:val>
        </c:ser>
        <c:ser>
          <c:idx val="1"/>
          <c:order val="1"/>
          <c:tx>
            <c:strRef>
              <c:f>Sheet1!$C$1</c:f>
              <c:strCache>
                <c:ptCount val="1"/>
                <c:pt idx="0">
                  <c:v>Industry Average</c:v>
                </c:pt>
              </c:strCache>
            </c:strRef>
          </c:tx>
          <c:invertIfNegative val="0"/>
          <c:cat>
            <c:numRef>
              <c:f>Sheet1!$A$2:$A$7</c:f>
              <c:numCache>
                <c:formatCode>General</c:formatCode>
                <c:ptCount val="6"/>
                <c:pt idx="0">
                  <c:v>2007</c:v>
                </c:pt>
                <c:pt idx="1">
                  <c:v>2008</c:v>
                </c:pt>
                <c:pt idx="2">
                  <c:v>2009</c:v>
                </c:pt>
                <c:pt idx="3">
                  <c:v>2010</c:v>
                </c:pt>
                <c:pt idx="4">
                  <c:v>2011</c:v>
                </c:pt>
                <c:pt idx="5">
                  <c:v>2012</c:v>
                </c:pt>
              </c:numCache>
            </c:numRef>
          </c:cat>
          <c:val>
            <c:numRef>
              <c:f>Sheet1!$C$2:$C$7</c:f>
              <c:numCache>
                <c:formatCode>General</c:formatCode>
                <c:ptCount val="6"/>
                <c:pt idx="0">
                  <c:v>27</c:v>
                </c:pt>
                <c:pt idx="1">
                  <c:v>36</c:v>
                </c:pt>
                <c:pt idx="2">
                  <c:v>39</c:v>
                </c:pt>
                <c:pt idx="3">
                  <c:v>36</c:v>
                </c:pt>
                <c:pt idx="4">
                  <c:v>45</c:v>
                </c:pt>
                <c:pt idx="5">
                  <c:v>51</c:v>
                </c:pt>
              </c:numCache>
            </c:numRef>
          </c:val>
        </c:ser>
        <c:ser>
          <c:idx val="2"/>
          <c:order val="2"/>
          <c:tx>
            <c:strRef>
              <c:f>Sheet1!$D$1</c:f>
              <c:strCache>
                <c:ptCount val="1"/>
                <c:pt idx="0">
                  <c:v>Best-in-Class</c:v>
                </c:pt>
              </c:strCache>
            </c:strRef>
          </c:tx>
          <c:spPr>
            <a:ln>
              <a:noFill/>
            </a:ln>
          </c:spPr>
          <c:invertIfNegative val="0"/>
          <c:cat>
            <c:numRef>
              <c:f>Sheet1!$A$2:$A$7</c:f>
              <c:numCache>
                <c:formatCode>General</c:formatCode>
                <c:ptCount val="6"/>
                <c:pt idx="0">
                  <c:v>2007</c:v>
                </c:pt>
                <c:pt idx="1">
                  <c:v>2008</c:v>
                </c:pt>
                <c:pt idx="2">
                  <c:v>2009</c:v>
                </c:pt>
                <c:pt idx="3">
                  <c:v>2010</c:v>
                </c:pt>
                <c:pt idx="4">
                  <c:v>2011</c:v>
                </c:pt>
                <c:pt idx="5">
                  <c:v>2012</c:v>
                </c:pt>
              </c:numCache>
            </c:numRef>
          </c:cat>
          <c:val>
            <c:numRef>
              <c:f>Sheet1!$D$2:$D$7</c:f>
              <c:numCache>
                <c:formatCode>General</c:formatCode>
                <c:ptCount val="6"/>
                <c:pt idx="0">
                  <c:v>36</c:v>
                </c:pt>
                <c:pt idx="1">
                  <c:v>59</c:v>
                </c:pt>
                <c:pt idx="2">
                  <c:v>43</c:v>
                </c:pt>
                <c:pt idx="3">
                  <c:v>46</c:v>
                </c:pt>
                <c:pt idx="4">
                  <c:v>59</c:v>
                </c:pt>
                <c:pt idx="5">
                  <c:v>60</c:v>
                </c:pt>
              </c:numCache>
            </c:numRef>
          </c:val>
        </c:ser>
        <c:dLbls>
          <c:showLegendKey val="0"/>
          <c:showVal val="0"/>
          <c:showCatName val="0"/>
          <c:showSerName val="0"/>
          <c:showPercent val="0"/>
          <c:showBubbleSize val="0"/>
        </c:dLbls>
        <c:gapWidth val="50"/>
        <c:shape val="box"/>
        <c:axId val="143511552"/>
        <c:axId val="137695744"/>
        <c:axId val="0"/>
      </c:bar3DChart>
      <c:catAx>
        <c:axId val="143511552"/>
        <c:scaling>
          <c:orientation val="minMax"/>
        </c:scaling>
        <c:delete val="0"/>
        <c:axPos val="b"/>
        <c:numFmt formatCode="General" sourceLinked="1"/>
        <c:majorTickMark val="out"/>
        <c:minorTickMark val="none"/>
        <c:tickLblPos val="nextTo"/>
        <c:spPr>
          <a:noFill/>
          <a:ln>
            <a:solidFill>
              <a:schemeClr val="bg2">
                <a:lumMod val="85000"/>
              </a:schemeClr>
            </a:solidFill>
          </a:ln>
        </c:spPr>
        <c:txPr>
          <a:bodyPr/>
          <a:lstStyle/>
          <a:p>
            <a:pPr>
              <a:defRPr sz="1400"/>
            </a:pPr>
            <a:endParaRPr lang="en-US"/>
          </a:p>
        </c:txPr>
        <c:crossAx val="137695744"/>
        <c:crosses val="autoZero"/>
        <c:auto val="1"/>
        <c:lblAlgn val="ctr"/>
        <c:lblOffset val="100"/>
        <c:noMultiLvlLbl val="0"/>
      </c:catAx>
      <c:valAx>
        <c:axId val="137695744"/>
        <c:scaling>
          <c:orientation val="minMax"/>
        </c:scaling>
        <c:delete val="0"/>
        <c:axPos val="l"/>
        <c:numFmt formatCode="General" sourceLinked="1"/>
        <c:majorTickMark val="out"/>
        <c:minorTickMark val="none"/>
        <c:tickLblPos val="nextTo"/>
        <c:spPr>
          <a:ln>
            <a:solidFill>
              <a:schemeClr val="bg2">
                <a:lumMod val="85000"/>
              </a:schemeClr>
            </a:solidFill>
          </a:ln>
        </c:spPr>
        <c:txPr>
          <a:bodyPr/>
          <a:lstStyle/>
          <a:p>
            <a:pPr>
              <a:defRPr sz="1400"/>
            </a:pPr>
            <a:endParaRPr lang="en-US"/>
          </a:p>
        </c:txPr>
        <c:crossAx val="143511552"/>
        <c:crosses val="autoZero"/>
        <c:crossBetween val="between"/>
      </c:valAx>
      <c:spPr>
        <a:ln>
          <a:noFill/>
        </a:ln>
      </c:spPr>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g"/><Relationship Id="rId1" Type="http://schemas.openxmlformats.org/officeDocument/2006/relationships/image" Target="../media/image182.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03EEC-ECA9-8847-9B99-B102A5170AF6}" type="doc">
      <dgm:prSet loTypeId="urn:microsoft.com/office/officeart/2005/8/layout/arrow2" loCatId="process" qsTypeId="urn:microsoft.com/office/officeart/2005/8/quickstyle/3D4" qsCatId="3D" csTypeId="urn:microsoft.com/office/officeart/2005/8/colors/accent0_1" csCatId="mainScheme" phldr="1"/>
      <dgm:spPr/>
    </dgm:pt>
    <dgm:pt modelId="{C295B493-1674-4B4C-BF70-A085C135CB79}">
      <dgm:prSet phldrT="[Text]"/>
      <dgm:spPr/>
      <dgm:t>
        <a:bodyPr/>
        <a:lstStyle/>
        <a:p>
          <a:endParaRPr lang="en-US" dirty="0"/>
        </a:p>
      </dgm:t>
    </dgm:pt>
    <dgm:pt modelId="{ED018350-8D81-3944-A241-407ECC112A00}" type="sibTrans" cxnId="{AC40A63D-E263-E244-BDC7-DDA9A8DB080F}">
      <dgm:prSet/>
      <dgm:spPr/>
      <dgm:t>
        <a:bodyPr/>
        <a:lstStyle/>
        <a:p>
          <a:endParaRPr lang="en-US"/>
        </a:p>
      </dgm:t>
    </dgm:pt>
    <dgm:pt modelId="{BE90018A-5F31-F347-9D6D-164350E96B40}" type="parTrans" cxnId="{AC40A63D-E263-E244-BDC7-DDA9A8DB080F}">
      <dgm:prSet/>
      <dgm:spPr/>
      <dgm:t>
        <a:bodyPr/>
        <a:lstStyle/>
        <a:p>
          <a:endParaRPr lang="en-US"/>
        </a:p>
      </dgm:t>
    </dgm:pt>
    <dgm:pt modelId="{9AE84B71-28BD-7342-9013-83EF6AECEF4A}" type="pres">
      <dgm:prSet presAssocID="{6BD03EEC-ECA9-8847-9B99-B102A5170AF6}" presName="arrowDiagram" presStyleCnt="0">
        <dgm:presLayoutVars>
          <dgm:chMax val="5"/>
          <dgm:dir/>
          <dgm:resizeHandles val="exact"/>
        </dgm:presLayoutVars>
      </dgm:prSet>
      <dgm:spPr/>
    </dgm:pt>
    <dgm:pt modelId="{1B5A2A6F-8125-4141-9C7A-B96F98538FC6}" type="pres">
      <dgm:prSet presAssocID="{6BD03EEC-ECA9-8847-9B99-B102A5170AF6}" presName="arrow" presStyleLbl="bgShp" presStyleIdx="0" presStyleCnt="1" custLinFactNeighborX="-3864" custLinFactNeighborY="6201"/>
      <dgm:spPr/>
    </dgm:pt>
    <dgm:pt modelId="{5CD21020-B114-498B-9EA1-A4B539974557}" type="pres">
      <dgm:prSet presAssocID="{6BD03EEC-ECA9-8847-9B99-B102A5170AF6}" presName="arrowDiagram1" presStyleCnt="0">
        <dgm:presLayoutVars>
          <dgm:bulletEnabled val="1"/>
        </dgm:presLayoutVars>
      </dgm:prSet>
      <dgm:spPr/>
    </dgm:pt>
    <dgm:pt modelId="{96FD988B-CE4B-4133-BA44-3BCB624D3D25}" type="pres">
      <dgm:prSet presAssocID="{C295B493-1674-4B4C-BF70-A085C135CB79}" presName="bullet1" presStyleLbl="node1" presStyleIdx="0" presStyleCnt="1" custFlipVert="1" custFlipHor="1" custScaleX="8105" custScaleY="7863" custLinFactX="-493942" custLinFactY="651" custLinFactNeighborX="-500000" custLinFactNeighborY="100000"/>
      <dgm:spPr/>
    </dgm:pt>
    <dgm:pt modelId="{75C4442E-1E16-4B63-9794-769C0A7B987B}" type="pres">
      <dgm:prSet presAssocID="{C295B493-1674-4B4C-BF70-A085C135CB79}" presName="textBox1" presStyleLbl="revTx" presStyleIdx="0" presStyleCnt="1">
        <dgm:presLayoutVars>
          <dgm:bulletEnabled val="1"/>
        </dgm:presLayoutVars>
      </dgm:prSet>
      <dgm:spPr/>
      <dgm:t>
        <a:bodyPr/>
        <a:lstStyle/>
        <a:p>
          <a:endParaRPr lang="en-US"/>
        </a:p>
      </dgm:t>
    </dgm:pt>
  </dgm:ptLst>
  <dgm:cxnLst>
    <dgm:cxn modelId="{AC40A63D-E263-E244-BDC7-DDA9A8DB080F}" srcId="{6BD03EEC-ECA9-8847-9B99-B102A5170AF6}" destId="{C295B493-1674-4B4C-BF70-A085C135CB79}" srcOrd="0" destOrd="0" parTransId="{BE90018A-5F31-F347-9D6D-164350E96B40}" sibTransId="{ED018350-8D81-3944-A241-407ECC112A00}"/>
    <dgm:cxn modelId="{E4CBFC68-F562-4D68-900E-1CF2551278E6}" type="presOf" srcId="{6BD03EEC-ECA9-8847-9B99-B102A5170AF6}" destId="{9AE84B71-28BD-7342-9013-83EF6AECEF4A}" srcOrd="0" destOrd="0" presId="urn:microsoft.com/office/officeart/2005/8/layout/arrow2"/>
    <dgm:cxn modelId="{375FFE97-EB00-4367-8305-9CB8D7BEDA3A}" type="presOf" srcId="{C295B493-1674-4B4C-BF70-A085C135CB79}" destId="{75C4442E-1E16-4B63-9794-769C0A7B987B}" srcOrd="0" destOrd="0" presId="urn:microsoft.com/office/officeart/2005/8/layout/arrow2"/>
    <dgm:cxn modelId="{39F04B04-C013-4655-ADF0-36F30EAA9290}" type="presParOf" srcId="{9AE84B71-28BD-7342-9013-83EF6AECEF4A}" destId="{1B5A2A6F-8125-4141-9C7A-B96F98538FC6}" srcOrd="0" destOrd="0" presId="urn:microsoft.com/office/officeart/2005/8/layout/arrow2"/>
    <dgm:cxn modelId="{2FEDE355-6E33-48EF-8DFF-CCA9758E771E}" type="presParOf" srcId="{9AE84B71-28BD-7342-9013-83EF6AECEF4A}" destId="{5CD21020-B114-498B-9EA1-A4B539974557}" srcOrd="1" destOrd="0" presId="urn:microsoft.com/office/officeart/2005/8/layout/arrow2"/>
    <dgm:cxn modelId="{F5379530-12C0-4BFC-B413-4484C9F4D6C2}" type="presParOf" srcId="{5CD21020-B114-498B-9EA1-A4B539974557}" destId="{96FD988B-CE4B-4133-BA44-3BCB624D3D25}" srcOrd="0" destOrd="0" presId="urn:microsoft.com/office/officeart/2005/8/layout/arrow2"/>
    <dgm:cxn modelId="{7EFE514E-8C32-45D5-A59F-DF0C6DC8C77D}" type="presParOf" srcId="{5CD21020-B114-498B-9EA1-A4B539974557}" destId="{75C4442E-1E16-4B63-9794-769C0A7B987B}"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64541-F1B3-4436-98D6-CE7DFC88713C}"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GB"/>
        </a:p>
      </dgm:t>
    </dgm:pt>
    <dgm:pt modelId="{40B050D5-238C-409C-A879-946170415E24}">
      <dgm:prSet phldrT="[Text]" custT="1"/>
      <dgm:spPr>
        <a:solidFill>
          <a:schemeClr val="accent4">
            <a:lumMod val="60000"/>
            <a:lumOff val="40000"/>
          </a:schemeClr>
        </a:solidFill>
        <a:ln>
          <a:noFill/>
        </a:ln>
      </dgm:spPr>
      <dgm:t>
        <a:bodyPr/>
        <a:lstStyle/>
        <a:p>
          <a:r>
            <a:rPr lang="en-GB" sz="4400" dirty="0" smtClean="0"/>
            <a:t>  Internal</a:t>
          </a:r>
          <a:endParaRPr lang="en-GB" sz="4400" dirty="0"/>
        </a:p>
      </dgm:t>
    </dgm:pt>
    <dgm:pt modelId="{B086432A-5CCF-47A6-9CB8-54F8013EDF4F}" type="parTrans" cxnId="{D3920E99-CE98-450E-AB3B-6354E7EEED69}">
      <dgm:prSet/>
      <dgm:spPr/>
      <dgm:t>
        <a:bodyPr/>
        <a:lstStyle/>
        <a:p>
          <a:endParaRPr lang="en-GB" sz="1100"/>
        </a:p>
      </dgm:t>
    </dgm:pt>
    <dgm:pt modelId="{A2925C56-57CF-4375-8E71-6A161BD77EE7}" type="sibTrans" cxnId="{D3920E99-CE98-450E-AB3B-6354E7EEED69}">
      <dgm:prSet/>
      <dgm:spPr/>
      <dgm:t>
        <a:bodyPr/>
        <a:lstStyle/>
        <a:p>
          <a:endParaRPr lang="en-GB" sz="1100"/>
        </a:p>
      </dgm:t>
    </dgm:pt>
    <dgm:pt modelId="{C48DECC5-E82B-480B-88E7-AF68E05FF68D}">
      <dgm:prSet phldrT="[Text]" custT="1"/>
      <dgm:spPr>
        <a:solidFill>
          <a:srgbClr val="FFFF00"/>
        </a:solidFill>
        <a:ln>
          <a:noFill/>
        </a:ln>
      </dgm:spPr>
      <dgm:t>
        <a:bodyPr/>
        <a:lstStyle/>
        <a:p>
          <a:r>
            <a:rPr lang="en-GB" sz="4400" dirty="0" smtClean="0"/>
            <a:t>  Confidential</a:t>
          </a:r>
          <a:endParaRPr lang="en-GB" sz="4400" dirty="0"/>
        </a:p>
      </dgm:t>
    </dgm:pt>
    <dgm:pt modelId="{4B55603C-9F20-43DB-BB63-8A0886424BED}" type="parTrans" cxnId="{6125F2F3-8016-46E1-8EC8-946DA15B8053}">
      <dgm:prSet/>
      <dgm:spPr/>
      <dgm:t>
        <a:bodyPr/>
        <a:lstStyle/>
        <a:p>
          <a:endParaRPr lang="en-GB" sz="1100"/>
        </a:p>
      </dgm:t>
    </dgm:pt>
    <dgm:pt modelId="{9F27AC49-56A6-4FF4-A673-F4ACD6412BC5}" type="sibTrans" cxnId="{6125F2F3-8016-46E1-8EC8-946DA15B8053}">
      <dgm:prSet/>
      <dgm:spPr/>
      <dgm:t>
        <a:bodyPr/>
        <a:lstStyle/>
        <a:p>
          <a:endParaRPr lang="en-GB" sz="1100"/>
        </a:p>
      </dgm:t>
    </dgm:pt>
    <dgm:pt modelId="{CAA852CA-C3D8-48B7-9878-E17AEF60EB63}">
      <dgm:prSet phldrT="[Text]" custT="1"/>
      <dgm:spPr>
        <a:solidFill>
          <a:schemeClr val="accent1">
            <a:lumMod val="10000"/>
            <a:lumOff val="90000"/>
          </a:schemeClr>
        </a:solidFill>
        <a:ln>
          <a:noFill/>
        </a:ln>
      </dgm:spPr>
      <dgm:t>
        <a:bodyPr/>
        <a:lstStyle/>
        <a:p>
          <a:r>
            <a:rPr lang="en-GB" sz="4400" dirty="0" smtClean="0"/>
            <a:t>  Public</a:t>
          </a:r>
          <a:endParaRPr lang="en-GB" sz="4400" dirty="0"/>
        </a:p>
      </dgm:t>
    </dgm:pt>
    <dgm:pt modelId="{A8811F91-D826-4603-90E0-0E15E2DD58C8}" type="sibTrans" cxnId="{49BDCB0B-D8B8-4433-9CFC-6BAE6EE6F7A2}">
      <dgm:prSet/>
      <dgm:spPr/>
      <dgm:t>
        <a:bodyPr/>
        <a:lstStyle/>
        <a:p>
          <a:endParaRPr lang="en-GB" sz="1100"/>
        </a:p>
      </dgm:t>
    </dgm:pt>
    <dgm:pt modelId="{6F9168B7-4940-4CED-81EC-FE1BAA063DCE}" type="parTrans" cxnId="{49BDCB0B-D8B8-4433-9CFC-6BAE6EE6F7A2}">
      <dgm:prSet/>
      <dgm:spPr/>
      <dgm:t>
        <a:bodyPr/>
        <a:lstStyle/>
        <a:p>
          <a:endParaRPr lang="en-GB" sz="1100"/>
        </a:p>
      </dgm:t>
    </dgm:pt>
    <dgm:pt modelId="{B3E0A342-DEFA-46E9-AF5B-28232DF61F6D}" type="pres">
      <dgm:prSet presAssocID="{A3164541-F1B3-4436-98D6-CE7DFC88713C}" presName="linear" presStyleCnt="0">
        <dgm:presLayoutVars>
          <dgm:dir/>
          <dgm:resizeHandles val="exact"/>
        </dgm:presLayoutVars>
      </dgm:prSet>
      <dgm:spPr/>
      <dgm:t>
        <a:bodyPr/>
        <a:lstStyle/>
        <a:p>
          <a:endParaRPr lang="en-GB"/>
        </a:p>
      </dgm:t>
    </dgm:pt>
    <dgm:pt modelId="{00A8895A-7CFC-45E9-A76F-4B88A2047DDB}" type="pres">
      <dgm:prSet presAssocID="{CAA852CA-C3D8-48B7-9878-E17AEF60EB63}" presName="comp" presStyleCnt="0"/>
      <dgm:spPr/>
    </dgm:pt>
    <dgm:pt modelId="{EB5C8D10-1DE5-4475-9B63-24BDCB6181F3}" type="pres">
      <dgm:prSet presAssocID="{CAA852CA-C3D8-48B7-9878-E17AEF60EB63}" presName="box" presStyleLbl="node1" presStyleIdx="0" presStyleCnt="3"/>
      <dgm:spPr/>
      <dgm:t>
        <a:bodyPr/>
        <a:lstStyle/>
        <a:p>
          <a:endParaRPr lang="en-GB"/>
        </a:p>
      </dgm:t>
    </dgm:pt>
    <dgm:pt modelId="{E049996A-E749-47A5-8E11-D894287C9F4B}" type="pres">
      <dgm:prSet presAssocID="{CAA852CA-C3D8-48B7-9878-E17AEF60EB6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en-GB"/>
        </a:p>
      </dgm:t>
    </dgm:pt>
    <dgm:pt modelId="{2BCF234A-10DD-4B02-8531-A001B2000476}" type="pres">
      <dgm:prSet presAssocID="{CAA852CA-C3D8-48B7-9878-E17AEF60EB63}" presName="text" presStyleLbl="node1" presStyleIdx="0" presStyleCnt="3">
        <dgm:presLayoutVars>
          <dgm:bulletEnabled val="1"/>
        </dgm:presLayoutVars>
      </dgm:prSet>
      <dgm:spPr/>
      <dgm:t>
        <a:bodyPr/>
        <a:lstStyle/>
        <a:p>
          <a:endParaRPr lang="en-GB"/>
        </a:p>
      </dgm:t>
    </dgm:pt>
    <dgm:pt modelId="{C1A34842-72AF-4F5E-8A2B-7B3A648F072F}" type="pres">
      <dgm:prSet presAssocID="{A8811F91-D826-4603-90E0-0E15E2DD58C8}" presName="spacer" presStyleCnt="0"/>
      <dgm:spPr/>
    </dgm:pt>
    <dgm:pt modelId="{73604A70-872E-45CE-B523-0998E9859453}" type="pres">
      <dgm:prSet presAssocID="{40B050D5-238C-409C-A879-946170415E24}" presName="comp" presStyleCnt="0"/>
      <dgm:spPr/>
    </dgm:pt>
    <dgm:pt modelId="{5291A75B-60FD-4D69-9DBE-134AE857A98D}" type="pres">
      <dgm:prSet presAssocID="{40B050D5-238C-409C-A879-946170415E24}" presName="box" presStyleLbl="node1" presStyleIdx="1" presStyleCnt="3"/>
      <dgm:spPr/>
      <dgm:t>
        <a:bodyPr/>
        <a:lstStyle/>
        <a:p>
          <a:endParaRPr lang="en-GB"/>
        </a:p>
      </dgm:t>
    </dgm:pt>
    <dgm:pt modelId="{946EA933-1C19-4EAC-B3FB-3918266FD63D}" type="pres">
      <dgm:prSet presAssocID="{40B050D5-238C-409C-A879-946170415E24}" presName="img"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000" t="-451" r="-2000" b="-9283"/>
          </a:stretch>
        </a:blipFill>
      </dgm:spPr>
    </dgm:pt>
    <dgm:pt modelId="{85054C1A-E3B9-4917-A1F3-3801D01055AF}" type="pres">
      <dgm:prSet presAssocID="{40B050D5-238C-409C-A879-946170415E24}" presName="text" presStyleLbl="node1" presStyleIdx="1" presStyleCnt="3">
        <dgm:presLayoutVars>
          <dgm:bulletEnabled val="1"/>
        </dgm:presLayoutVars>
      </dgm:prSet>
      <dgm:spPr/>
      <dgm:t>
        <a:bodyPr/>
        <a:lstStyle/>
        <a:p>
          <a:endParaRPr lang="en-GB"/>
        </a:p>
      </dgm:t>
    </dgm:pt>
    <dgm:pt modelId="{A9B7FE01-1CBB-454E-B6EC-8D54454B502B}" type="pres">
      <dgm:prSet presAssocID="{A2925C56-57CF-4375-8E71-6A161BD77EE7}" presName="spacer" presStyleCnt="0"/>
      <dgm:spPr/>
    </dgm:pt>
    <dgm:pt modelId="{F4B76D7A-84F3-4FF2-A8BA-1DDF4EDDFD1A}" type="pres">
      <dgm:prSet presAssocID="{C48DECC5-E82B-480B-88E7-AF68E05FF68D}" presName="comp" presStyleCnt="0"/>
      <dgm:spPr/>
    </dgm:pt>
    <dgm:pt modelId="{7BEB9472-545D-466A-80A9-01411468CBA3}" type="pres">
      <dgm:prSet presAssocID="{C48DECC5-E82B-480B-88E7-AF68E05FF68D}" presName="box" presStyleLbl="node1" presStyleIdx="2" presStyleCnt="3" custLinFactNeighborY="4211"/>
      <dgm:spPr/>
      <dgm:t>
        <a:bodyPr/>
        <a:lstStyle/>
        <a:p>
          <a:endParaRPr lang="en-GB"/>
        </a:p>
      </dgm:t>
    </dgm:pt>
    <dgm:pt modelId="{A54AD1F5-A74A-4C21-8AC0-D1D601D17A24}" type="pres">
      <dgm:prSet presAssocID="{C48DECC5-E82B-480B-88E7-AF68E05FF68D}"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GB"/>
        </a:p>
      </dgm:t>
    </dgm:pt>
    <dgm:pt modelId="{9C19D65B-91FD-4728-B1EF-3D15B9CB18FB}" type="pres">
      <dgm:prSet presAssocID="{C48DECC5-E82B-480B-88E7-AF68E05FF68D}" presName="text" presStyleLbl="node1" presStyleIdx="2" presStyleCnt="3">
        <dgm:presLayoutVars>
          <dgm:bulletEnabled val="1"/>
        </dgm:presLayoutVars>
      </dgm:prSet>
      <dgm:spPr/>
      <dgm:t>
        <a:bodyPr/>
        <a:lstStyle/>
        <a:p>
          <a:endParaRPr lang="en-GB"/>
        </a:p>
      </dgm:t>
    </dgm:pt>
  </dgm:ptLst>
  <dgm:cxnLst>
    <dgm:cxn modelId="{C13A82F6-B4F7-4735-B923-279E87312D62}" type="presOf" srcId="{40B050D5-238C-409C-A879-946170415E24}" destId="{85054C1A-E3B9-4917-A1F3-3801D01055AF}" srcOrd="1" destOrd="0" presId="urn:microsoft.com/office/officeart/2005/8/layout/vList4"/>
    <dgm:cxn modelId="{A511125D-3A58-49F5-9051-AD333DE874CE}" type="presOf" srcId="{A3164541-F1B3-4436-98D6-CE7DFC88713C}" destId="{B3E0A342-DEFA-46E9-AF5B-28232DF61F6D}" srcOrd="0" destOrd="0" presId="urn:microsoft.com/office/officeart/2005/8/layout/vList4"/>
    <dgm:cxn modelId="{D3920E99-CE98-450E-AB3B-6354E7EEED69}" srcId="{A3164541-F1B3-4436-98D6-CE7DFC88713C}" destId="{40B050D5-238C-409C-A879-946170415E24}" srcOrd="1" destOrd="0" parTransId="{B086432A-5CCF-47A6-9CB8-54F8013EDF4F}" sibTransId="{A2925C56-57CF-4375-8E71-6A161BD77EE7}"/>
    <dgm:cxn modelId="{64213A44-09F5-4107-A21D-43533176E19E}" type="presOf" srcId="{C48DECC5-E82B-480B-88E7-AF68E05FF68D}" destId="{9C19D65B-91FD-4728-B1EF-3D15B9CB18FB}" srcOrd="1" destOrd="0" presId="urn:microsoft.com/office/officeart/2005/8/layout/vList4"/>
    <dgm:cxn modelId="{659D19CE-E3B4-42E7-8BAC-A3B591E9D2D6}" type="presOf" srcId="{40B050D5-238C-409C-A879-946170415E24}" destId="{5291A75B-60FD-4D69-9DBE-134AE857A98D}" srcOrd="0" destOrd="0" presId="urn:microsoft.com/office/officeart/2005/8/layout/vList4"/>
    <dgm:cxn modelId="{34B53098-8FF9-4C69-9263-A90C6DD37604}" type="presOf" srcId="{CAA852CA-C3D8-48B7-9878-E17AEF60EB63}" destId="{2BCF234A-10DD-4B02-8531-A001B2000476}" srcOrd="1" destOrd="0" presId="urn:microsoft.com/office/officeart/2005/8/layout/vList4"/>
    <dgm:cxn modelId="{F693765A-2594-4F48-A03E-CB7BF7CF8AF3}" type="presOf" srcId="{C48DECC5-E82B-480B-88E7-AF68E05FF68D}" destId="{7BEB9472-545D-466A-80A9-01411468CBA3}" srcOrd="0" destOrd="0" presId="urn:microsoft.com/office/officeart/2005/8/layout/vList4"/>
    <dgm:cxn modelId="{D29EDF15-116B-4827-BE89-EB450900F1CA}" type="presOf" srcId="{CAA852CA-C3D8-48B7-9878-E17AEF60EB63}" destId="{EB5C8D10-1DE5-4475-9B63-24BDCB6181F3}" srcOrd="0" destOrd="0" presId="urn:microsoft.com/office/officeart/2005/8/layout/vList4"/>
    <dgm:cxn modelId="{6125F2F3-8016-46E1-8EC8-946DA15B8053}" srcId="{A3164541-F1B3-4436-98D6-CE7DFC88713C}" destId="{C48DECC5-E82B-480B-88E7-AF68E05FF68D}" srcOrd="2" destOrd="0" parTransId="{4B55603C-9F20-43DB-BB63-8A0886424BED}" sibTransId="{9F27AC49-56A6-4FF4-A673-F4ACD6412BC5}"/>
    <dgm:cxn modelId="{49BDCB0B-D8B8-4433-9CFC-6BAE6EE6F7A2}" srcId="{A3164541-F1B3-4436-98D6-CE7DFC88713C}" destId="{CAA852CA-C3D8-48B7-9878-E17AEF60EB63}" srcOrd="0" destOrd="0" parTransId="{6F9168B7-4940-4CED-81EC-FE1BAA063DCE}" sibTransId="{A8811F91-D826-4603-90E0-0E15E2DD58C8}"/>
    <dgm:cxn modelId="{70A389BA-3C91-466E-88AD-0D7263A90527}" type="presParOf" srcId="{B3E0A342-DEFA-46E9-AF5B-28232DF61F6D}" destId="{00A8895A-7CFC-45E9-A76F-4B88A2047DDB}" srcOrd="0" destOrd="0" presId="urn:microsoft.com/office/officeart/2005/8/layout/vList4"/>
    <dgm:cxn modelId="{06ED0BB4-3328-489F-BC56-09A1003A28CE}" type="presParOf" srcId="{00A8895A-7CFC-45E9-A76F-4B88A2047DDB}" destId="{EB5C8D10-1DE5-4475-9B63-24BDCB6181F3}" srcOrd="0" destOrd="0" presId="urn:microsoft.com/office/officeart/2005/8/layout/vList4"/>
    <dgm:cxn modelId="{68FFBC2A-6E48-42BF-B890-2E2B337F8153}" type="presParOf" srcId="{00A8895A-7CFC-45E9-A76F-4B88A2047DDB}" destId="{E049996A-E749-47A5-8E11-D894287C9F4B}" srcOrd="1" destOrd="0" presId="urn:microsoft.com/office/officeart/2005/8/layout/vList4"/>
    <dgm:cxn modelId="{51599935-0BAF-442D-B534-4606A06BBF8C}" type="presParOf" srcId="{00A8895A-7CFC-45E9-A76F-4B88A2047DDB}" destId="{2BCF234A-10DD-4B02-8531-A001B2000476}" srcOrd="2" destOrd="0" presId="urn:microsoft.com/office/officeart/2005/8/layout/vList4"/>
    <dgm:cxn modelId="{80461A27-8553-44A4-B37F-EDBD3FD4425C}" type="presParOf" srcId="{B3E0A342-DEFA-46E9-AF5B-28232DF61F6D}" destId="{C1A34842-72AF-4F5E-8A2B-7B3A648F072F}" srcOrd="1" destOrd="0" presId="urn:microsoft.com/office/officeart/2005/8/layout/vList4"/>
    <dgm:cxn modelId="{84C075E8-842E-4E95-811B-5AA7D9B6ACF1}" type="presParOf" srcId="{B3E0A342-DEFA-46E9-AF5B-28232DF61F6D}" destId="{73604A70-872E-45CE-B523-0998E9859453}" srcOrd="2" destOrd="0" presId="urn:microsoft.com/office/officeart/2005/8/layout/vList4"/>
    <dgm:cxn modelId="{1855ECD8-9F88-48AD-BB0B-638F7C9F23D6}" type="presParOf" srcId="{73604A70-872E-45CE-B523-0998E9859453}" destId="{5291A75B-60FD-4D69-9DBE-134AE857A98D}" srcOrd="0" destOrd="0" presId="urn:microsoft.com/office/officeart/2005/8/layout/vList4"/>
    <dgm:cxn modelId="{ACD59591-0040-4622-9E03-0FD5AFF0A46D}" type="presParOf" srcId="{73604A70-872E-45CE-B523-0998E9859453}" destId="{946EA933-1C19-4EAC-B3FB-3918266FD63D}" srcOrd="1" destOrd="0" presId="urn:microsoft.com/office/officeart/2005/8/layout/vList4"/>
    <dgm:cxn modelId="{0EA7E275-F7DF-41BB-B46D-000A1ACD7645}" type="presParOf" srcId="{73604A70-872E-45CE-B523-0998E9859453}" destId="{85054C1A-E3B9-4917-A1F3-3801D01055AF}" srcOrd="2" destOrd="0" presId="urn:microsoft.com/office/officeart/2005/8/layout/vList4"/>
    <dgm:cxn modelId="{0983F55D-0097-4D2C-B32B-B34EDF1F2651}" type="presParOf" srcId="{B3E0A342-DEFA-46E9-AF5B-28232DF61F6D}" destId="{A9B7FE01-1CBB-454E-B6EC-8D54454B502B}" srcOrd="3" destOrd="0" presId="urn:microsoft.com/office/officeart/2005/8/layout/vList4"/>
    <dgm:cxn modelId="{727E9EE7-E186-485B-92A5-AC69DCCBC102}" type="presParOf" srcId="{B3E0A342-DEFA-46E9-AF5B-28232DF61F6D}" destId="{F4B76D7A-84F3-4FF2-A8BA-1DDF4EDDFD1A}" srcOrd="4" destOrd="0" presId="urn:microsoft.com/office/officeart/2005/8/layout/vList4"/>
    <dgm:cxn modelId="{678E4EC3-91FB-4850-AAA1-AB781289DA72}" type="presParOf" srcId="{F4B76D7A-84F3-4FF2-A8BA-1DDF4EDDFD1A}" destId="{7BEB9472-545D-466A-80A9-01411468CBA3}" srcOrd="0" destOrd="0" presId="urn:microsoft.com/office/officeart/2005/8/layout/vList4"/>
    <dgm:cxn modelId="{BFF38B83-25FD-4256-9B9A-3DA8132194C3}" type="presParOf" srcId="{F4B76D7A-84F3-4FF2-A8BA-1DDF4EDDFD1A}" destId="{A54AD1F5-A74A-4C21-8AC0-D1D601D17A24}" srcOrd="1" destOrd="0" presId="urn:microsoft.com/office/officeart/2005/8/layout/vList4"/>
    <dgm:cxn modelId="{587FBF13-CE84-4824-9246-63A9F04A0239}" type="presParOf" srcId="{F4B76D7A-84F3-4FF2-A8BA-1DDF4EDDFD1A}" destId="{9C19D65B-91FD-4728-B1EF-3D15B9CB18F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07200" cy="496967"/>
          </a:xfrm>
          <a:prstGeom prst="rect">
            <a:avLst/>
          </a:prstGeom>
        </p:spPr>
        <p:txBody>
          <a:bodyPr vert="horz" lIns="91222" tIns="45612" rIns="91222" bIns="45612" rtlCol="0"/>
          <a:lstStyle>
            <a:lvl1pPr algn="l">
              <a:defRPr sz="1200"/>
            </a:lvl1pPr>
          </a:lstStyle>
          <a:p>
            <a:pPr algn="ctr"/>
            <a:endParaRPr lang="en-GB"/>
          </a:p>
        </p:txBody>
      </p:sp>
      <p:sp>
        <p:nvSpPr>
          <p:cNvPr id="3" name="Date Placeholder 2"/>
          <p:cNvSpPr>
            <a:spLocks noGrp="1"/>
          </p:cNvSpPr>
          <p:nvPr>
            <p:ph type="dt" sz="quarter" idx="1"/>
          </p:nvPr>
        </p:nvSpPr>
        <p:spPr>
          <a:xfrm>
            <a:off x="3855840" y="0"/>
            <a:ext cx="2949786" cy="496967"/>
          </a:xfrm>
          <a:prstGeom prst="rect">
            <a:avLst/>
          </a:prstGeom>
        </p:spPr>
        <p:txBody>
          <a:bodyPr vert="horz" lIns="91222" tIns="45612" rIns="91222" bIns="45612" rtlCol="0"/>
          <a:lstStyle>
            <a:lvl1pPr algn="r">
              <a:defRPr sz="1200"/>
            </a:lvl1pPr>
          </a:lstStyle>
          <a:p>
            <a:fld id="{BD292EB1-222A-4ABC-B88B-6E1E0BB5A657}" type="datetimeFigureOut">
              <a:rPr lang="en-US" smtClean="0"/>
              <a:t>8/26/2015</a:t>
            </a:fld>
            <a:endParaRPr lang="en-GB"/>
          </a:p>
        </p:txBody>
      </p:sp>
      <p:sp>
        <p:nvSpPr>
          <p:cNvPr id="4" name="Footer Placeholder 3"/>
          <p:cNvSpPr>
            <a:spLocks noGrp="1"/>
          </p:cNvSpPr>
          <p:nvPr>
            <p:ph type="ftr" sz="quarter" idx="2"/>
            <p:custDataLst>
              <p:tags r:id="rId3"/>
            </p:custDataLst>
          </p:nvPr>
        </p:nvSpPr>
        <p:spPr>
          <a:xfrm>
            <a:off x="0" y="9440647"/>
            <a:ext cx="6807200" cy="496967"/>
          </a:xfrm>
          <a:prstGeom prst="rect">
            <a:avLst/>
          </a:prstGeom>
        </p:spPr>
        <p:txBody>
          <a:bodyPr vert="horz" lIns="91222" tIns="45612" rIns="91222" bIns="45612" rtlCol="0" anchor="b"/>
          <a:lstStyle>
            <a:lvl1pPr algn="l">
              <a:defRPr sz="1200"/>
            </a:lvl1pPr>
          </a:lstStyle>
          <a:p>
            <a:pPr algn="ctr"/>
            <a:endParaRPr lang="en-GB"/>
          </a:p>
        </p:txBody>
      </p:sp>
      <p:sp>
        <p:nvSpPr>
          <p:cNvPr id="5" name="Slide Number Placeholder 4"/>
          <p:cNvSpPr>
            <a:spLocks noGrp="1"/>
          </p:cNvSpPr>
          <p:nvPr>
            <p:ph type="sldNum" sz="quarter" idx="3"/>
          </p:nvPr>
        </p:nvSpPr>
        <p:spPr>
          <a:xfrm>
            <a:off x="3855840" y="9440647"/>
            <a:ext cx="2949786" cy="496967"/>
          </a:xfrm>
          <a:prstGeom prst="rect">
            <a:avLst/>
          </a:prstGeom>
        </p:spPr>
        <p:txBody>
          <a:bodyPr vert="horz" lIns="91222" tIns="45612" rIns="91222" bIns="45612" rtlCol="0" anchor="b"/>
          <a:lstStyle>
            <a:lvl1pPr algn="r">
              <a:defRPr sz="1200"/>
            </a:lvl1pPr>
          </a:lstStyle>
          <a:p>
            <a:fld id="{B57DBD65-7C66-424C-A06A-DF46EBFE1796}" type="slidenum">
              <a:rPr lang="en-GB" smtClean="0"/>
              <a:t>‹#›</a:t>
            </a:fld>
            <a:endParaRPr lang="en-GB"/>
          </a:p>
        </p:txBody>
      </p:sp>
    </p:spTree>
    <p:extLst>
      <p:ext uri="{BB962C8B-B14F-4D97-AF65-F5344CB8AC3E}">
        <p14:creationId xmlns:p14="http://schemas.microsoft.com/office/powerpoint/2010/main" val="292918817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07200" cy="496967"/>
          </a:xfrm>
          <a:prstGeom prst="rect">
            <a:avLst/>
          </a:prstGeom>
        </p:spPr>
        <p:txBody>
          <a:bodyPr vert="horz" lIns="91222" tIns="45612" rIns="91222" bIns="45612" rtlCol="0"/>
          <a:lstStyle>
            <a:lvl1pPr algn="ctr">
              <a:defRPr lang="en-GB"/>
            </a:lvl1pPr>
          </a:lstStyle>
          <a:p>
            <a:endParaRPr lang="en-GB"/>
          </a:p>
        </p:txBody>
      </p:sp>
      <p:sp>
        <p:nvSpPr>
          <p:cNvPr id="3" name="Date Placeholder 2"/>
          <p:cNvSpPr>
            <a:spLocks noGrp="1"/>
          </p:cNvSpPr>
          <p:nvPr>
            <p:ph type="dt" idx="1"/>
          </p:nvPr>
        </p:nvSpPr>
        <p:spPr>
          <a:xfrm>
            <a:off x="3855840" y="0"/>
            <a:ext cx="2949786" cy="496967"/>
          </a:xfrm>
          <a:prstGeom prst="rect">
            <a:avLst/>
          </a:prstGeom>
        </p:spPr>
        <p:txBody>
          <a:bodyPr vert="horz" lIns="91222" tIns="45612" rIns="91222" bIns="45612" rtlCol="0"/>
          <a:lstStyle>
            <a:lvl1pPr algn="r">
              <a:defRPr sz="1200"/>
            </a:lvl1pPr>
          </a:lstStyle>
          <a:p>
            <a:fld id="{3C27F3BE-C9F8-4559-BF72-EF795A36843E}" type="datetimeFigureOut">
              <a:rPr lang="en-US" smtClean="0"/>
              <a:t>8/26/2015</a:t>
            </a:fld>
            <a:endParaRPr lang="en-GB"/>
          </a:p>
        </p:txBody>
      </p:sp>
      <p:sp>
        <p:nvSpPr>
          <p:cNvPr id="4" name="Slide Image Placeholder 3"/>
          <p:cNvSpPr>
            <a:spLocks noGrp="1" noRot="1" noChangeAspect="1"/>
          </p:cNvSpPr>
          <p:nvPr>
            <p:ph type="sldImg" idx="2"/>
          </p:nvPr>
        </p:nvSpPr>
        <p:spPr>
          <a:xfrm>
            <a:off x="917575" y="742950"/>
            <a:ext cx="4972050" cy="3729038"/>
          </a:xfrm>
          <a:prstGeom prst="rect">
            <a:avLst/>
          </a:prstGeom>
          <a:noFill/>
          <a:ln w="12700">
            <a:solidFill>
              <a:prstClr val="black"/>
            </a:solidFill>
          </a:ln>
        </p:spPr>
        <p:txBody>
          <a:bodyPr vert="horz" lIns="91222" tIns="45612" rIns="91222" bIns="45612" rtlCol="0" anchor="ctr"/>
          <a:lstStyle/>
          <a:p>
            <a:endParaRPr lang="en-GB"/>
          </a:p>
        </p:txBody>
      </p:sp>
      <p:sp>
        <p:nvSpPr>
          <p:cNvPr id="5" name="Notes Placeholder 4"/>
          <p:cNvSpPr>
            <a:spLocks noGrp="1"/>
          </p:cNvSpPr>
          <p:nvPr>
            <p:ph type="body" sz="quarter" idx="3"/>
          </p:nvPr>
        </p:nvSpPr>
        <p:spPr>
          <a:xfrm>
            <a:off x="680721" y="4721185"/>
            <a:ext cx="5445760" cy="4472702"/>
          </a:xfrm>
          <a:prstGeom prst="rect">
            <a:avLst/>
          </a:prstGeom>
        </p:spPr>
        <p:txBody>
          <a:bodyPr vert="horz" lIns="91222" tIns="45612" rIns="91222" bIns="456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custDataLst>
              <p:tags r:id="rId3"/>
            </p:custDataLst>
          </p:nvPr>
        </p:nvSpPr>
        <p:spPr>
          <a:xfrm>
            <a:off x="0" y="9440647"/>
            <a:ext cx="6807200" cy="496967"/>
          </a:xfrm>
          <a:prstGeom prst="rect">
            <a:avLst/>
          </a:prstGeom>
        </p:spPr>
        <p:txBody>
          <a:bodyPr vert="horz" lIns="91222" tIns="45612" rIns="91222" bIns="45612" rtlCol="0" anchor="b"/>
          <a:lstStyle>
            <a:lvl1pPr algn="ctr">
              <a:defRPr lang="en-GB"/>
            </a:lvl1pPr>
          </a:lstStyle>
          <a:p>
            <a:endParaRPr lang="en-GB"/>
          </a:p>
        </p:txBody>
      </p:sp>
      <p:sp>
        <p:nvSpPr>
          <p:cNvPr id="7" name="Slide Number Placeholder 6"/>
          <p:cNvSpPr>
            <a:spLocks noGrp="1"/>
          </p:cNvSpPr>
          <p:nvPr>
            <p:ph type="sldNum" sz="quarter" idx="5"/>
          </p:nvPr>
        </p:nvSpPr>
        <p:spPr>
          <a:xfrm>
            <a:off x="3855840" y="9440647"/>
            <a:ext cx="2949786" cy="496967"/>
          </a:xfrm>
          <a:prstGeom prst="rect">
            <a:avLst/>
          </a:prstGeom>
        </p:spPr>
        <p:txBody>
          <a:bodyPr vert="horz" lIns="91222" tIns="45612" rIns="91222" bIns="45612" rtlCol="0" anchor="b"/>
          <a:lstStyle>
            <a:lvl1pPr algn="r">
              <a:defRPr sz="1200"/>
            </a:lvl1pPr>
          </a:lstStyle>
          <a:p>
            <a:fld id="{414E151B-80E4-4394-878D-82E894F12CE9}" type="slidenum">
              <a:rPr lang="en-GB" smtClean="0"/>
              <a:t>‹#›</a:t>
            </a:fld>
            <a:endParaRPr lang="en-GB"/>
          </a:p>
        </p:txBody>
      </p:sp>
    </p:spTree>
    <p:extLst>
      <p:ext uri="{BB962C8B-B14F-4D97-AF65-F5344CB8AC3E}">
        <p14:creationId xmlns:p14="http://schemas.microsoft.com/office/powerpoint/2010/main" val="25393077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hidden="1"/>
          <p:cNvSpPr>
            <a:spLocks noGrp="1"/>
          </p:cNvSpPr>
          <p:nvPr>
            <p:ph type="ftr" sz="quarter" idx="10"/>
            <p:custDataLst>
              <p:tags r:id="rId1"/>
            </p:custDataLst>
          </p:nvPr>
        </p:nvSpPr>
        <p:spPr>
          <a:xfrm>
            <a:off x="0" y="9440647"/>
            <a:ext cx="6807200" cy="496967"/>
          </a:xfrm>
        </p:spPr>
        <p:txBody>
          <a:bodyPr/>
          <a:lstStyle/>
          <a:p>
            <a:endParaRPr lang="en-GB"/>
          </a:p>
        </p:txBody>
      </p:sp>
      <p:sp>
        <p:nvSpPr>
          <p:cNvPr id="5" name="Slide Number Placeholder 4"/>
          <p:cNvSpPr>
            <a:spLocks noGrp="1"/>
          </p:cNvSpPr>
          <p:nvPr>
            <p:ph type="sldNum" sz="quarter" idx="11"/>
          </p:nvPr>
        </p:nvSpPr>
        <p:spPr/>
        <p:txBody>
          <a:bodyPr/>
          <a:lstStyle/>
          <a:p>
            <a:fld id="{414E151B-80E4-4394-878D-82E894F12CE9}"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Stringent = </a:t>
            </a:r>
            <a:r>
              <a:rPr lang="en-GB" sz="2400" dirty="0" smtClean="0">
                <a:latin typeface="Calibri Light" pitchFamily="34" charset="0"/>
              </a:rPr>
              <a:t>e.g.</a:t>
            </a:r>
            <a:r>
              <a:rPr lang="en-GB" sz="2400" baseline="0" dirty="0" smtClean="0">
                <a:latin typeface="Calibri Light" pitchFamily="34" charset="0"/>
              </a:rPr>
              <a:t> </a:t>
            </a:r>
            <a:r>
              <a:rPr lang="en-GB" sz="2400" dirty="0" smtClean="0">
                <a:latin typeface="Calibri Light" pitchFamily="34" charset="0"/>
              </a:rPr>
              <a:t>EU Data Protection</a:t>
            </a:r>
          </a:p>
          <a:p>
            <a:r>
              <a:rPr lang="en-GB" dirty="0" smtClean="0"/>
              <a:t>Disparity – this was mentioned</a:t>
            </a:r>
            <a:r>
              <a:rPr lang="en-GB" baseline="0" dirty="0" smtClean="0"/>
              <a:t> on the last SIG webcast – they referred to McAfee who devotes a page to all the various data privacy/protection regulations that they operate globally – there is a lack of a uniform approach globally </a:t>
            </a:r>
          </a:p>
          <a:p>
            <a:endParaRPr lang="en-GB" baseline="0" dirty="0" smtClean="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10</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12</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New EU Laws = Up to 5% of Global Turnover (up to a cap of £100m)</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13</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Ponemon</a:t>
            </a:r>
            <a:r>
              <a:rPr lang="en-GB" baseline="0" dirty="0" smtClean="0"/>
              <a:t> Institute – Cost of Data Breaches Report 2013</a:t>
            </a:r>
          </a:p>
          <a:p>
            <a:endParaRPr lang="en-GB" baseline="0" dirty="0" smtClean="0"/>
          </a:p>
          <a:p>
            <a:r>
              <a:rPr lang="en-GB" dirty="0" smtClean="0"/>
              <a:t>Significant</a:t>
            </a:r>
            <a:r>
              <a:rPr lang="en-GB" baseline="0" dirty="0" smtClean="0"/>
              <a:t> financial risks for organisations to consider – not to mention the reputational damage / cost</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14</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27</a:t>
            </a:r>
            <a:r>
              <a:rPr lang="en-GB" b="1" baseline="30000" dirty="0" smtClean="0"/>
              <a:t>th</a:t>
            </a:r>
            <a:r>
              <a:rPr lang="en-GB" b="1" dirty="0" smtClean="0"/>
              <a:t> April:</a:t>
            </a:r>
          </a:p>
          <a:p>
            <a:r>
              <a:rPr lang="en-GB" dirty="0" smtClean="0"/>
              <a:t>Sony suffered a massive breach in its video game online network that led to the theft of names, addresses and possibly credit card data belonging to 77 million user accounts in what is one of the largest-ever Internet security break-ins.</a:t>
            </a:r>
          </a:p>
          <a:p>
            <a:r>
              <a:rPr lang="en-GB" dirty="0" smtClean="0"/>
              <a:t>Sony learned that user information had been stolen from its PlayStation Network seven days ago, prompting it to shut down the network immediately. But Sony did not tell the public until Tuesday.</a:t>
            </a:r>
          </a:p>
          <a:p>
            <a:endParaRPr lang="en-GB" i="1" dirty="0" smtClean="0"/>
          </a:p>
          <a:p>
            <a:r>
              <a:rPr lang="en-GB" i="1" dirty="0" smtClean="0"/>
              <a:t>"Sony has estimated the data breach will result in a $170m (£104m) hit to its operating profit. Pundits say the cost of reputational damage is likely to be much greater,"</a:t>
            </a:r>
            <a:r>
              <a:rPr lang="en-GB" dirty="0" smtClean="0"/>
              <a:t> wrote Computer Weekly's Warwick Ashford.</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15</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Target’s data breach over the holidays — in which  data from 40 million credit and debit cards and the personal information of 70 million customers were stolen — will likely prompt “material </a:t>
            </a:r>
            <a:r>
              <a:rPr lang="en-GB" dirty="0" err="1" smtClean="0"/>
              <a:t>labor</a:t>
            </a:r>
            <a:r>
              <a:rPr lang="en-GB" dirty="0" smtClean="0"/>
              <a:t> and infrastructure costs” as the company upgrades its systems, says Faye </a:t>
            </a:r>
            <a:r>
              <a:rPr lang="en-GB" dirty="0" err="1" smtClean="0"/>
              <a:t>Landes</a:t>
            </a:r>
            <a:r>
              <a:rPr lang="en-GB" dirty="0" smtClean="0"/>
              <a:t>, an analyst at Cowen &amp; Co.</a:t>
            </a:r>
          </a:p>
          <a:p>
            <a:r>
              <a:rPr lang="en-GB" dirty="0" smtClean="0"/>
              <a:t>Between replacement cards and terminals, legal and settlement fees and other breach-related issues, </a:t>
            </a:r>
            <a:r>
              <a:rPr lang="en-GB" dirty="0" err="1" smtClean="0"/>
              <a:t>Ms.</a:t>
            </a:r>
            <a:r>
              <a:rPr lang="en-GB" dirty="0" smtClean="0"/>
              <a:t> </a:t>
            </a:r>
            <a:r>
              <a:rPr lang="en-GB" dirty="0" err="1" smtClean="0"/>
              <a:t>Landes</a:t>
            </a:r>
            <a:r>
              <a:rPr lang="en-GB" dirty="0" smtClean="0"/>
              <a:t> says Target will have numerous costs on its plate in the coming months.</a:t>
            </a:r>
          </a:p>
          <a:p>
            <a:endParaRPr lang="en-GB" dirty="0" smtClean="0"/>
          </a:p>
          <a:p>
            <a:r>
              <a:rPr lang="en-GB" dirty="0" smtClean="0"/>
              <a:t>THE BREACH EFFECT</a:t>
            </a:r>
          </a:p>
          <a:p>
            <a:r>
              <a:rPr lang="en-GB" dirty="0" smtClean="0"/>
              <a:t>Target said of the $61 million in expenses related to the breach during the quarter, $44 million were offset by an insurance payment, bringing the impact to $17 million.</a:t>
            </a:r>
          </a:p>
          <a:p>
            <a:r>
              <a:rPr lang="en-GB" dirty="0" smtClean="0"/>
              <a:t>Mark </a:t>
            </a:r>
            <a:r>
              <a:rPr lang="en-GB" dirty="0" err="1" smtClean="0"/>
              <a:t>Rasch</a:t>
            </a:r>
            <a:r>
              <a:rPr lang="en-GB" dirty="0" smtClean="0"/>
              <a:t>, a former cyber crimes prosecutor who worked on some of the biggest U.S. payment card breach cases, said that it was too early to estimate how big the bill would be, but it would certainly be in the hundreds of millions of dollars and could top $1 billion. "We know it is going to be big. We just don't know how big," he said.</a:t>
            </a:r>
          </a:p>
          <a:p>
            <a:endParaRPr lang="en-GB" dirty="0" smtClean="0"/>
          </a:p>
          <a:p>
            <a:endParaRPr lang="en-GB" dirty="0" smtClean="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16</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a:t>
            </a:r>
            <a:r>
              <a:rPr lang="en-GB" baseline="0" dirty="0" smtClean="0"/>
              <a:t>y = information security now being address at board-room level as a result of the increasing volume and value of data to the organisation and the risk of loss/breach</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17</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18</a:t>
            </a:fld>
            <a:endParaRPr lang="en-GB"/>
          </a:p>
        </p:txBody>
      </p:sp>
    </p:spTree>
    <p:extLst>
      <p:ext uri="{BB962C8B-B14F-4D97-AF65-F5344CB8AC3E}">
        <p14:creationId xmlns:p14="http://schemas.microsoft.com/office/powerpoint/2010/main" val="138076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Today, many organisations are not aware of what their Critical or most sensitive data is, where it resides, who has access to it, or how it is protected.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Possessing information about Critical sensitive data is necessary in order to determine whether adequate controls are in place.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Sensitive data protection is dependent upon having access to vital information in order to apply proper controls. </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19</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B0F0"/>
                </a:solidFill>
                <a:latin typeface="Calibri Light" pitchFamily="34" charset="0"/>
              </a:rPr>
              <a:t>“Global leader in data classification and secure messaging solutions, helping organisations of all sizes manage sensitive information securely and in compliance with legislation and standards, in some of the most demanding operational environments in the world”</a:t>
            </a:r>
            <a:endParaRPr lang="en-GB" sz="1400" dirty="0" smtClean="0">
              <a:latin typeface="Calibri Light" pitchFamily="34" charset="0"/>
            </a:endParaRPr>
          </a:p>
          <a:p>
            <a:endParaRPr lang="en-GB" dirty="0"/>
          </a:p>
        </p:txBody>
      </p:sp>
      <p:sp>
        <p:nvSpPr>
          <p:cNvPr id="4" name="Footer Placeholder 3" hidden="1"/>
          <p:cNvSpPr>
            <a:spLocks noGrp="1"/>
          </p:cNvSpPr>
          <p:nvPr>
            <p:ph type="ftr" sz="quarter" idx="10"/>
            <p:custDataLst>
              <p:tags r:id="rId1"/>
            </p:custDataLst>
          </p:nvPr>
        </p:nvSpPr>
        <p:spPr>
          <a:xfrm>
            <a:off x="0" y="9440648"/>
            <a:ext cx="6807200" cy="496967"/>
          </a:xfrm>
        </p:spPr>
        <p:txBody>
          <a:bodyPr/>
          <a:lstStyle/>
          <a:p>
            <a:endParaRPr lang="en-GB"/>
          </a:p>
        </p:txBody>
      </p:sp>
      <p:sp>
        <p:nvSpPr>
          <p:cNvPr id="5" name="Slide Number Placeholder 4"/>
          <p:cNvSpPr>
            <a:spLocks noGrp="1"/>
          </p:cNvSpPr>
          <p:nvPr>
            <p:ph type="sldNum" sz="quarter" idx="11"/>
          </p:nvPr>
        </p:nvSpPr>
        <p:spPr/>
        <p:txBody>
          <a:bodyPr/>
          <a:lstStyle/>
          <a:p>
            <a:fld id="{414E151B-80E4-4394-878D-82E894F12CE9}" type="slidenum">
              <a:rPr lang="en-GB" smtClean="0"/>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a:t>
            </a:r>
            <a:r>
              <a:rPr lang="en-GB" baseline="0" dirty="0" smtClean="0"/>
              <a:t> on average less than 2% of a organisations data is deemed as being “Critical”, it can represent over 70% of an organisations value</a:t>
            </a:r>
          </a:p>
          <a:p>
            <a:endParaRPr lang="en-GB" baseline="0" dirty="0" smtClean="0"/>
          </a:p>
          <a:p>
            <a:r>
              <a:rPr lang="en-GB" baseline="0" dirty="0" smtClean="0"/>
              <a:t>Some examples of the type of sensitive data – essentially any data that contains valuable intellectual property</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20</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Categories</a:t>
            </a:r>
            <a:r>
              <a:rPr lang="en-GB" baseline="0" dirty="0" smtClean="0"/>
              <a:t> of data by Type and ranked according to value to the organisation – with examples of what types of data this could be in your organisation</a:t>
            </a:r>
          </a:p>
          <a:p>
            <a:endParaRPr lang="en-GB" baseline="0" dirty="0" smtClean="0"/>
          </a:p>
          <a:p>
            <a:r>
              <a:rPr lang="en-GB" dirty="0" smtClean="0"/>
              <a:t>Many</a:t>
            </a:r>
            <a:r>
              <a:rPr lang="en-GB" baseline="0" dirty="0" smtClean="0"/>
              <a:t> organisations struggle with where to start, so starting on the most Critical data and then working down is a best practice approach – protect the most critical assets is the top priority here (and usually the easiest /quickest task to undertake)</a:t>
            </a:r>
          </a:p>
          <a:p>
            <a:endParaRPr lang="en-GB" baseline="0" dirty="0" smtClean="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21</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Identify –</a:t>
            </a:r>
            <a:r>
              <a:rPr lang="en-GB" baseline="0" dirty="0" smtClean="0"/>
              <a:t> sensitive and indeed non-sensitive data (remember not all data requires the same level of protection e.g. non-business). Until you know what you have got, you can’t make informed decisions on how to protect it</a:t>
            </a:r>
          </a:p>
          <a:p>
            <a:endParaRPr lang="en-GB" baseline="0" dirty="0" smtClean="0"/>
          </a:p>
          <a:p>
            <a:r>
              <a:rPr lang="en-GB" baseline="0" dirty="0" smtClean="0"/>
              <a:t>Discover – find out where sensitive data resides and how it is being used? (possibly using a data governance solution such as </a:t>
            </a:r>
            <a:r>
              <a:rPr lang="en-GB" baseline="0" dirty="0" err="1" smtClean="0"/>
              <a:t>Varonis</a:t>
            </a:r>
            <a:r>
              <a:rPr lang="en-GB" baseline="0" dirty="0" smtClean="0"/>
              <a:t> or Symantec)</a:t>
            </a:r>
          </a:p>
          <a:p>
            <a:endParaRPr lang="en-GB" baseline="0" dirty="0" smtClean="0"/>
          </a:p>
          <a:p>
            <a:r>
              <a:rPr lang="en-GB" baseline="0" dirty="0" smtClean="0"/>
              <a:t>Classify – data according to the value to the organisation – what would the impact be to the business if this data was lost or leaked? </a:t>
            </a:r>
          </a:p>
          <a:p>
            <a:endParaRPr lang="en-GB" baseline="0" dirty="0" smtClean="0"/>
          </a:p>
          <a:p>
            <a:r>
              <a:rPr lang="en-GB" baseline="0" dirty="0" smtClean="0"/>
              <a:t>Secure - assess the security and protection requirements for sensitive assets (and non-sensitive) based on level of importance and value to the organisation. Basically what measures are required to protect business critical data? Determine the functional and solution gaps and then plan and implement the technical and business changes required to protect assets whilst enabling accessibility. </a:t>
            </a:r>
          </a:p>
          <a:p>
            <a:endParaRPr lang="en-GB" baseline="0" dirty="0" smtClean="0"/>
          </a:p>
          <a:p>
            <a:r>
              <a:rPr lang="en-GB" baseline="0" dirty="0" smtClean="0"/>
              <a:t>Monitor – Determine metrics and processes for monitoring classification application and security performance, as well as how you will report and communicate the results. This is likely to  Continue to evolve and adapt to changes that are required – process and infrastructure/solutions. Revalidate and improve security programme effectiveness. </a:t>
            </a:r>
          </a:p>
          <a:p>
            <a:endParaRPr lang="en-GB" baseline="0" dirty="0" smtClean="0"/>
          </a:p>
          <a:p>
            <a:endParaRPr lang="en-GB" baseline="0" dirty="0" smtClean="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22</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End-Users create the vast majority of an organisation’s unstructured data</a:t>
            </a:r>
          </a:p>
          <a:p>
            <a:pPr marL="171450" indent="-171450">
              <a:buFont typeface="Arial" panose="020B0604020202020204" pitchFamily="34" charset="0"/>
              <a:buChar char="•"/>
            </a:pPr>
            <a:r>
              <a:rPr lang="en-GB" dirty="0" smtClean="0"/>
              <a:t>Capturing</a:t>
            </a:r>
            <a:r>
              <a:rPr lang="en-GB" baseline="0" dirty="0" smtClean="0"/>
              <a:t> the user’s insight at the point of </a:t>
            </a:r>
            <a:r>
              <a:rPr lang="en-GB" b="1" baseline="0" dirty="0" smtClean="0"/>
              <a:t>creation </a:t>
            </a:r>
            <a:r>
              <a:rPr lang="en-GB" baseline="0" dirty="0" smtClean="0"/>
              <a:t>in the form of c</a:t>
            </a:r>
            <a:r>
              <a:rPr lang="en-GB" dirty="0" smtClean="0"/>
              <a:t>lassification metadata</a:t>
            </a:r>
            <a:r>
              <a:rPr lang="en-GB" baseline="0" dirty="0" smtClean="0"/>
              <a:t> is first step in ensuring data is correctly protected</a:t>
            </a:r>
          </a:p>
          <a:p>
            <a:pPr marL="171450" indent="-171450">
              <a:buFont typeface="Arial" panose="020B0604020202020204" pitchFamily="34" charset="0"/>
              <a:buChar char="•"/>
            </a:pPr>
            <a:r>
              <a:rPr lang="en-GB" baseline="0" dirty="0" smtClean="0"/>
              <a:t>Metadata can be used right throughout the Information Lifecycle to drive a range of security and data management solutions and processes…</a:t>
            </a:r>
          </a:p>
        </p:txBody>
      </p:sp>
      <p:sp>
        <p:nvSpPr>
          <p:cNvPr id="4" name="Header Placeholder 3" hidden="1"/>
          <p:cNvSpPr>
            <a:spLocks noGrp="1"/>
          </p:cNvSpPr>
          <p:nvPr>
            <p:ph type="hdr" sz="quarter" idx="10"/>
            <p:custDataLst>
              <p:tags r:id="rId1"/>
            </p:custDataLst>
          </p:nvPr>
        </p:nvSpPr>
        <p:spPr>
          <a:xfrm>
            <a:off x="1" y="1"/>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1" y="9440648"/>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23</a:t>
            </a:fld>
            <a:endParaRPr lang="en-GB"/>
          </a:p>
        </p:txBody>
      </p:sp>
    </p:spTree>
    <p:extLst>
      <p:ext uri="{BB962C8B-B14F-4D97-AF65-F5344CB8AC3E}">
        <p14:creationId xmlns:p14="http://schemas.microsoft.com/office/powerpoint/2010/main" val="733176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24</a:t>
            </a:fld>
            <a:endParaRPr lang="en-GB"/>
          </a:p>
        </p:txBody>
      </p:sp>
    </p:spTree>
    <p:extLst>
      <p:ext uri="{BB962C8B-B14F-4D97-AF65-F5344CB8AC3E}">
        <p14:creationId xmlns:p14="http://schemas.microsoft.com/office/powerpoint/2010/main" val="1380766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22B35BBB-5F92-42B3-8107-4EED0A88DF88}" type="slidenum">
              <a:rPr lang="en-GB" smtClean="0"/>
              <a:t>25</a:t>
            </a:fld>
            <a:endParaRPr lang="en-GB"/>
          </a:p>
        </p:txBody>
      </p:sp>
    </p:spTree>
    <p:extLst>
      <p:ext uri="{BB962C8B-B14F-4D97-AF65-F5344CB8AC3E}">
        <p14:creationId xmlns:p14="http://schemas.microsoft.com/office/powerpoint/2010/main" val="3940624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GB" sz="1200" b="1" dirty="0" smtClean="0">
                <a:latin typeface="Calibri Light" pitchFamily="34" charset="0"/>
              </a:rPr>
              <a:t>Manual</a:t>
            </a:r>
            <a:r>
              <a:rPr lang="en-GB" sz="1200" dirty="0" smtClean="0">
                <a:latin typeface="Calibri Light" pitchFamily="34" charset="0"/>
              </a:rPr>
              <a:t> : Policy guidance is circulated and training given, but users are left to manually type classifications into their emails, documents and files. By far the cheapest method, but very risky as it’s not consistent or enforceable.</a:t>
            </a:r>
          </a:p>
          <a:p>
            <a:pPr marL="342900" indent="-342900">
              <a:buFont typeface="Arial" pitchFamily="34" charset="0"/>
              <a:buChar char="•"/>
            </a:pPr>
            <a:endParaRPr lang="en-GB" sz="1200" dirty="0" smtClean="0">
              <a:latin typeface="Calibri Light" pitchFamily="34" charset="0"/>
            </a:endParaRPr>
          </a:p>
          <a:p>
            <a:pPr marL="342900" indent="-342900">
              <a:buFont typeface="Arial" pitchFamily="34" charset="0"/>
              <a:buChar char="•"/>
            </a:pPr>
            <a:r>
              <a:rPr lang="en-GB" sz="1200" b="1" dirty="0" smtClean="0">
                <a:latin typeface="Calibri Light" pitchFamily="34" charset="0"/>
              </a:rPr>
              <a:t>System Generated</a:t>
            </a:r>
            <a:r>
              <a:rPr lang="en-GB" sz="1200" dirty="0" smtClean="0">
                <a:latin typeface="Calibri Light" pitchFamily="34" charset="0"/>
              </a:rPr>
              <a:t>: Often provided by Data Governance or Content-Aware DLP solutions, which use software algorithms to select a classification. Although more consistent and enforceable, when used alone, it can result in false positives/false negatives and lowered trust within the user community.</a:t>
            </a:r>
          </a:p>
          <a:p>
            <a:pPr marL="342900" indent="-342900">
              <a:buFont typeface="Arial" pitchFamily="34" charset="0"/>
              <a:buChar char="•"/>
            </a:pPr>
            <a:endParaRPr lang="en-GB" sz="1200" b="1" dirty="0" smtClean="0">
              <a:latin typeface="Calibri Light" pitchFamily="34" charset="0"/>
            </a:endParaRPr>
          </a:p>
          <a:p>
            <a:pPr marL="342900" indent="-342900">
              <a:buFont typeface="Arial" pitchFamily="34" charset="0"/>
              <a:buChar char="•"/>
            </a:pPr>
            <a:r>
              <a:rPr lang="en-GB" sz="1200" b="1" dirty="0" smtClean="0">
                <a:latin typeface="Calibri Light" pitchFamily="34" charset="0"/>
              </a:rPr>
              <a:t>User Driven</a:t>
            </a:r>
            <a:r>
              <a:rPr lang="en-GB" sz="1200" dirty="0" smtClean="0">
                <a:latin typeface="Calibri Light" pitchFamily="34" charset="0"/>
              </a:rPr>
              <a:t>: Captures the user’s knowledge of the value of the data they handle, so that more informed decisions can be taken about how it is managed, protected and shared. Although it presents a minor speed-bump to the user, it leads to reduced errors, increased trust and improved system performance, lowering the overall risk of sensitive data being lost.</a:t>
            </a:r>
          </a:p>
          <a:p>
            <a:endParaRPr lang="en-GB" dirty="0"/>
          </a:p>
        </p:txBody>
      </p:sp>
      <p:sp>
        <p:nvSpPr>
          <p:cNvPr id="4" name="Slide Number Placeholder 3"/>
          <p:cNvSpPr>
            <a:spLocks noGrp="1"/>
          </p:cNvSpPr>
          <p:nvPr>
            <p:ph type="sldNum" sz="quarter" idx="10"/>
          </p:nvPr>
        </p:nvSpPr>
        <p:spPr/>
        <p:txBody>
          <a:bodyPr/>
          <a:lstStyle/>
          <a:p>
            <a:fld id="{22B35BBB-5F92-42B3-8107-4EED0A88DF88}" type="slidenum">
              <a:rPr lang="en-GB" smtClean="0"/>
              <a:t>26</a:t>
            </a:fld>
            <a:endParaRPr lang="en-GB"/>
          </a:p>
        </p:txBody>
      </p:sp>
    </p:spTree>
    <p:extLst>
      <p:ext uri="{BB962C8B-B14F-4D97-AF65-F5344CB8AC3E}">
        <p14:creationId xmlns:p14="http://schemas.microsoft.com/office/powerpoint/2010/main" val="507264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6" name="Slide Number Placeholder 5"/>
          <p:cNvSpPr>
            <a:spLocks noGrp="1"/>
          </p:cNvSpPr>
          <p:nvPr>
            <p:ph type="sldNum" sz="quarter" idx="12"/>
          </p:nvPr>
        </p:nvSpPr>
        <p:spPr/>
        <p:txBody>
          <a:bodyPr/>
          <a:lstStyle/>
          <a:p>
            <a:fld id="{414E151B-80E4-4394-878D-82E894F12CE9}" type="slidenum">
              <a:rPr lang="en-GB" smtClean="0"/>
              <a:t>27</a:t>
            </a:fld>
            <a:endParaRPr lang="en-GB"/>
          </a:p>
        </p:txBody>
      </p:sp>
    </p:spTree>
    <p:extLst>
      <p:ext uri="{BB962C8B-B14F-4D97-AF65-F5344CB8AC3E}">
        <p14:creationId xmlns:p14="http://schemas.microsoft.com/office/powerpoint/2010/main" val="238040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6" name="Slide Number Placeholder 5"/>
          <p:cNvSpPr>
            <a:spLocks noGrp="1"/>
          </p:cNvSpPr>
          <p:nvPr>
            <p:ph type="sldNum" sz="quarter" idx="12"/>
          </p:nvPr>
        </p:nvSpPr>
        <p:spPr/>
        <p:txBody>
          <a:bodyPr/>
          <a:lstStyle/>
          <a:p>
            <a:fld id="{414E151B-80E4-4394-878D-82E894F12CE9}" type="slidenum">
              <a:rPr lang="en-GB" smtClean="0"/>
              <a:t>28</a:t>
            </a:fld>
            <a:endParaRPr lang="en-GB"/>
          </a:p>
        </p:txBody>
      </p:sp>
    </p:spTree>
    <p:extLst>
      <p:ext uri="{BB962C8B-B14F-4D97-AF65-F5344CB8AC3E}">
        <p14:creationId xmlns:p14="http://schemas.microsoft.com/office/powerpoint/2010/main" val="2630898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Light" pitchFamily="34" charset="0"/>
                <a:ea typeface="+mn-ea"/>
                <a:cs typeface="+mn-cs"/>
              </a:rPr>
              <a:t>Data Classification solutions extend the capabilities of Microsoft products and other applications to allow users to apply relevant </a:t>
            </a:r>
            <a:r>
              <a:rPr kumimoji="0" lang="en-US" sz="1200" b="1" i="1" u="none" strike="noStrike" kern="1200" cap="none" spc="0" normalizeH="0" baseline="0" noProof="0" dirty="0" smtClean="0">
                <a:ln>
                  <a:noFill/>
                </a:ln>
                <a:solidFill>
                  <a:prstClr val="black"/>
                </a:solidFill>
                <a:effectLst/>
                <a:uLnTx/>
                <a:uFillTx/>
                <a:latin typeface="Calibri Light" pitchFamily="34" charset="0"/>
                <a:ea typeface="+mn-ea"/>
                <a:cs typeface="+mn-cs"/>
              </a:rPr>
              <a:t>visual &amp; metadata labels </a:t>
            </a:r>
            <a:r>
              <a:rPr kumimoji="0" lang="en-US" sz="1200" b="0" i="1" u="none" strike="noStrike" kern="1200" cap="none" spc="0" normalizeH="0" baseline="0" noProof="0" dirty="0" smtClean="0">
                <a:ln>
                  <a:noFill/>
                </a:ln>
                <a:solidFill>
                  <a:prstClr val="black"/>
                </a:solidFill>
                <a:effectLst/>
                <a:uLnTx/>
                <a:uFillTx/>
                <a:latin typeface="Calibri Light" pitchFamily="34" charset="0"/>
                <a:ea typeface="+mn-ea"/>
                <a:cs typeface="+mn-cs"/>
              </a:rPr>
              <a:t>(protective markings) to </a:t>
            </a:r>
            <a:r>
              <a:rPr kumimoji="0" lang="en-US" sz="1200" b="1" i="1" u="none" strike="noStrike" kern="1200" cap="none" spc="0" normalizeH="0" baseline="0" noProof="0" dirty="0" smtClean="0">
                <a:ln>
                  <a:noFill/>
                </a:ln>
                <a:solidFill>
                  <a:prstClr val="black"/>
                </a:solidFill>
                <a:effectLst/>
                <a:uLnTx/>
                <a:uFillTx/>
                <a:latin typeface="Calibri Light" pitchFamily="34" charset="0"/>
                <a:ea typeface="+mn-ea"/>
                <a:cs typeface="+mn-cs"/>
              </a:rPr>
              <a:t>messages, documents and files </a:t>
            </a:r>
            <a:r>
              <a:rPr kumimoji="0" lang="en-US" sz="1200" b="0" i="1" u="none" strike="noStrike" kern="1200" cap="none" spc="0" normalizeH="0" baseline="0" noProof="0" dirty="0" smtClean="0">
                <a:ln>
                  <a:noFill/>
                </a:ln>
                <a:solidFill>
                  <a:prstClr val="black"/>
                </a:solidFill>
                <a:effectLst/>
                <a:uLnTx/>
                <a:uFillTx/>
                <a:latin typeface="Calibri Light" pitchFamily="34" charset="0"/>
                <a:ea typeface="+mn-ea"/>
                <a:cs typeface="+mn-cs"/>
              </a:rPr>
              <a:t>in order to enforce information assurance policies, raise user awareness of data value and drive multiple security technologies.</a:t>
            </a:r>
            <a:endParaRPr kumimoji="0" lang="en-GB" sz="1200" b="0" i="1" u="none" strike="noStrike" kern="1200" cap="none" spc="0" normalizeH="0" baseline="0" noProof="0" dirty="0" smtClean="0">
              <a:ln>
                <a:noFill/>
              </a:ln>
              <a:solidFill>
                <a:prstClr val="black"/>
              </a:solidFill>
              <a:effectLst/>
              <a:uLnTx/>
              <a:uFillTx/>
              <a:latin typeface="Calibri Light"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2B35BBB-5F92-42B3-8107-4EED0A88DF88}" type="slidenum">
              <a:rPr lang="en-GB" smtClean="0"/>
              <a:t>29</a:t>
            </a:fld>
            <a:endParaRPr lang="en-GB"/>
          </a:p>
        </p:txBody>
      </p:sp>
    </p:spTree>
    <p:extLst>
      <p:ext uri="{BB962C8B-B14F-4D97-AF65-F5344CB8AC3E}">
        <p14:creationId xmlns:p14="http://schemas.microsoft.com/office/powerpoint/2010/main" val="357395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6" name="Slide Number Placeholder 5"/>
          <p:cNvSpPr>
            <a:spLocks noGrp="1"/>
          </p:cNvSpPr>
          <p:nvPr>
            <p:ph type="sldNum" sz="quarter" idx="12"/>
          </p:nvPr>
        </p:nvSpPr>
        <p:spPr/>
        <p:txBody>
          <a:bodyPr/>
          <a:lstStyle/>
          <a:p>
            <a:fld id="{414E151B-80E4-4394-878D-82E894F12CE9}" type="slidenum">
              <a:rPr lang="en-GB" smtClean="0"/>
              <a:t>3</a:t>
            </a:fld>
            <a:endParaRPr lang="en-GB"/>
          </a:p>
        </p:txBody>
      </p:sp>
    </p:spTree>
    <p:extLst>
      <p:ext uri="{BB962C8B-B14F-4D97-AF65-F5344CB8AC3E}">
        <p14:creationId xmlns:p14="http://schemas.microsoft.com/office/powerpoint/2010/main" val="1254996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pPr/>
              <a:t>30</a:t>
            </a:fld>
            <a:endParaRPr lang="en-GB" dirty="0"/>
          </a:p>
        </p:txBody>
      </p:sp>
    </p:spTree>
    <p:extLst>
      <p:ext uri="{BB962C8B-B14F-4D97-AF65-F5344CB8AC3E}">
        <p14:creationId xmlns:p14="http://schemas.microsoft.com/office/powerpoint/2010/main" val="1521213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31</a:t>
            </a:fld>
            <a:endParaRPr lang="en-GB"/>
          </a:p>
        </p:txBody>
      </p:sp>
    </p:spTree>
    <p:extLst>
      <p:ext uri="{BB962C8B-B14F-4D97-AF65-F5344CB8AC3E}">
        <p14:creationId xmlns:p14="http://schemas.microsoft.com/office/powerpoint/2010/main" val="1380766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32</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33</a:t>
            </a:fld>
            <a:endParaRPr lang="en-GB"/>
          </a:p>
        </p:txBody>
      </p:sp>
    </p:spTree>
    <p:extLst>
      <p:ext uri="{BB962C8B-B14F-4D97-AF65-F5344CB8AC3E}">
        <p14:creationId xmlns:p14="http://schemas.microsoft.com/office/powerpoint/2010/main" val="733176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34</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35</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36</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37</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38</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SharePoint-</a:t>
            </a:r>
            <a:r>
              <a:rPr lang="en-GB" dirty="0" err="1"/>
              <a:t>UploadMarkedDocument</a:t>
            </a:r>
            <a:endParaRPr lang="en-GB" sz="1400" dirty="0"/>
          </a:p>
          <a:p>
            <a:pPr lvl="1"/>
            <a:r>
              <a:rPr lang="en-GB" dirty="0"/>
              <a:t>Shows the user (Beth) uploading a new HR policy document (LD HR Pol. 73-23 R3.docx). This document was labelled with Boldon James Office Classifier. SPC automatically recognises EC, OC and FC labels.</a:t>
            </a:r>
            <a:endParaRPr lang="en-GB" sz="1400" dirty="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39</a:t>
            </a:fld>
            <a:endParaRPr lang="en-GB"/>
          </a:p>
        </p:txBody>
      </p:sp>
    </p:spTree>
    <p:extLst>
      <p:ext uri="{BB962C8B-B14F-4D97-AF65-F5344CB8AC3E}">
        <p14:creationId xmlns:p14="http://schemas.microsoft.com/office/powerpoint/2010/main" val="386933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r>
              <a:rPr lang="en-GB" smtClean="0">
                <a:latin typeface="Times New Roman" pitchFamily="18" charset="0"/>
              </a:rPr>
              <a:t>In support of a recent number of bids we ehave been asked to provide ‘evidence’ of this releationship.  This is an exstract of a letter/refenece form Wayne Phillips (Director, Micorsooft Defence nad National Security – Microsoft.  There are a couple of sections within this note that I believe powerfully demonstrate the Boldon James/Micorosfot relationship.</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 dashboards and 6 reports</a:t>
            </a:r>
          </a:p>
          <a:p>
            <a:r>
              <a:rPr lang="en-GB" dirty="0" smtClean="0"/>
              <a:t>Extensible by customer – can add own dashboards/reports</a:t>
            </a:r>
          </a:p>
          <a:p>
            <a:r>
              <a:rPr lang="en-GB" dirty="0" smtClean="0"/>
              <a:t>Concentrates</a:t>
            </a:r>
            <a:r>
              <a:rPr lang="en-GB" baseline="0" dirty="0" smtClean="0"/>
              <a:t> on who is doing what to what</a:t>
            </a:r>
            <a:endParaRPr lang="en-GB" dirty="0"/>
          </a:p>
        </p:txBody>
      </p:sp>
      <p:sp>
        <p:nvSpPr>
          <p:cNvPr id="4" name="Header Placeholder 3" hidden="1"/>
          <p:cNvSpPr>
            <a:spLocks noGrp="1"/>
          </p:cNvSpPr>
          <p:nvPr>
            <p:ph type="hdr" sz="quarter" idx="10"/>
            <p:custDataLst>
              <p:tags r:id="rId1"/>
            </p:custDataLst>
          </p:nvPr>
        </p:nvSpPr>
        <p:spPr>
          <a:xfrm>
            <a:off x="1"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1" y="9440646"/>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40</a:t>
            </a:fld>
            <a:endParaRPr lang="en-GB"/>
          </a:p>
        </p:txBody>
      </p:sp>
    </p:spTree>
    <p:extLst>
      <p:ext uri="{BB962C8B-B14F-4D97-AF65-F5344CB8AC3E}">
        <p14:creationId xmlns:p14="http://schemas.microsoft.com/office/powerpoint/2010/main" val="1185054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1" y="9440646"/>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41</a:t>
            </a:fld>
            <a:endParaRPr lang="en-GB"/>
          </a:p>
        </p:txBody>
      </p:sp>
    </p:spTree>
    <p:extLst>
      <p:ext uri="{BB962C8B-B14F-4D97-AF65-F5344CB8AC3E}">
        <p14:creationId xmlns:p14="http://schemas.microsoft.com/office/powerpoint/2010/main" val="3683347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Dashboards selectable on left; presentation on right</a:t>
            </a:r>
          </a:p>
          <a:p>
            <a:r>
              <a:rPr lang="en-GB" dirty="0" smtClean="0"/>
              <a:t>Can be bar charts/pie</a:t>
            </a:r>
            <a:r>
              <a:rPr lang="en-GB" baseline="0" dirty="0" smtClean="0"/>
              <a:t> charts </a:t>
            </a:r>
            <a:r>
              <a:rPr lang="en-GB" baseline="0" dirty="0" err="1" smtClean="0"/>
              <a:t>etc</a:t>
            </a:r>
            <a:endParaRPr lang="en-GB" baseline="0" dirty="0" smtClean="0"/>
          </a:p>
          <a:p>
            <a:r>
              <a:rPr lang="en-GB" baseline="0" dirty="0" smtClean="0"/>
              <a:t>Will be able to select check per-application</a:t>
            </a:r>
            <a:endParaRPr lang="en-GB" dirty="0"/>
          </a:p>
        </p:txBody>
      </p:sp>
      <p:sp>
        <p:nvSpPr>
          <p:cNvPr id="4" name="Header Placeholder 3" hidden="1"/>
          <p:cNvSpPr>
            <a:spLocks noGrp="1"/>
          </p:cNvSpPr>
          <p:nvPr>
            <p:ph type="hdr" sz="quarter" idx="10"/>
            <p:custDataLst>
              <p:tags r:id="rId1"/>
            </p:custDataLst>
          </p:nvPr>
        </p:nvSpPr>
        <p:spPr>
          <a:xfrm>
            <a:off x="1"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1" y="9440646"/>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42</a:t>
            </a:fld>
            <a:endParaRPr lang="en-GB"/>
          </a:p>
        </p:txBody>
      </p:sp>
    </p:spTree>
    <p:extLst>
      <p:ext uri="{BB962C8B-B14F-4D97-AF65-F5344CB8AC3E}">
        <p14:creationId xmlns:p14="http://schemas.microsoft.com/office/powerpoint/2010/main" val="3059861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Triggered checks for email</a:t>
            </a:r>
          </a:p>
          <a:p>
            <a:r>
              <a:rPr lang="en-GB" dirty="0" smtClean="0"/>
              <a:t>Time period can be changed</a:t>
            </a:r>
          </a:p>
          <a:p>
            <a:r>
              <a:rPr lang="en-GB" dirty="0" smtClean="0"/>
              <a:t>Users ignoring warnings – can drill down to each document/email where policy check has been triggered</a:t>
            </a:r>
          </a:p>
          <a:p>
            <a:r>
              <a:rPr lang="en-GB" dirty="0" smtClean="0"/>
              <a:t>Total type of check outcomes for each check</a:t>
            </a:r>
          </a:p>
        </p:txBody>
      </p:sp>
      <p:sp>
        <p:nvSpPr>
          <p:cNvPr id="4" name="Header Placeholder 3" hidden="1"/>
          <p:cNvSpPr>
            <a:spLocks noGrp="1"/>
          </p:cNvSpPr>
          <p:nvPr>
            <p:ph type="hdr" sz="quarter" idx="10"/>
            <p:custDataLst>
              <p:tags r:id="rId1"/>
            </p:custDataLst>
          </p:nvPr>
        </p:nvSpPr>
        <p:spPr>
          <a:xfrm>
            <a:off x="1"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1" y="9440646"/>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43</a:t>
            </a:fld>
            <a:endParaRPr lang="en-GB"/>
          </a:p>
        </p:txBody>
      </p:sp>
    </p:spTree>
    <p:extLst>
      <p:ext uri="{BB962C8B-B14F-4D97-AF65-F5344CB8AC3E}">
        <p14:creationId xmlns:p14="http://schemas.microsoft.com/office/powerpoint/2010/main" val="2336024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Review some of the ways</a:t>
            </a:r>
            <a:r>
              <a:rPr lang="en-GB" baseline="0" dirty="0" smtClean="0"/>
              <a:t> your business can benefit from data classification…</a:t>
            </a:r>
            <a:endParaRPr lang="en-GB" dirty="0" smtClean="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44</a:t>
            </a:fld>
            <a:endParaRPr lang="en-GB"/>
          </a:p>
        </p:txBody>
      </p:sp>
    </p:spTree>
    <p:extLst>
      <p:ext uri="{BB962C8B-B14F-4D97-AF65-F5344CB8AC3E}">
        <p14:creationId xmlns:p14="http://schemas.microsoft.com/office/powerpoint/2010/main" val="1380766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Already</a:t>
            </a:r>
            <a:r>
              <a:rPr lang="en-GB" baseline="0" dirty="0" smtClean="0"/>
              <a:t> touched on most of these</a:t>
            </a:r>
          </a:p>
          <a:p>
            <a:pPr marL="171450" indent="-171450">
              <a:buFont typeface="Arial" panose="020B0604020202020204" pitchFamily="34" charset="0"/>
              <a:buChar char="•"/>
            </a:pPr>
            <a:r>
              <a:rPr lang="en-GB" baseline="0" dirty="0" smtClean="0"/>
              <a:t>- Case study to highlight the role of classification in raising user awareness…</a:t>
            </a:r>
            <a:endParaRPr lang="en-GB" dirty="0"/>
          </a:p>
        </p:txBody>
      </p:sp>
      <p:sp>
        <p:nvSpPr>
          <p:cNvPr id="4" name="Header Placeholder 3" hidden="1"/>
          <p:cNvSpPr>
            <a:spLocks noGrp="1"/>
          </p:cNvSpPr>
          <p:nvPr>
            <p:ph type="hdr" sz="quarter" idx="10"/>
            <p:custDataLst>
              <p:tags r:id="rId1"/>
            </p:custDataLst>
          </p:nvPr>
        </p:nvSpPr>
        <p:spPr>
          <a:xfrm>
            <a:off x="0" y="1"/>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8"/>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45</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1"/>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8"/>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46</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It’s not all about ever more sophisticated</a:t>
            </a:r>
            <a:r>
              <a:rPr lang="en-GB" baseline="0" dirty="0" smtClean="0"/>
              <a:t> security technology</a:t>
            </a:r>
          </a:p>
          <a:p>
            <a:r>
              <a:rPr lang="en-GB" baseline="0" dirty="0" smtClean="0"/>
              <a:t>It’s about getting the people-dimension right</a:t>
            </a:r>
          </a:p>
          <a:p>
            <a:endParaRPr lang="en-GB" baseline="0" dirty="0" smtClean="0"/>
          </a:p>
          <a:p>
            <a:r>
              <a:rPr lang="en-GB" sz="1200" b="1" dirty="0" smtClean="0">
                <a:latin typeface="Calibri Light" pitchFamily="34" charset="0"/>
              </a:rPr>
              <a:t>Focus</a:t>
            </a:r>
            <a:r>
              <a:rPr lang="en-GB" sz="1200" dirty="0" smtClean="0">
                <a:latin typeface="Calibri Light" pitchFamily="34" charset="0"/>
              </a:rPr>
              <a:t> on putting the user at the heart of their data security strategy</a:t>
            </a:r>
          </a:p>
          <a:p>
            <a:endParaRPr lang="en-GB" sz="1200" dirty="0" smtClean="0">
              <a:latin typeface="Calibri Light"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Calibri Light" pitchFamily="34" charset="0"/>
              </a:rPr>
              <a:t>Huge psychological impact on the users – </a:t>
            </a:r>
            <a:r>
              <a:rPr lang="en-GB" sz="2200" b="1" dirty="0" smtClean="0">
                <a:latin typeface="Calibri Light" pitchFamily="34" charset="0"/>
              </a:rPr>
              <a:t>transformed their security culture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200" b="1" dirty="0" smtClean="0">
              <a:latin typeface="Calibri Light"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Calibri Light" pitchFamily="34" charset="0"/>
              </a:rPr>
              <a:t>Heightened awareness spilled over to </a:t>
            </a:r>
            <a:r>
              <a:rPr lang="en-GB" sz="2200" b="1" dirty="0" smtClean="0">
                <a:latin typeface="Calibri Light" pitchFamily="34" charset="0"/>
              </a:rPr>
              <a:t>printed documents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200" b="1" dirty="0" smtClean="0">
              <a:latin typeface="Calibri Light"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Calibri Light" pitchFamily="34" charset="0"/>
              </a:rPr>
              <a:t>Staff asked for </a:t>
            </a:r>
            <a:r>
              <a:rPr lang="en-GB" sz="2200" b="1" dirty="0" smtClean="0">
                <a:latin typeface="Calibri Light" pitchFamily="34" charset="0"/>
              </a:rPr>
              <a:t>more lockable office storage </a:t>
            </a:r>
            <a:r>
              <a:rPr lang="en-GB" sz="2200" dirty="0" smtClean="0">
                <a:latin typeface="Calibri Light" pitchFamily="34" charset="0"/>
              </a:rPr>
              <a:t>to lock away all the ‘new’ sensitive data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200" dirty="0" smtClean="0">
              <a:latin typeface="Calibri Light"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Calibri Light" pitchFamily="34" charset="0"/>
              </a:rPr>
              <a:t>When </a:t>
            </a:r>
            <a:r>
              <a:rPr lang="en-GB" sz="2200" b="1" dirty="0" smtClean="0">
                <a:latin typeface="Calibri Light" pitchFamily="34" charset="0"/>
              </a:rPr>
              <a:t>data classification removed</a:t>
            </a:r>
            <a:r>
              <a:rPr lang="en-GB" sz="2200" dirty="0" smtClean="0">
                <a:latin typeface="Calibri Light" pitchFamily="34" charset="0"/>
              </a:rPr>
              <a:t>, users asked for it back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200" dirty="0" smtClean="0">
              <a:latin typeface="Calibri Light"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Calibri Light" pitchFamily="34" charset="0"/>
              </a:rPr>
              <a:t>Internal </a:t>
            </a:r>
            <a:r>
              <a:rPr lang="en-GB" sz="2200" b="1" dirty="0" smtClean="0">
                <a:latin typeface="Calibri Light" pitchFamily="34" charset="0"/>
              </a:rPr>
              <a:t>security awareness measure increased from 29% to 89% </a:t>
            </a:r>
            <a:r>
              <a:rPr lang="en-GB" sz="2200" dirty="0" smtClean="0">
                <a:latin typeface="Calibri Light" pitchFamily="34" charset="0"/>
              </a:rPr>
              <a:t>after data classification implemented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200" dirty="0" smtClean="0">
              <a:latin typeface="Calibri Light"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200" dirty="0" smtClean="0">
              <a:latin typeface="Calibri Light"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200" b="1" dirty="0" smtClean="0">
              <a:latin typeface="Calibri Light"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200" b="1" dirty="0" smtClean="0">
              <a:latin typeface="Calibri Light" pitchFamily="34" charset="0"/>
            </a:endParaRPr>
          </a:p>
          <a:p>
            <a:endParaRPr lang="en-GB" dirty="0" smtClean="0"/>
          </a:p>
          <a:p>
            <a:endParaRPr lang="en-GB" dirty="0"/>
          </a:p>
        </p:txBody>
      </p:sp>
      <p:sp>
        <p:nvSpPr>
          <p:cNvPr id="4" name="Header Placeholder 3"/>
          <p:cNvSpPr>
            <a:spLocks noGrp="1"/>
          </p:cNvSpPr>
          <p:nvPr>
            <p:ph type="hdr" sz="quarter" idx="10"/>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6" name="Slide Number Placeholder 5"/>
          <p:cNvSpPr>
            <a:spLocks noGrp="1"/>
          </p:cNvSpPr>
          <p:nvPr>
            <p:ph type="sldNum" sz="quarter" idx="12"/>
          </p:nvPr>
        </p:nvSpPr>
        <p:spPr/>
        <p:txBody>
          <a:bodyPr/>
          <a:lstStyle/>
          <a:p>
            <a:fld id="{414E151B-80E4-4394-878D-82E894F12CE9}" type="slidenum">
              <a:rPr lang="en-GB" smtClean="0"/>
              <a:t>47</a:t>
            </a:fld>
            <a:endParaRPr lang="en-GB"/>
          </a:p>
        </p:txBody>
      </p:sp>
    </p:spTree>
    <p:extLst>
      <p:ext uri="{BB962C8B-B14F-4D97-AF65-F5344CB8AC3E}">
        <p14:creationId xmlns:p14="http://schemas.microsoft.com/office/powerpoint/2010/main" val="3789316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Already</a:t>
            </a:r>
            <a:r>
              <a:rPr lang="en-GB" baseline="0" dirty="0" smtClean="0"/>
              <a:t> touched on most of these</a:t>
            </a:r>
          </a:p>
          <a:p>
            <a:pPr marL="171450" indent="-171450">
              <a:buFont typeface="Arial" panose="020B0604020202020204" pitchFamily="34" charset="0"/>
              <a:buChar char="•"/>
            </a:pPr>
            <a:r>
              <a:rPr lang="en-GB" baseline="0" dirty="0" smtClean="0"/>
              <a:t>- Case study to highlight the role of classification in raising user awareness…</a:t>
            </a:r>
            <a:endParaRPr lang="en-GB" dirty="0"/>
          </a:p>
        </p:txBody>
      </p:sp>
      <p:sp>
        <p:nvSpPr>
          <p:cNvPr id="4" name="Header Placeholder 3" hidden="1"/>
          <p:cNvSpPr>
            <a:spLocks noGrp="1"/>
          </p:cNvSpPr>
          <p:nvPr>
            <p:ph type="hdr" sz="quarter" idx="10"/>
            <p:custDataLst>
              <p:tags r:id="rId1"/>
            </p:custDataLst>
          </p:nvPr>
        </p:nvSpPr>
        <p:spPr>
          <a:xfrm>
            <a:off x="0" y="1"/>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8"/>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48</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B35BBB-5F92-42B3-8107-4EED0A88DF88}" type="slidenum">
              <a:rPr lang="en-GB" smtClean="0"/>
              <a:t>49</a:t>
            </a:fld>
            <a:endParaRPr lang="en-GB"/>
          </a:p>
        </p:txBody>
      </p:sp>
    </p:spTree>
    <p:extLst>
      <p:ext uri="{BB962C8B-B14F-4D97-AF65-F5344CB8AC3E}">
        <p14:creationId xmlns:p14="http://schemas.microsoft.com/office/powerpoint/2010/main" val="321445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12847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a:t>
            </a:r>
            <a:r>
              <a:rPr lang="en-GB" baseline="0" dirty="0" smtClean="0"/>
              <a:t> selection of the technology partners that we currently are working with</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6"/>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22B35BBB-5F92-42B3-8107-4EED0A88DF88}" type="slidenum">
              <a:rPr lang="en-GB" smtClean="0"/>
              <a:t>50</a:t>
            </a:fld>
            <a:endParaRPr lang="en-GB"/>
          </a:p>
        </p:txBody>
      </p:sp>
    </p:spTree>
    <p:extLst>
      <p:ext uri="{BB962C8B-B14F-4D97-AF65-F5344CB8AC3E}">
        <p14:creationId xmlns:p14="http://schemas.microsoft.com/office/powerpoint/2010/main" val="3813180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Flat/static slide showing how we</a:t>
            </a:r>
            <a:r>
              <a:rPr lang="en-GB" baseline="0" dirty="0" smtClean="0"/>
              <a:t> work with Symantec</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51</a:t>
            </a:fld>
            <a:endParaRPr lang="en-GB"/>
          </a:p>
        </p:txBody>
      </p:sp>
    </p:spTree>
    <p:extLst>
      <p:ext uri="{BB962C8B-B14F-4D97-AF65-F5344CB8AC3E}">
        <p14:creationId xmlns:p14="http://schemas.microsoft.com/office/powerpoint/2010/main" val="26902082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Animated slide</a:t>
            </a:r>
            <a:endParaRPr lang="en-GB" dirty="0"/>
          </a:p>
        </p:txBody>
      </p:sp>
      <p:sp>
        <p:nvSpPr>
          <p:cNvPr id="4" name="Header Placeholder 3" hidden="1"/>
          <p:cNvSpPr>
            <a:spLocks noGrp="1"/>
          </p:cNvSpPr>
          <p:nvPr>
            <p:ph type="hdr" sz="quarter" idx="10"/>
            <p:custDataLst>
              <p:tags r:id="rId1"/>
            </p:custDataLst>
          </p:nvPr>
        </p:nvSpPr>
        <p:spPr>
          <a:xfrm>
            <a:off x="1"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1" y="9440648"/>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52</a:t>
            </a:fld>
            <a:endParaRPr lang="en-GB"/>
          </a:p>
        </p:txBody>
      </p:sp>
    </p:spTree>
    <p:extLst>
      <p:ext uri="{BB962C8B-B14F-4D97-AF65-F5344CB8AC3E}">
        <p14:creationId xmlns:p14="http://schemas.microsoft.com/office/powerpoint/2010/main" val="160546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smtClean="0"/>
              <a:t>Used in combination with a DLP solution, Data</a:t>
            </a:r>
            <a:r>
              <a:rPr lang="en-GB" baseline="0" dirty="0" smtClean="0"/>
              <a:t> Classification (Classifier) can be used very effectively to protect the upload of files to Cloud storage sites such as </a:t>
            </a:r>
            <a:r>
              <a:rPr lang="en-GB" baseline="0" dirty="0" err="1" smtClean="0"/>
              <a:t>DropBox</a:t>
            </a:r>
            <a:r>
              <a:rPr lang="en-GB" baseline="0" dirty="0" smtClean="0"/>
              <a:t> for example….</a:t>
            </a:r>
            <a:endParaRPr lang="en-GB" dirty="0"/>
          </a:p>
        </p:txBody>
      </p:sp>
      <p:sp>
        <p:nvSpPr>
          <p:cNvPr id="4" name="Footer Placeholder 3" hidden="1"/>
          <p:cNvSpPr>
            <a:spLocks noGrp="1"/>
          </p:cNvSpPr>
          <p:nvPr>
            <p:ph type="ftr" sz="quarter" idx="10"/>
            <p:custDataLst>
              <p:tags r:id="rId1"/>
            </p:custDataLst>
          </p:nvPr>
        </p:nvSpPr>
        <p:spPr>
          <a:xfrm>
            <a:off x="0" y="9440648"/>
            <a:ext cx="6807200" cy="496967"/>
          </a:xfrm>
        </p:spPr>
        <p:txBody>
          <a:bodyPr/>
          <a:lstStyle/>
          <a:p>
            <a:endParaRPr lang="en-GB" dirty="0"/>
          </a:p>
        </p:txBody>
      </p:sp>
      <p:sp>
        <p:nvSpPr>
          <p:cNvPr id="5" name="Slide Number Placeholder 4"/>
          <p:cNvSpPr>
            <a:spLocks noGrp="1"/>
          </p:cNvSpPr>
          <p:nvPr>
            <p:ph type="sldNum" sz="quarter" idx="11"/>
          </p:nvPr>
        </p:nvSpPr>
        <p:spPr/>
        <p:txBody>
          <a:bodyPr/>
          <a:lstStyle/>
          <a:p>
            <a:fld id="{8FED7FA0-201F-4918-841D-D96277FEFABA}" type="slidenum">
              <a:rPr lang="en-GB" smtClean="0"/>
              <a:pPr/>
              <a:t>53</a:t>
            </a:fld>
            <a:endParaRPr lang="en-GB"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Introducing DLP can a major undertaking</a:t>
            </a:r>
          </a:p>
          <a:p>
            <a:r>
              <a:rPr lang="en-GB" dirty="0" smtClean="0"/>
              <a:t>Our partners </a:t>
            </a:r>
            <a:r>
              <a:rPr lang="en-GB" baseline="0" dirty="0" smtClean="0"/>
              <a:t>identify these </a:t>
            </a:r>
            <a:r>
              <a:rPr lang="en-GB" b="1" dirty="0" smtClean="0"/>
              <a:t>Four Stages </a:t>
            </a:r>
            <a:r>
              <a:rPr lang="en-GB" dirty="0" smtClean="0"/>
              <a:t>to a typical DLP project – focus on reduction in security</a:t>
            </a:r>
            <a:r>
              <a:rPr lang="en-GB" baseline="0" dirty="0" smtClean="0"/>
              <a:t> incidents over time</a:t>
            </a:r>
            <a:endParaRPr lang="en-GB" dirty="0" smtClean="0"/>
          </a:p>
          <a:p>
            <a:pPr marL="171450" indent="-171450">
              <a:buFont typeface="Arial" panose="020B0604020202020204" pitchFamily="34" charset="0"/>
              <a:buChar char="•"/>
            </a:pPr>
            <a:r>
              <a:rPr lang="en-GB" baseline="0" dirty="0" smtClean="0"/>
              <a:t>- Investigation is the Discovery stage – baseline the security incidents</a:t>
            </a:r>
          </a:p>
          <a:p>
            <a:pPr marL="171450" indent="-171450">
              <a:buFont typeface="Arial" panose="020B0604020202020204" pitchFamily="34" charset="0"/>
              <a:buChar char="•"/>
            </a:pPr>
            <a:r>
              <a:rPr lang="en-GB" baseline="0" dirty="0" smtClean="0"/>
              <a:t>- Education is the soft stage - education and training of users</a:t>
            </a:r>
          </a:p>
          <a:p>
            <a:pPr marL="171450" indent="-171450">
              <a:buFont typeface="Arial" panose="020B0604020202020204" pitchFamily="34" charset="0"/>
              <a:buChar char="•"/>
            </a:pPr>
            <a:r>
              <a:rPr lang="en-GB" baseline="0" dirty="0" smtClean="0"/>
              <a:t>- Notification is where technology starts to provide Warnings to users</a:t>
            </a:r>
          </a:p>
          <a:p>
            <a:pPr marL="171450" indent="-171450">
              <a:buFont typeface="Arial" panose="020B0604020202020204" pitchFamily="34" charset="0"/>
              <a:buChar char="•"/>
            </a:pPr>
            <a:r>
              <a:rPr lang="en-GB" baseline="0" dirty="0" smtClean="0"/>
              <a:t>- Prevention is where Blocking controls are applied</a:t>
            </a:r>
          </a:p>
          <a:p>
            <a:pPr marL="171450" indent="-171450">
              <a:buFont typeface="Arial" panose="020B0604020202020204" pitchFamily="34" charset="0"/>
              <a:buChar cha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[CLICK] </a:t>
            </a:r>
            <a:r>
              <a:rPr lang="en-GB" dirty="0" smtClean="0"/>
              <a:t>Each stage can benefit</a:t>
            </a:r>
            <a:r>
              <a:rPr lang="en-GB" baseline="0" dirty="0" smtClean="0"/>
              <a:t> from data classification – reducing scale of the task and improving the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 underperforming DLP rules – FPs could be reduced by as much as 90%</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latin typeface="Calibri Light" pitchFamily="34" charset="0"/>
              </a:rPr>
              <a:t>Reduction up to 90% of ‘false positive’ errors</a:t>
            </a:r>
          </a:p>
          <a:p>
            <a:endParaRPr lang="en-GB" dirty="0" smtClean="0"/>
          </a:p>
          <a:p>
            <a:endParaRPr lang="en-GB" dirty="0"/>
          </a:p>
        </p:txBody>
      </p:sp>
      <p:sp>
        <p:nvSpPr>
          <p:cNvPr id="4" name="Header Placeholder 3"/>
          <p:cNvSpPr>
            <a:spLocks noGrp="1"/>
          </p:cNvSpPr>
          <p:nvPr>
            <p:ph type="hdr" sz="quarter" idx="10"/>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6" name="Slide Number Placeholder 5"/>
          <p:cNvSpPr>
            <a:spLocks noGrp="1"/>
          </p:cNvSpPr>
          <p:nvPr>
            <p:ph type="sldNum" sz="quarter" idx="12"/>
          </p:nvPr>
        </p:nvSpPr>
        <p:spPr/>
        <p:txBody>
          <a:bodyPr/>
          <a:lstStyle/>
          <a:p>
            <a:fld id="{414E151B-80E4-4394-878D-82E894F12CE9}" type="slidenum">
              <a:rPr lang="en-GB" smtClean="0"/>
              <a:t>54</a:t>
            </a:fld>
            <a:endParaRPr lang="en-GB"/>
          </a:p>
        </p:txBody>
      </p:sp>
    </p:spTree>
    <p:extLst>
      <p:ext uri="{BB962C8B-B14F-4D97-AF65-F5344CB8AC3E}">
        <p14:creationId xmlns:p14="http://schemas.microsoft.com/office/powerpoint/2010/main" val="73964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Already</a:t>
            </a:r>
            <a:r>
              <a:rPr lang="en-GB" baseline="0" dirty="0" smtClean="0"/>
              <a:t> touched on most of these</a:t>
            </a:r>
          </a:p>
          <a:p>
            <a:pPr marL="171450" indent="-171450">
              <a:buFont typeface="Arial" panose="020B0604020202020204" pitchFamily="34" charset="0"/>
              <a:buChar char="•"/>
            </a:pPr>
            <a:r>
              <a:rPr lang="en-GB" baseline="0" dirty="0" smtClean="0"/>
              <a:t>- Case study to highlight the role of classification in raising user awareness…</a:t>
            </a:r>
            <a:endParaRPr lang="en-GB" dirty="0"/>
          </a:p>
        </p:txBody>
      </p:sp>
      <p:sp>
        <p:nvSpPr>
          <p:cNvPr id="4" name="Header Placeholder 3" hidden="1"/>
          <p:cNvSpPr>
            <a:spLocks noGrp="1"/>
          </p:cNvSpPr>
          <p:nvPr>
            <p:ph type="hdr" sz="quarter" idx="10"/>
            <p:custDataLst>
              <p:tags r:id="rId1"/>
            </p:custDataLst>
          </p:nvPr>
        </p:nvSpPr>
        <p:spPr>
          <a:xfrm>
            <a:off x="0" y="1"/>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8"/>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55</a:t>
            </a:fld>
            <a:endParaRPr lang="en-GB" dirty="0"/>
          </a:p>
        </p:txBody>
      </p:sp>
    </p:spTree>
    <p:extLst>
      <p:ext uri="{BB962C8B-B14F-4D97-AF65-F5344CB8AC3E}">
        <p14:creationId xmlns:p14="http://schemas.microsoft.com/office/powerpoint/2010/main" val="112847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 Applying</a:t>
            </a:r>
            <a:r>
              <a:rPr lang="en-GB" baseline="0" dirty="0" smtClean="0"/>
              <a:t> classification to the control of access to shared data.</a:t>
            </a:r>
          </a:p>
          <a:p>
            <a:pPr lvl="0"/>
            <a:r>
              <a:rPr lang="en-GB" baseline="0" dirty="0" smtClean="0"/>
              <a:t>- Introducing the idea of classification-based permissions for users - Clearances</a:t>
            </a:r>
          </a:p>
          <a:p>
            <a:pPr lvl="0"/>
            <a:endParaRPr lang="en-GB" baseline="0" dirty="0" smtClean="0"/>
          </a:p>
          <a:p>
            <a:pPr lvl="0"/>
            <a:r>
              <a:rPr lang="en-GB" dirty="0" smtClean="0"/>
              <a:t>SharePoint-</a:t>
            </a:r>
            <a:r>
              <a:rPr lang="en-GB" dirty="0" err="1" smtClean="0"/>
              <a:t>BethView</a:t>
            </a:r>
            <a:endParaRPr lang="en-GB" sz="1400" dirty="0"/>
          </a:p>
          <a:p>
            <a:pPr lvl="1"/>
            <a:r>
              <a:rPr lang="en-GB" dirty="0"/>
              <a:t>Shows the newly uploaded documents, along with some other documents with different labels. NB: Beth has access to Non Business, General Business, Confidential, and Internal Only marked documents</a:t>
            </a:r>
          </a:p>
          <a:p>
            <a:pPr lvl="1"/>
            <a:endParaRPr lang="en-GB" dirty="0"/>
          </a:p>
          <a:p>
            <a:pPr lvl="0"/>
            <a:r>
              <a:rPr lang="en-GB" dirty="0"/>
              <a:t>SharePoint-</a:t>
            </a:r>
            <a:r>
              <a:rPr lang="en-GB" dirty="0" err="1"/>
              <a:t>MarieView</a:t>
            </a:r>
            <a:endParaRPr lang="en-GB" sz="1400" dirty="0"/>
          </a:p>
          <a:p>
            <a:pPr lvl="1"/>
            <a:r>
              <a:rPr lang="en-GB" dirty="0"/>
              <a:t>Switching to a new user, (NB: username in top right hand corner of the screen) we see that Marie has access to </a:t>
            </a:r>
            <a:r>
              <a:rPr lang="en-GB" b="1" u="sng" dirty="0"/>
              <a:t>only</a:t>
            </a:r>
            <a:r>
              <a:rPr lang="en-GB" dirty="0"/>
              <a:t> Non Business and General Business documents. This is based on Active Directory attributes, or clearances. These same clearances are used by EC to restrict message delivery based on labels.</a:t>
            </a:r>
            <a:endParaRPr lang="en-GB" sz="1400" dirty="0"/>
          </a:p>
          <a:p>
            <a:pPr lvl="0"/>
            <a:endParaRPr lang="en-GB" sz="1400" dirty="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56</a:t>
            </a:fld>
            <a:endParaRPr lang="en-GB"/>
          </a:p>
        </p:txBody>
      </p:sp>
    </p:spTree>
    <p:extLst>
      <p:ext uri="{BB962C8B-B14F-4D97-AF65-F5344CB8AC3E}">
        <p14:creationId xmlns:p14="http://schemas.microsoft.com/office/powerpoint/2010/main" val="3869338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72050" cy="3729037"/>
          </a:xfrm>
        </p:spPr>
      </p:sp>
      <p:sp>
        <p:nvSpPr>
          <p:cNvPr id="3" name="Notes Placeholder 2"/>
          <p:cNvSpPr>
            <a:spLocks noGrp="1"/>
          </p:cNvSpPr>
          <p:nvPr>
            <p:ph type="body" idx="1"/>
          </p:nvPr>
        </p:nvSpPr>
        <p:spPr/>
        <p:txBody>
          <a:bodyPr>
            <a:normAutofit/>
          </a:bodyPr>
          <a:lstStyle/>
          <a:p>
            <a:r>
              <a:rPr lang="en-GB" dirty="0" smtClean="0"/>
              <a:t>Reference</a:t>
            </a:r>
            <a:r>
              <a:rPr lang="en-GB" baseline="0" dirty="0" smtClean="0"/>
              <a:t> to Mobile Classifier (‘coming soon’ – Q3 2014)</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C1876D16-F359-4ED2-B1FB-BEBB8BBBB99D}"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Light" pitchFamily="34" charset="0"/>
                <a:ea typeface="+mn-ea"/>
                <a:cs typeface="+mn-cs"/>
              </a:rPr>
              <a:t>5% annual increase in companies adopting Data Classification </a:t>
            </a:r>
          </a:p>
          <a:p>
            <a:endParaRPr lang="en-GB" dirty="0"/>
          </a:p>
        </p:txBody>
      </p:sp>
      <p:sp>
        <p:nvSpPr>
          <p:cNvPr id="4" name="Header Placeholder 3"/>
          <p:cNvSpPr>
            <a:spLocks noGrp="1"/>
          </p:cNvSpPr>
          <p:nvPr>
            <p:ph type="hdr" sz="quarter" idx="10"/>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t>SENSITIVE</a:t>
            </a:r>
            <a:r>
              <a:rPr lang="en-GB" smtClean="0">
                <a:solidFill>
                  <a:srgbClr val="000000"/>
                </a:solidFill>
              </a:rPr>
              <a:t> EXTERNAL</a:t>
            </a:r>
            <a:endParaRPr lang="en-GB">
              <a:solidFill>
                <a:srgbClr val="000000"/>
              </a:solidFill>
            </a:endParaRPr>
          </a:p>
        </p:txBody>
      </p:sp>
      <p:sp>
        <p:nvSpPr>
          <p:cNvPr id="6" name="Slide Number Placeholder 5"/>
          <p:cNvSpPr>
            <a:spLocks noGrp="1"/>
          </p:cNvSpPr>
          <p:nvPr>
            <p:ph type="sldNum" sz="quarter" idx="12"/>
          </p:nvPr>
        </p:nvSpPr>
        <p:spPr/>
        <p:txBody>
          <a:bodyPr/>
          <a:lstStyle/>
          <a:p>
            <a:fld id="{414E151B-80E4-4394-878D-82E894F12CE9}" type="slidenum">
              <a:rPr lang="en-GB" smtClean="0"/>
              <a:t>58</a:t>
            </a:fld>
            <a:endParaRPr lang="en-GB"/>
          </a:p>
        </p:txBody>
      </p:sp>
    </p:spTree>
    <p:extLst>
      <p:ext uri="{BB962C8B-B14F-4D97-AF65-F5344CB8AC3E}">
        <p14:creationId xmlns:p14="http://schemas.microsoft.com/office/powerpoint/2010/main" val="9735116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Putting </a:t>
            </a:r>
            <a:r>
              <a:rPr lang="en-GB" baseline="0" dirty="0" smtClean="0"/>
              <a:t>a toe into the water of best practice…</a:t>
            </a:r>
            <a:endParaRPr lang="en-GB" dirty="0" smtClean="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59</a:t>
            </a:fld>
            <a:endParaRPr lang="en-GB"/>
          </a:p>
        </p:txBody>
      </p:sp>
    </p:spTree>
    <p:extLst>
      <p:ext uri="{BB962C8B-B14F-4D97-AF65-F5344CB8AC3E}">
        <p14:creationId xmlns:p14="http://schemas.microsoft.com/office/powerpoint/2010/main" val="138076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a:t>
            </a:fld>
            <a:endParaRPr lang="en-GB"/>
          </a:p>
        </p:txBody>
      </p:sp>
    </p:spTree>
    <p:extLst>
      <p:ext uri="{BB962C8B-B14F-4D97-AF65-F5344CB8AC3E}">
        <p14:creationId xmlns:p14="http://schemas.microsoft.com/office/powerpoint/2010/main" val="13807666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“Already, the situation had been identified as a cause for concern, but with board- level strategic initiatives which included enhanced collaboration and information sharing, as well as long-term plans to archive historic data, the issues of  managing information and ensuring that its handling and release conformed to strict regulations, processes and procedures, was becoming critical</a:t>
            </a:r>
            <a:r>
              <a:rPr lang="en-GB" dirty="0" smtClean="0"/>
              <a:t>.”</a:t>
            </a:r>
          </a:p>
          <a:p>
            <a:endParaRPr lang="en-GB" dirty="0" smtClean="0"/>
          </a:p>
          <a:p>
            <a:r>
              <a:rPr lang="en-GB" dirty="0" smtClean="0"/>
              <a:t>CHALLENGE:</a:t>
            </a:r>
          </a:p>
          <a:p>
            <a:pPr marL="342879" lvl="1" indent="-342879" defTabSz="914343">
              <a:buFontTx/>
              <a:buAutoNum type="arabicParenR"/>
            </a:pPr>
            <a:r>
              <a:rPr lang="en-GB" sz="1800" dirty="0">
                <a:latin typeface="Calibri Light" pitchFamily="34" charset="0"/>
              </a:rPr>
              <a:t>Big Data had stretched their archiving procedures to the limit and they wanted to find a way to reduce the cost of long term storage </a:t>
            </a:r>
          </a:p>
          <a:p>
            <a:pPr marL="342879" lvl="1" indent="-342879" defTabSz="914343">
              <a:buFontTx/>
              <a:buAutoNum type="arabicParenR"/>
            </a:pPr>
            <a:endParaRPr lang="en-GB" sz="1800" dirty="0">
              <a:latin typeface="Calibri Light" pitchFamily="34" charset="0"/>
            </a:endParaRPr>
          </a:p>
          <a:p>
            <a:pPr marL="342879" lvl="1" indent="-342879" defTabSz="914343">
              <a:buFontTx/>
              <a:buAutoNum type="arabicParenR"/>
            </a:pPr>
            <a:r>
              <a:rPr lang="en-GB" sz="1800" dirty="0">
                <a:latin typeface="Calibri Light" pitchFamily="34" charset="0"/>
              </a:rPr>
              <a:t>Data included emails, files and documents that address a wide variety of commercially-sensitive issues, </a:t>
            </a:r>
            <a:r>
              <a:rPr lang="en-GB" sz="1800" b="1" dirty="0">
                <a:latin typeface="Calibri Light" pitchFamily="34" charset="0"/>
              </a:rPr>
              <a:t>including surveys</a:t>
            </a:r>
            <a:r>
              <a:rPr lang="en-GB" sz="1800" dirty="0">
                <a:latin typeface="Calibri Light" pitchFamily="34" charset="0"/>
              </a:rPr>
              <a:t>, projected productions, financials, </a:t>
            </a:r>
            <a:r>
              <a:rPr lang="en-GB" sz="1800" b="1" dirty="0">
                <a:latin typeface="Calibri Light" pitchFamily="34" charset="0"/>
              </a:rPr>
              <a:t>legal responsibilities </a:t>
            </a:r>
            <a:r>
              <a:rPr lang="en-GB" sz="1800" dirty="0">
                <a:latin typeface="Calibri Light" pitchFamily="34" charset="0"/>
              </a:rPr>
              <a:t>and implications</a:t>
            </a:r>
          </a:p>
          <a:p>
            <a:pPr marL="342879" lvl="1" indent="-342879" defTabSz="914343">
              <a:buFontTx/>
              <a:buAutoNum type="arabicParenR"/>
            </a:pPr>
            <a:endParaRPr lang="en-GB" sz="1800" dirty="0">
              <a:latin typeface="Calibri Light" pitchFamily="34" charset="0"/>
            </a:endParaRPr>
          </a:p>
          <a:p>
            <a:pPr marL="342879" lvl="1" indent="-342879" defTabSz="914343">
              <a:buFontTx/>
              <a:buAutoNum type="arabicParenR"/>
            </a:pPr>
            <a:r>
              <a:rPr lang="en-GB" sz="1800" dirty="0">
                <a:latin typeface="Calibri Light" pitchFamily="34" charset="0"/>
              </a:rPr>
              <a:t>They already had lots of tools they just didn’t know what data was contained in them</a:t>
            </a:r>
          </a:p>
          <a:p>
            <a:pPr marL="342879" lvl="1" indent="-342879" defTabSz="914343">
              <a:buFontTx/>
              <a:buAutoNum type="arabicParenR"/>
            </a:pPr>
            <a:endParaRPr lang="en-GB" sz="1800" dirty="0">
              <a:latin typeface="Calibri Light" pitchFamily="34" charset="0"/>
            </a:endParaRPr>
          </a:p>
          <a:p>
            <a:pPr marL="342879" lvl="1" indent="-342879" defTabSz="914343">
              <a:buFontTx/>
              <a:buAutoNum type="arabicParenR"/>
            </a:pPr>
            <a:r>
              <a:rPr lang="en-GB" sz="1800" dirty="0">
                <a:latin typeface="Calibri Light" pitchFamily="34" charset="0"/>
              </a:rPr>
              <a:t>Overall challenge as to discover what data they had then define an appropriate data classification (and management) strategy/policy to fit the needs of their business</a:t>
            </a:r>
          </a:p>
          <a:p>
            <a:endParaRPr lang="en-GB" dirty="0" smtClean="0"/>
          </a:p>
          <a:p>
            <a:endParaRPr lang="en-GB" dirty="0"/>
          </a:p>
        </p:txBody>
      </p:sp>
      <p:sp>
        <p:nvSpPr>
          <p:cNvPr id="4" name="Header Placeholder 3" hidden="1"/>
          <p:cNvSpPr>
            <a:spLocks noGrp="1"/>
          </p:cNvSpPr>
          <p:nvPr>
            <p:ph type="hdr" sz="quarter" idx="10"/>
            <p:custDataLst>
              <p:tags r:id="rId1"/>
            </p:custDataLst>
          </p:nvPr>
        </p:nvSpPr>
        <p:spPr>
          <a:xfrm>
            <a:off x="0" y="1"/>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8"/>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60</a:t>
            </a:fld>
            <a:endParaRPr lang="en-GB"/>
          </a:p>
        </p:txBody>
      </p:sp>
    </p:spTree>
    <p:extLst>
      <p:ext uri="{BB962C8B-B14F-4D97-AF65-F5344CB8AC3E}">
        <p14:creationId xmlns:p14="http://schemas.microsoft.com/office/powerpoint/2010/main" val="733176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CONSTAINTS:</a:t>
            </a:r>
          </a:p>
          <a:p>
            <a:pPr marL="457171" lvl="1" indent="-457171" defTabSz="914343">
              <a:buFont typeface="+mj-lt"/>
              <a:buAutoNum type="arabicPeriod"/>
            </a:pPr>
            <a:r>
              <a:rPr lang="en-GB" sz="2200" dirty="0">
                <a:latin typeface="Calibri Light" pitchFamily="34" charset="0"/>
              </a:rPr>
              <a:t>Had to integrate with and enhance existing applications including collaboration tools such as SharePoint, and intra/extranets which they used to share information with partner organisations</a:t>
            </a:r>
          </a:p>
          <a:p>
            <a:pPr marL="457171" lvl="1" indent="-457171" defTabSz="914343">
              <a:buFont typeface="+mj-lt"/>
              <a:buAutoNum type="arabicPeriod"/>
            </a:pPr>
            <a:r>
              <a:rPr lang="en-GB" sz="2200" dirty="0">
                <a:latin typeface="Calibri Light" pitchFamily="34" charset="0"/>
              </a:rPr>
              <a:t>ISO27001 – management, storage, control/release of data</a:t>
            </a:r>
          </a:p>
          <a:p>
            <a:pPr marL="457171" lvl="1" indent="-457171" defTabSz="914343">
              <a:buFont typeface="+mj-lt"/>
              <a:buAutoNum type="arabicPeriod"/>
            </a:pPr>
            <a:r>
              <a:rPr lang="en-GB" sz="2200" dirty="0">
                <a:latin typeface="Calibri Light" pitchFamily="34" charset="0"/>
              </a:rPr>
              <a:t>Low overhead, easy to deploy and seamless integration with DLP/EV solutions</a:t>
            </a:r>
          </a:p>
          <a:p>
            <a:pPr marL="457171" lvl="1" indent="-457171" defTabSz="914343">
              <a:buFont typeface="+mj-lt"/>
              <a:buAutoNum type="arabicPeriod"/>
            </a:pPr>
            <a:r>
              <a:rPr lang="en-GB" sz="2200" dirty="0">
                <a:latin typeface="Calibri Light" pitchFamily="34" charset="0"/>
              </a:rPr>
              <a:t>The flexibility to apply different rules to different user communities . “One size will not fit all”</a:t>
            </a:r>
          </a:p>
          <a:p>
            <a:pPr marL="457171" lvl="1" indent="-457171" defTabSz="914343">
              <a:buFont typeface="+mj-lt"/>
              <a:buAutoNum type="arabicPeriod"/>
            </a:pPr>
            <a:endParaRPr lang="en-GB" sz="2200" dirty="0">
              <a:latin typeface="Calibri Light" pitchFamily="34" charset="0"/>
            </a:endParaRPr>
          </a:p>
          <a:p>
            <a:endParaRPr lang="en-GB" dirty="0"/>
          </a:p>
        </p:txBody>
      </p:sp>
      <p:sp>
        <p:nvSpPr>
          <p:cNvPr id="4" name="Header Placeholder 3" hidden="1"/>
          <p:cNvSpPr>
            <a:spLocks noGrp="1"/>
          </p:cNvSpPr>
          <p:nvPr>
            <p:ph type="hdr" sz="quarter" idx="10"/>
            <p:custDataLst>
              <p:tags r:id="rId1"/>
            </p:custDataLst>
          </p:nvPr>
        </p:nvSpPr>
        <p:spPr>
          <a:xfrm>
            <a:off x="0" y="1"/>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8"/>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61</a:t>
            </a:fld>
            <a:endParaRPr lang="en-GB"/>
          </a:p>
        </p:txBody>
      </p:sp>
    </p:spTree>
    <p:extLst>
      <p:ext uri="{BB962C8B-B14F-4D97-AF65-F5344CB8AC3E}">
        <p14:creationId xmlns:p14="http://schemas.microsoft.com/office/powerpoint/2010/main" val="7331764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09" marR="0" lvl="0" indent="-345609" algn="l" defTabSz="914400" rtl="0" eaLnBrk="1" fontAlgn="auto" latinLnBrk="0" hangingPunct="1">
              <a:lnSpc>
                <a:spcPct val="100000"/>
              </a:lnSpc>
              <a:spcBef>
                <a:spcPts val="1209"/>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Calibri Light" pitchFamily="34" charset="0"/>
                <a:ea typeface="+mn-ea"/>
                <a:cs typeface="+mn-cs"/>
              </a:rPr>
              <a:t>Engaged with senior stakeholders to get buy-in</a:t>
            </a:r>
          </a:p>
          <a:p>
            <a:pPr marL="345609" marR="0" lvl="0" indent="-345609" algn="l" defTabSz="914400" rtl="0" eaLnBrk="1" fontAlgn="auto" latinLnBrk="0" hangingPunct="1">
              <a:lnSpc>
                <a:spcPct val="100000"/>
              </a:lnSpc>
              <a:spcBef>
                <a:spcPts val="1209"/>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Calibri Light" pitchFamily="34" charset="0"/>
                <a:ea typeface="+mn-ea"/>
                <a:cs typeface="+mn-cs"/>
              </a:rPr>
              <a:t>In-depth testing and live demonstrations enabled senior management to visualise the ease of use of classification solutions</a:t>
            </a:r>
          </a:p>
          <a:p>
            <a:pPr marL="345609" marR="0" lvl="0" indent="-345609" algn="l" defTabSz="914400" rtl="0" eaLnBrk="1" fontAlgn="auto" latinLnBrk="0" hangingPunct="1">
              <a:lnSpc>
                <a:spcPct val="100000"/>
              </a:lnSpc>
              <a:spcBef>
                <a:spcPts val="1209"/>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Calibri Light" pitchFamily="34" charset="0"/>
                <a:ea typeface="+mn-ea"/>
                <a:cs typeface="+mn-cs"/>
              </a:rPr>
              <a:t>Introduced the changes in a low impact way</a:t>
            </a:r>
          </a:p>
          <a:p>
            <a:pPr marL="748819" marR="0" lvl="1" indent="-288007" algn="l" defTabSz="914400" rtl="0" eaLnBrk="1" fontAlgn="auto" latinLnBrk="0" hangingPunct="1">
              <a:lnSpc>
                <a:spcPct val="100000"/>
              </a:lnSpc>
              <a:spcBef>
                <a:spcPts val="1209"/>
              </a:spcBef>
              <a:spcAft>
                <a:spcPts val="0"/>
              </a:spcAft>
              <a:buClrTx/>
              <a:buSzTx/>
              <a:buFont typeface="Arial" pitchFamily="34" charset="0"/>
              <a:buChar char="•"/>
              <a:tabLst/>
              <a:defRPr/>
            </a:pPr>
            <a:r>
              <a:rPr kumimoji="0" lang="en-GB" sz="1600" b="0" i="1" u="none" strike="noStrike" kern="1200" cap="none" spc="0" normalizeH="0" baseline="0" noProof="0" dirty="0" smtClean="0">
                <a:ln>
                  <a:noFill/>
                </a:ln>
                <a:solidFill>
                  <a:prstClr val="black"/>
                </a:solidFill>
                <a:effectLst/>
                <a:uLnTx/>
                <a:uFillTx/>
                <a:latin typeface="Calibri Light" pitchFamily="34" charset="0"/>
                <a:ea typeface="+mn-ea"/>
                <a:cs typeface="+mn-cs"/>
              </a:rPr>
              <a:t>Day one advisory</a:t>
            </a:r>
          </a:p>
          <a:p>
            <a:pPr marL="748819" marR="0" lvl="1" indent="-288007" algn="l" defTabSz="914400" rtl="0" eaLnBrk="1" fontAlgn="auto" latinLnBrk="0" hangingPunct="1">
              <a:lnSpc>
                <a:spcPct val="100000"/>
              </a:lnSpc>
              <a:spcBef>
                <a:spcPts val="1209"/>
              </a:spcBef>
              <a:spcAft>
                <a:spcPts val="0"/>
              </a:spcAft>
              <a:buClrTx/>
              <a:buSzTx/>
              <a:buFont typeface="Arial" pitchFamily="34" charset="0"/>
              <a:buChar char="•"/>
              <a:tabLst/>
              <a:defRPr/>
            </a:pPr>
            <a:r>
              <a:rPr kumimoji="0" lang="en-GB" sz="1600" b="0" i="1" u="none" strike="noStrike" kern="1200" cap="none" spc="0" normalizeH="0" baseline="0" noProof="0" dirty="0" smtClean="0">
                <a:ln>
                  <a:noFill/>
                </a:ln>
                <a:solidFill>
                  <a:prstClr val="black"/>
                </a:solidFill>
                <a:effectLst/>
                <a:uLnTx/>
                <a:uFillTx/>
                <a:latin typeface="Calibri Light" pitchFamily="34" charset="0"/>
                <a:ea typeface="+mn-ea"/>
                <a:cs typeface="+mn-cs"/>
              </a:rPr>
              <a:t>Slowly enhanced the controls to be mandatory</a:t>
            </a:r>
          </a:p>
          <a:p>
            <a:pPr marL="748819" marR="0" lvl="1" indent="-288007" algn="l" defTabSz="914400" rtl="0" eaLnBrk="1" fontAlgn="auto" latinLnBrk="0" hangingPunct="1">
              <a:lnSpc>
                <a:spcPct val="100000"/>
              </a:lnSpc>
              <a:spcBef>
                <a:spcPts val="1209"/>
              </a:spcBef>
              <a:spcAft>
                <a:spcPts val="0"/>
              </a:spcAft>
              <a:buClrTx/>
              <a:buSzTx/>
              <a:buFont typeface="Arial" pitchFamily="34" charset="0"/>
              <a:buChar char="•"/>
              <a:tabLst/>
              <a:defRPr/>
            </a:pPr>
            <a:r>
              <a:rPr kumimoji="0" lang="en-GB" sz="1600" b="0" i="1" u="none" strike="noStrike" kern="1200" cap="none" spc="0" normalizeH="0" baseline="0" noProof="0" dirty="0" smtClean="0">
                <a:ln>
                  <a:noFill/>
                </a:ln>
                <a:solidFill>
                  <a:prstClr val="black"/>
                </a:solidFill>
                <a:effectLst/>
                <a:uLnTx/>
                <a:uFillTx/>
                <a:latin typeface="Calibri Light" pitchFamily="34" charset="0"/>
                <a:ea typeface="+mn-ea"/>
                <a:cs typeface="+mn-cs"/>
              </a:rPr>
              <a:t>Monitored label changes to target training and awareness</a:t>
            </a:r>
          </a:p>
          <a:p>
            <a:pPr marL="345609" marR="0" lvl="0" indent="-345609" algn="l" defTabSz="914400" rtl="0" eaLnBrk="1" fontAlgn="auto" latinLnBrk="0" hangingPunct="1">
              <a:lnSpc>
                <a:spcPct val="100000"/>
              </a:lnSpc>
              <a:spcBef>
                <a:spcPts val="1209"/>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Calibri Light" pitchFamily="34" charset="0"/>
                <a:ea typeface="+mn-ea"/>
                <a:cs typeface="+mn-cs"/>
              </a:rPr>
              <a:t>Drive Rights Management and Encryption technologies by using valuable metadata as the key</a:t>
            </a:r>
            <a:endParaRPr kumimoji="0" lang="en-GB" sz="2400" b="1" i="0" u="none" strike="noStrike" kern="1200" cap="none" spc="0" normalizeH="0" baseline="0" noProof="0" dirty="0" smtClean="0">
              <a:ln>
                <a:noFill/>
              </a:ln>
              <a:solidFill>
                <a:prstClr val="black"/>
              </a:solidFill>
              <a:effectLst/>
              <a:uLnTx/>
              <a:uFillTx/>
              <a:latin typeface="Calibri Light"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228586" marR="0" lvl="0" indent="-228586" algn="l" defTabSz="914400" rtl="0" eaLnBrk="1" fontAlgn="auto" latinLnBrk="0" hangingPunct="1">
              <a:lnSpc>
                <a:spcPct val="100000"/>
              </a:lnSpc>
              <a:spcBef>
                <a:spcPts val="0"/>
              </a:spcBef>
              <a:spcAft>
                <a:spcPts val="0"/>
              </a:spcAft>
              <a:buClrTx/>
              <a:buSzTx/>
              <a:buFontTx/>
              <a:buAutoNum type="arabicParen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228586" marR="0" lvl="0" indent="-228586" algn="l" defTabSz="914400" rtl="0" eaLnBrk="1" fontAlgn="auto" latinLnBrk="0" hangingPunct="1">
              <a:lnSpc>
                <a:spcPct val="100000"/>
              </a:lnSpc>
              <a:spcBef>
                <a:spcPts val="0"/>
              </a:spcBef>
              <a:spcAft>
                <a:spcPts val="0"/>
              </a:spcAft>
              <a:buClrTx/>
              <a:buSzTx/>
              <a:buFontTx/>
              <a:buAutoNum type="arabicParen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2B35BBB-5F92-42B3-8107-4EED0A88DF88}" type="slidenum">
              <a:rPr lang="en-GB" smtClean="0"/>
              <a:t>62</a:t>
            </a:fld>
            <a:endParaRPr lang="en-GB"/>
          </a:p>
        </p:txBody>
      </p:sp>
    </p:spTree>
    <p:extLst>
      <p:ext uri="{BB962C8B-B14F-4D97-AF65-F5344CB8AC3E}">
        <p14:creationId xmlns:p14="http://schemas.microsoft.com/office/powerpoint/2010/main" val="863862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879" indent="-342879" defTabSz="914343">
              <a:spcBef>
                <a:spcPts val="1200"/>
              </a:spcBef>
              <a:buFont typeface="Arial" pitchFamily="34" charset="0"/>
              <a:buChar char="•"/>
            </a:pPr>
            <a:r>
              <a:rPr lang="en-GB" sz="2000" dirty="0">
                <a:latin typeface="Calibri Light" pitchFamily="34" charset="0"/>
              </a:rPr>
              <a:t>SharePoint Classifier enabled users the ability to apply labels to relevant files held in SharePoint</a:t>
            </a:r>
          </a:p>
          <a:p>
            <a:pPr marL="342879" indent="-342879" defTabSz="914343">
              <a:spcBef>
                <a:spcPts val="1200"/>
              </a:spcBef>
              <a:buFont typeface="Arial" pitchFamily="34" charset="0"/>
              <a:buChar char="•"/>
            </a:pPr>
            <a:r>
              <a:rPr lang="en-GB" sz="2000" dirty="0">
                <a:latin typeface="Calibri Light" pitchFamily="34" charset="0"/>
              </a:rPr>
              <a:t>Metadata ensured consistent control over the dissemination of that information. </a:t>
            </a:r>
          </a:p>
          <a:p>
            <a:pPr marL="342879" indent="-342879">
              <a:spcBef>
                <a:spcPts val="1200"/>
              </a:spcBef>
              <a:buFont typeface="Arial" pitchFamily="34" charset="0"/>
              <a:buChar char="•"/>
            </a:pPr>
            <a:r>
              <a:rPr lang="en-GB" sz="2000" dirty="0">
                <a:latin typeface="Calibri Light" pitchFamily="34" charset="0"/>
              </a:rPr>
              <a:t>Increased </a:t>
            </a:r>
            <a:r>
              <a:rPr lang="en-GB" sz="2000" b="1" dirty="0">
                <a:latin typeface="Calibri Light" pitchFamily="34" charset="0"/>
              </a:rPr>
              <a:t>user awareness </a:t>
            </a:r>
            <a:r>
              <a:rPr lang="en-GB" sz="2000" dirty="0">
                <a:latin typeface="Calibri Light" pitchFamily="34" charset="0"/>
              </a:rPr>
              <a:t>of the value of sensitive information</a:t>
            </a:r>
          </a:p>
          <a:p>
            <a:pPr marL="342879" indent="-342879">
              <a:spcBef>
                <a:spcPts val="1200"/>
              </a:spcBef>
              <a:buFont typeface="Arial" pitchFamily="34" charset="0"/>
              <a:buChar char="•"/>
            </a:pPr>
            <a:r>
              <a:rPr lang="en-GB" sz="2000" dirty="0">
                <a:latin typeface="Calibri Light" pitchFamily="34" charset="0"/>
              </a:rPr>
              <a:t>Radical improvement in the way emails, documents and SharePoint-sourced information is managed, controlled and shared throughout the organisation. </a:t>
            </a:r>
          </a:p>
          <a:p>
            <a:pPr marL="342879" indent="-342879">
              <a:spcBef>
                <a:spcPts val="1200"/>
              </a:spcBef>
              <a:buFont typeface="Arial" pitchFamily="34" charset="0"/>
              <a:buChar char="•"/>
            </a:pPr>
            <a:r>
              <a:rPr lang="en-GB" sz="2000" dirty="0">
                <a:latin typeface="Calibri Light" pitchFamily="34" charset="0"/>
              </a:rPr>
              <a:t>Classifier helped enforce corporate policy and rules on handling and release of emails</a:t>
            </a:r>
          </a:p>
          <a:p>
            <a:pPr marL="342879" indent="-342879">
              <a:spcBef>
                <a:spcPts val="1200"/>
              </a:spcBef>
              <a:buFont typeface="Arial" pitchFamily="34" charset="0"/>
              <a:buChar char="•"/>
            </a:pPr>
            <a:r>
              <a:rPr lang="en-GB" sz="2000" b="1" dirty="0">
                <a:latin typeface="Calibri Light" pitchFamily="34" charset="0"/>
              </a:rPr>
              <a:t>Boosted ROI </a:t>
            </a:r>
            <a:r>
              <a:rPr lang="en-GB" sz="2000" dirty="0">
                <a:latin typeface="Calibri Light" pitchFamily="34" charset="0"/>
              </a:rPr>
              <a:t>in DLP, encryption, archiving &amp; storage, e-discovery, information rights management and ERDMS</a:t>
            </a:r>
          </a:p>
          <a:p>
            <a:pPr marL="342879" indent="-342879">
              <a:spcBef>
                <a:spcPts val="1200"/>
              </a:spcBef>
              <a:buFont typeface="Arial" pitchFamily="34" charset="0"/>
              <a:buChar char="•"/>
            </a:pPr>
            <a:r>
              <a:rPr lang="en-GB" sz="2000" dirty="0">
                <a:latin typeface="Calibri Light" pitchFamily="34" charset="0"/>
              </a:rPr>
              <a:t>Helped meet key regulatory and assurance requirements, including </a:t>
            </a:r>
            <a:r>
              <a:rPr lang="en-GB" sz="2000" b="1" dirty="0">
                <a:latin typeface="Calibri Light" pitchFamily="34" charset="0"/>
              </a:rPr>
              <a:t>ISO27001</a:t>
            </a:r>
          </a:p>
          <a:p>
            <a:endParaRPr lang="en-GB" dirty="0"/>
          </a:p>
        </p:txBody>
      </p:sp>
      <p:sp>
        <p:nvSpPr>
          <p:cNvPr id="4" name="Header Placeholder 3" hidden="1"/>
          <p:cNvSpPr>
            <a:spLocks noGrp="1"/>
          </p:cNvSpPr>
          <p:nvPr>
            <p:ph type="hdr" sz="quarter" idx="10"/>
            <p:custDataLst>
              <p:tags r:id="rId1"/>
            </p:custDataLst>
          </p:nvPr>
        </p:nvSpPr>
        <p:spPr>
          <a:xfrm>
            <a:off x="0" y="1"/>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8"/>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63</a:t>
            </a:fld>
            <a:endParaRPr lang="en-GB"/>
          </a:p>
        </p:txBody>
      </p:sp>
    </p:spTree>
    <p:extLst>
      <p:ext uri="{BB962C8B-B14F-4D97-AF65-F5344CB8AC3E}">
        <p14:creationId xmlns:p14="http://schemas.microsoft.com/office/powerpoint/2010/main" val="733176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Putting </a:t>
            </a:r>
            <a:r>
              <a:rPr lang="en-GB" baseline="0" dirty="0" smtClean="0"/>
              <a:t>a toe into the water of best practice…</a:t>
            </a:r>
            <a:endParaRPr lang="en-GB" dirty="0" smtClean="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64</a:t>
            </a:fld>
            <a:endParaRPr lang="en-GB"/>
          </a:p>
        </p:txBody>
      </p:sp>
    </p:spTree>
    <p:extLst>
      <p:ext uri="{BB962C8B-B14F-4D97-AF65-F5344CB8AC3E}">
        <p14:creationId xmlns:p14="http://schemas.microsoft.com/office/powerpoint/2010/main" val="13807666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800" b="1" dirty="0" smtClean="0"/>
              <a:t>Public</a:t>
            </a:r>
            <a:r>
              <a:rPr lang="en-GB" sz="1800" dirty="0" smtClean="0"/>
              <a:t> – Information that may or must be open to the general public. It is defined as information with no existing local, national, or international legal restrictions on access or usage. Examples include: </a:t>
            </a:r>
            <a:r>
              <a:rPr lang="en-GB" sz="1600" i="1" dirty="0" smtClean="0">
                <a:solidFill>
                  <a:schemeClr val="tx1">
                    <a:lumMod val="50000"/>
                    <a:lumOff val="50000"/>
                  </a:schemeClr>
                </a:solidFill>
              </a:rPr>
              <a:t>Publicly posted press release, Publicly available marketing materials, Publicly posted job announcements</a:t>
            </a:r>
          </a:p>
          <a:p>
            <a:endParaRPr lang="en-GB" sz="1800" b="1" dirty="0" smtClean="0"/>
          </a:p>
          <a:p>
            <a:r>
              <a:rPr lang="en-GB" sz="1800" b="1" dirty="0" smtClean="0"/>
              <a:t>Internal</a:t>
            </a:r>
            <a:r>
              <a:rPr lang="en-GB" sz="1800" dirty="0" smtClean="0"/>
              <a:t> – Information that must be guarded due to proprietary, ethical, or privacy considerations and must be protected from unauthorised access, modification, transmission, storage or other use. Examples include: </a:t>
            </a:r>
            <a:r>
              <a:rPr lang="en-GB" sz="1600" i="1" dirty="0" smtClean="0">
                <a:solidFill>
                  <a:schemeClr val="tx1">
                    <a:lumMod val="50000"/>
                    <a:lumOff val="50000"/>
                  </a:schemeClr>
                </a:solidFill>
              </a:rPr>
              <a:t>General employment data (e.g. salary) Business partner information </a:t>
            </a:r>
          </a:p>
          <a:p>
            <a:pPr lvl="1"/>
            <a:r>
              <a:rPr lang="en-GB" sz="1600" i="1" dirty="0" smtClean="0">
                <a:solidFill>
                  <a:schemeClr val="tx1">
                    <a:lumMod val="50000"/>
                    <a:lumOff val="50000"/>
                  </a:schemeClr>
                </a:solidFill>
              </a:rPr>
              <a:t>Contracts </a:t>
            </a:r>
          </a:p>
          <a:p>
            <a:pPr lvl="1"/>
            <a:endParaRPr lang="en-GB" sz="1600" dirty="0" smtClean="0"/>
          </a:p>
          <a:p>
            <a:r>
              <a:rPr lang="en-GB" sz="1800" b="1" dirty="0" smtClean="0"/>
              <a:t>Confidential</a:t>
            </a:r>
            <a:r>
              <a:rPr lang="en-GB" sz="1800" dirty="0" smtClean="0"/>
              <a:t> – Highly sensitive data intended for limited, specific use by a workgroup, department, or group of individuals with a legitimate need-to-know. Examples </a:t>
            </a:r>
            <a:r>
              <a:rPr lang="en-GB" sz="1800" dirty="0" err="1" smtClean="0"/>
              <a:t>include:</a:t>
            </a:r>
            <a:r>
              <a:rPr lang="en-GB" sz="1600" i="1" dirty="0" err="1" smtClean="0">
                <a:solidFill>
                  <a:schemeClr val="tx1">
                    <a:lumMod val="50000"/>
                    <a:lumOff val="50000"/>
                  </a:schemeClr>
                </a:solidFill>
              </a:rPr>
              <a:t>Payment</a:t>
            </a:r>
            <a:r>
              <a:rPr lang="en-GB" sz="1600" i="1" dirty="0" smtClean="0">
                <a:solidFill>
                  <a:schemeClr val="tx1">
                    <a:lumMod val="50000"/>
                    <a:lumOff val="50000"/>
                  </a:schemeClr>
                </a:solidFill>
              </a:rPr>
              <a:t> Card Industry (PCI)  Sarbanes–Oxley Act (SOX) Privacy</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First step: What to include in a classification scheme?</a:t>
            </a:r>
          </a:p>
          <a:p>
            <a:pPr marL="171450" indent="-171450">
              <a:buFont typeface="Arial" panose="020B0604020202020204" pitchFamily="34" charset="0"/>
              <a:buChar char="•"/>
            </a:pPr>
            <a:r>
              <a:rPr lang="en-GB" dirty="0" smtClean="0"/>
              <a:t>- Most will have a Hierarchy that follows business</a:t>
            </a:r>
            <a:r>
              <a:rPr lang="en-GB" baseline="0" dirty="0" smtClean="0"/>
              <a:t> </a:t>
            </a:r>
            <a:r>
              <a:rPr lang="en-GB" dirty="0" smtClean="0"/>
              <a:t>impact level/severity of exposure</a:t>
            </a:r>
          </a:p>
          <a:p>
            <a:pPr marL="171450" indent="-171450">
              <a:buFont typeface="Arial" panose="020B0604020202020204" pitchFamily="34" charset="0"/>
              <a:buChar char="•"/>
            </a:pPr>
            <a:r>
              <a:rPr lang="en-GB" dirty="0" smtClean="0"/>
              <a:t>- Normally augmented by NON-BUSINESS/PERSONAL and GENERAL</a:t>
            </a:r>
            <a:r>
              <a:rPr lang="en-GB" baseline="0" dirty="0" smtClean="0"/>
              <a:t> BUSINESS.</a:t>
            </a:r>
          </a:p>
          <a:p>
            <a:pPr marL="171450" indent="-171450">
              <a:buFont typeface="Arial" panose="020B0604020202020204" pitchFamily="34" charset="0"/>
              <a:buChar char="•"/>
            </a:pPr>
            <a:r>
              <a:rPr lang="en-GB" baseline="0" dirty="0" smtClean="0"/>
              <a:t>- If ‘No Label’ allowed – what will it mean?</a:t>
            </a:r>
          </a:p>
          <a:p>
            <a:pPr marL="171450" indent="-171450">
              <a:buFont typeface="Arial" panose="020B0604020202020204" pitchFamily="34" charset="0"/>
              <a:buChar char="•"/>
            </a:pPr>
            <a:r>
              <a:rPr lang="en-GB" baseline="0" dirty="0" smtClean="0"/>
              <a:t>- Don’t overlook the value in adding other qualifiers/caveats alongside the hierarchy</a:t>
            </a:r>
          </a:p>
          <a:p>
            <a:endParaRPr lang="en-GB" dirty="0" smtClean="0"/>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65</a:t>
            </a:fld>
            <a:endParaRPr lang="en-GB"/>
          </a:p>
        </p:txBody>
      </p:sp>
    </p:spTree>
    <p:extLst>
      <p:ext uri="{BB962C8B-B14F-4D97-AF65-F5344CB8AC3E}">
        <p14:creationId xmlns:p14="http://schemas.microsoft.com/office/powerpoint/2010/main" val="5054266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a data</a:t>
            </a:r>
            <a:r>
              <a:rPr lang="en-GB" baseline="0" dirty="0" smtClean="0"/>
              <a:t> classification from Stanford university…</a:t>
            </a:r>
          </a:p>
          <a:p>
            <a:r>
              <a:rPr lang="en-GB" baseline="0" dirty="0" smtClean="0"/>
              <a:t>Hierarchy largely based on reputation risk and legal requirements</a:t>
            </a:r>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66</a:t>
            </a:fld>
            <a:endParaRPr lang="en-GB"/>
          </a:p>
        </p:txBody>
      </p:sp>
    </p:spTree>
    <p:extLst>
      <p:ext uri="{BB962C8B-B14F-4D97-AF65-F5344CB8AC3E}">
        <p14:creationId xmlns:p14="http://schemas.microsoft.com/office/powerpoint/2010/main" val="1084353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Keep Your Policy Simple</a:t>
            </a:r>
          </a:p>
          <a:p>
            <a:r>
              <a:rPr lang="en-GB" sz="1200" kern="1200" dirty="0" smtClean="0">
                <a:solidFill>
                  <a:schemeClr val="tx1"/>
                </a:solidFill>
                <a:effectLst/>
                <a:latin typeface="+mn-lt"/>
                <a:ea typeface="+mn-ea"/>
                <a:cs typeface="+mn-cs"/>
              </a:rPr>
              <a:t>The simpler your policy is, the more likely it is that it will be adopted and used correctly. Keep language and terms used for classification labels simple. Don’t be afraid of adding business, department or process-specific elements into your labelling scheme, as long as the basic elements are simple and common to all.</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Made It Quick and Easy To Use</a:t>
            </a:r>
          </a:p>
          <a:p>
            <a:r>
              <a:rPr lang="en-GB" sz="1200" kern="1200" dirty="0" smtClean="0">
                <a:solidFill>
                  <a:schemeClr val="tx1"/>
                </a:solidFill>
                <a:effectLst/>
                <a:latin typeface="+mn-lt"/>
                <a:ea typeface="+mn-ea"/>
                <a:cs typeface="+mn-cs"/>
              </a:rPr>
              <a:t>Data Classification is often a new process for employees, so the task of applying a classification needs to be made as simple as possible. Classification must be a seamless part of the productivity tools that users use on a day-to-day basis - make sure you consider all the applications which your users will employ when creating and managing data. A common user experience across key productivity applications ensures that users can move between them without having to re-learn classification techniques.</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One Size Doesn’t Fit All </a:t>
            </a:r>
          </a:p>
          <a:p>
            <a:r>
              <a:rPr lang="en-GB" sz="1200" kern="1200" dirty="0" smtClean="0">
                <a:solidFill>
                  <a:schemeClr val="tx1"/>
                </a:solidFill>
                <a:effectLst/>
                <a:latin typeface="+mn-lt"/>
                <a:ea typeface="+mn-ea"/>
                <a:cs typeface="+mn-cs"/>
              </a:rPr>
              <a:t>Your classification scheme and solution will need to be able to handle diversity within your organisation. Large multinationals must take account of local or regional data-handling requirements and legislation, as well as language considerations. Bring Your Own Device (BYOD) inevitably adds to the range of devices and applications that will be used to create and manage data in your organisation.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Allow For Partnering /Collaboration</a:t>
            </a:r>
          </a:p>
          <a:p>
            <a:pPr fontAlgn="auto"/>
            <a:r>
              <a:rPr lang="en-GB" sz="1200" kern="1200" dirty="0" smtClean="0">
                <a:solidFill>
                  <a:schemeClr val="tx1"/>
                </a:solidFill>
                <a:effectLst/>
                <a:latin typeface="+mn-lt"/>
                <a:ea typeface="+mn-ea"/>
                <a:cs typeface="+mn-cs"/>
              </a:rPr>
              <a:t>Any form of partnership requires organisations to share data in a controlled manner, so a classification solution should be adept at interpreting and interoperating with the classification schemes of other organisations. This way, your users won’t be faced with the challenge of having to understand the handling and safeguarding requirements of each partner’s data.</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Make A Plan For Your Legacy Data</a:t>
            </a:r>
          </a:p>
          <a:p>
            <a:r>
              <a:rPr lang="en-GB" sz="1200" kern="1200" dirty="0" smtClean="0">
                <a:solidFill>
                  <a:schemeClr val="tx1"/>
                </a:solidFill>
                <a:effectLst/>
                <a:latin typeface="+mn-lt"/>
                <a:ea typeface="+mn-ea"/>
                <a:cs typeface="+mn-cs"/>
              </a:rPr>
              <a:t>Forrester</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recommends that you classify new data first, and address legacy data later as a separate project, once you’ve established a process for classifying new data. There are a number of approaches that you could take to classifying your legacy data:</a:t>
            </a:r>
          </a:p>
          <a:p>
            <a:pPr marL="171450" lvl="0" indent="-171450">
              <a:buFont typeface="Arial" pitchFamily="34" charset="0"/>
              <a:buChar char="•"/>
            </a:pPr>
            <a:r>
              <a:rPr lang="en-GB" sz="1200" kern="1200" dirty="0" smtClean="0">
                <a:solidFill>
                  <a:schemeClr val="tx1"/>
                </a:solidFill>
                <a:effectLst/>
                <a:latin typeface="+mn-lt"/>
                <a:ea typeface="+mn-ea"/>
                <a:cs typeface="+mn-cs"/>
              </a:rPr>
              <a:t>Get users to classify legacy data immoderately</a:t>
            </a:r>
          </a:p>
          <a:p>
            <a:pPr marL="171450" lvl="0" indent="-171450">
              <a:buFont typeface="Arial" pitchFamily="34" charset="0"/>
              <a:buChar char="•"/>
            </a:pPr>
            <a:r>
              <a:rPr lang="en-GB" sz="1200" kern="1200" dirty="0" smtClean="0">
                <a:solidFill>
                  <a:schemeClr val="tx1"/>
                </a:solidFill>
                <a:effectLst/>
                <a:latin typeface="+mn-lt"/>
                <a:ea typeface="+mn-ea"/>
                <a:cs typeface="+mn-cs"/>
              </a:rPr>
              <a:t>Classify legacy data only as it’s modified</a:t>
            </a:r>
          </a:p>
          <a:p>
            <a:pPr marL="171450" lvl="0" indent="-171450">
              <a:buFont typeface="Arial" pitchFamily="34" charset="0"/>
              <a:buChar char="•"/>
            </a:pPr>
            <a:r>
              <a:rPr lang="en-GB" sz="1200" kern="1200" dirty="0" smtClean="0">
                <a:solidFill>
                  <a:schemeClr val="tx1"/>
                </a:solidFill>
                <a:effectLst/>
                <a:latin typeface="+mn-lt"/>
                <a:ea typeface="+mn-ea"/>
                <a:cs typeface="+mn-cs"/>
              </a:rPr>
              <a:t>Bulk classify</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Close The Loop</a:t>
            </a:r>
          </a:p>
          <a:p>
            <a:pPr fontAlgn="auto"/>
            <a:r>
              <a:rPr lang="en-GB" sz="1200" kern="1200" dirty="0" smtClean="0">
                <a:solidFill>
                  <a:schemeClr val="tx1"/>
                </a:solidFill>
                <a:effectLst/>
                <a:latin typeface="+mn-lt"/>
                <a:ea typeface="+mn-ea"/>
                <a:cs typeface="+mn-cs"/>
              </a:rPr>
              <a:t>Allow for a regular review and analysis of the information being classified (or not classified in some cases) so that you can then communicate the results to the business owners responsible for safeguarding confidential information and, where appropriate, to the individual users concerned. </a:t>
            </a:r>
          </a:p>
          <a:p>
            <a:endParaRPr lang="en-GB" sz="1200" kern="1200" dirty="0" smtClean="0">
              <a:solidFill>
                <a:schemeClr val="tx1"/>
              </a:solidFill>
              <a:effectLst/>
              <a:latin typeface="+mn-lt"/>
              <a:ea typeface="+mn-ea"/>
              <a:cs typeface="+mn-cs"/>
            </a:endParaRPr>
          </a:p>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67</a:t>
            </a:fld>
            <a:endParaRPr lang="en-GB"/>
          </a:p>
        </p:txBody>
      </p:sp>
    </p:spTree>
    <p:extLst>
      <p:ext uri="{BB962C8B-B14F-4D97-AF65-F5344CB8AC3E}">
        <p14:creationId xmlns:p14="http://schemas.microsoft.com/office/powerpoint/2010/main" val="5054266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sz="2400" b="0" i="0" smtClean="0">
                <a:solidFill>
                  <a:srgbClr val="FF0000"/>
                </a:solidFill>
                <a:latin typeface="Calibri Light" pitchFamily="34" charset="0"/>
              </a:rPr>
              <a:t>Footnote…</a:t>
            </a:r>
          </a:p>
          <a:p>
            <a:pPr marL="0" indent="0">
              <a:buFont typeface="Arial" pitchFamily="34" charset="0"/>
              <a:buNone/>
            </a:pPr>
            <a:r>
              <a:rPr lang="en-GB" sz="2400" b="0" i="0" smtClean="0">
                <a:solidFill>
                  <a:srgbClr val="FF0000"/>
                </a:solidFill>
                <a:latin typeface="Calibri Light" pitchFamily="34" charset="0"/>
              </a:rPr>
              <a:t>We’re </a:t>
            </a:r>
            <a:r>
              <a:rPr lang="en-GB" sz="2400" b="0" i="0" dirty="0" smtClean="0">
                <a:solidFill>
                  <a:srgbClr val="FF0000"/>
                </a:solidFill>
                <a:latin typeface="Calibri Light" pitchFamily="34" charset="0"/>
              </a:rPr>
              <a:t>not the only ones saying this</a:t>
            </a:r>
            <a:r>
              <a:rPr lang="en-GB" sz="2400" b="0" i="0" baseline="0" dirty="0" smtClean="0">
                <a:solidFill>
                  <a:srgbClr val="FF0000"/>
                </a:solidFill>
                <a:latin typeface="Calibri Light" pitchFamily="34" charset="0"/>
              </a:rPr>
              <a:t> is the smart thing to do…</a:t>
            </a:r>
          </a:p>
          <a:p>
            <a:pPr marL="0" indent="0">
              <a:buFont typeface="Arial" pitchFamily="34" charset="0"/>
              <a:buNone/>
            </a:pPr>
            <a:r>
              <a:rPr lang="en-GB" sz="2400" b="1" i="0" dirty="0" smtClean="0">
                <a:solidFill>
                  <a:srgbClr val="FF0000"/>
                </a:solidFill>
                <a:latin typeface="Calibri Light" pitchFamily="34" charset="0"/>
              </a:rPr>
              <a:t>FORRESTER REPORT:</a:t>
            </a:r>
          </a:p>
          <a:p>
            <a:pPr marL="0" indent="0">
              <a:buFont typeface="Arial" pitchFamily="34" charset="0"/>
              <a:buNone/>
            </a:pPr>
            <a:r>
              <a:rPr lang="en-GB" sz="2400" i="0" dirty="0" smtClean="0">
                <a:solidFill>
                  <a:srgbClr val="FF0000"/>
                </a:solidFill>
                <a:latin typeface="Calibri Light" pitchFamily="34" charset="0"/>
              </a:rPr>
              <a:t>Data classification top priority for 2014</a:t>
            </a:r>
          </a:p>
          <a:p>
            <a:pPr marL="1028700" marR="0" lvl="1"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i="0" dirty="0" smtClean="0">
                <a:solidFill>
                  <a:srgbClr val="FF0000"/>
                </a:solidFill>
                <a:latin typeface="Calibri Light" pitchFamily="34" charset="0"/>
              </a:rPr>
              <a:t>41% high priority</a:t>
            </a:r>
          </a:p>
          <a:p>
            <a:pPr marL="1028700" lvl="1" indent="-571500">
              <a:buFont typeface="Arial" pitchFamily="34" charset="0"/>
              <a:buChar char="•"/>
            </a:pPr>
            <a:r>
              <a:rPr lang="en-GB" sz="2000" i="0" dirty="0" smtClean="0">
                <a:solidFill>
                  <a:srgbClr val="FF0000"/>
                </a:solidFill>
                <a:latin typeface="Calibri Light" pitchFamily="34" charset="0"/>
              </a:rPr>
              <a:t>15% business critical </a:t>
            </a:r>
          </a:p>
          <a:p>
            <a:endParaRPr lang="en-GB" i="0"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68</a:t>
            </a:fld>
            <a:endParaRPr lang="en-GB"/>
          </a:p>
        </p:txBody>
      </p:sp>
    </p:spTree>
    <p:extLst>
      <p:ext uri="{BB962C8B-B14F-4D97-AF65-F5344CB8AC3E}">
        <p14:creationId xmlns:p14="http://schemas.microsoft.com/office/powerpoint/2010/main" val="7331764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a:p>
        </p:txBody>
      </p:sp>
      <p:sp>
        <p:nvSpPr>
          <p:cNvPr id="6" name="Slide Number Placeholder 5"/>
          <p:cNvSpPr>
            <a:spLocks noGrp="1"/>
          </p:cNvSpPr>
          <p:nvPr>
            <p:ph type="sldNum" sz="quarter" idx="12"/>
          </p:nvPr>
        </p:nvSpPr>
        <p:spPr/>
        <p:txBody>
          <a:bodyPr/>
          <a:lstStyle/>
          <a:p>
            <a:fld id="{414E151B-80E4-4394-878D-82E894F12CE9}" type="slidenum">
              <a:rPr lang="en-GB" smtClean="0"/>
              <a:t>69</a:t>
            </a:fld>
            <a:endParaRPr lang="en-GB"/>
          </a:p>
        </p:txBody>
      </p:sp>
    </p:spTree>
    <p:extLst>
      <p:ext uri="{BB962C8B-B14F-4D97-AF65-F5344CB8AC3E}">
        <p14:creationId xmlns:p14="http://schemas.microsoft.com/office/powerpoint/2010/main" val="73317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9563"/>
            <a:ext cx="4064000" cy="3048000"/>
          </a:xfrm>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Calibri" pitchFamily="34" charset="0"/>
                <a:ea typeface="+mn-ea"/>
                <a:cs typeface="+mn-cs"/>
              </a:rPr>
              <a:t>IT Must Evolve to Meet New Demands</a:t>
            </a:r>
            <a:endParaRPr lang="en-US" sz="1200" kern="1200" dirty="0" smtClean="0">
              <a:solidFill>
                <a:schemeClr val="tx1"/>
              </a:solidFill>
              <a:latin typeface="Calibri" pitchFamily="34" charset="0"/>
              <a:ea typeface="+mn-ea"/>
              <a:cs typeface="+mn-cs"/>
            </a:endParaRPr>
          </a:p>
          <a:p>
            <a:pPr lvl="0">
              <a:buFont typeface="Arial"/>
              <a:buChar char="•"/>
            </a:pPr>
            <a:r>
              <a:rPr lang="en-US" sz="1200" kern="1200" dirty="0" smtClean="0">
                <a:solidFill>
                  <a:schemeClr val="tx1"/>
                </a:solidFill>
                <a:latin typeface="Calibri" pitchFamily="34" charset="0"/>
                <a:ea typeface="+mn-ea"/>
                <a:cs typeface="+mn-cs"/>
              </a:rPr>
              <a:t>We see a significant change in the role of IT in enterprises from system-centric to information-centric.</a:t>
            </a:r>
          </a:p>
          <a:p>
            <a:pPr lvl="0">
              <a:buFont typeface="Arial"/>
              <a:buChar char="•"/>
            </a:pPr>
            <a:r>
              <a:rPr lang="en-US" sz="1200" kern="1200" dirty="0" smtClean="0">
                <a:solidFill>
                  <a:schemeClr val="tx1"/>
                </a:solidFill>
                <a:latin typeface="Calibri" pitchFamily="34" charset="0"/>
                <a:ea typeface="+mn-ea"/>
                <a:cs typeface="+mn-cs"/>
              </a:rPr>
              <a:t>To date, IT has brought significant productivity benefits to organizations by automating key business processes and driving efficiencies. This landscape was characterized by various business applications working centralized databases, supported by physical infrastructure. A lot of what IT departments did was focused on managing systems, including PCs, servers, storage, and networks.</a:t>
            </a:r>
          </a:p>
          <a:p>
            <a:pPr lvl="0">
              <a:buFont typeface="Arial"/>
              <a:buChar char="•"/>
            </a:pPr>
            <a:r>
              <a:rPr lang="en-US" sz="1200" kern="1200" dirty="0" smtClean="0">
                <a:solidFill>
                  <a:schemeClr val="tx1"/>
                </a:solidFill>
                <a:latin typeface="Calibri" pitchFamily="34" charset="0"/>
                <a:ea typeface="+mn-ea"/>
                <a:cs typeface="+mn-cs"/>
              </a:rPr>
              <a:t>Today, the role of IT is starting look very different. Organizations are looking for the next level of productivity and business agility by improving collaboration and knowledge sharing. They are looking to better connect their employees, teams, business partners and customers to each other.  This is changing the nature of data into highly distributed, largely unstructured information. The infrastructure is moving virtual within the company or turning into an external cloud. Instead of focusing of physical systems management, the role of IT is transforming into more information-centric tasks with governance, policies, risks, and controls.</a:t>
            </a:r>
          </a:p>
          <a:p>
            <a:pPr lvl="0">
              <a:buFont typeface="Arial"/>
              <a:buChar char="•"/>
            </a:pPr>
            <a:r>
              <a:rPr lang="en-US" sz="1200" kern="1200" dirty="0" smtClean="0">
                <a:solidFill>
                  <a:schemeClr val="tx1"/>
                </a:solidFill>
                <a:latin typeface="Calibri" pitchFamily="34" charset="0"/>
                <a:ea typeface="+mn-ea"/>
                <a:cs typeface="+mn-cs"/>
              </a:rPr>
              <a:t>This evolution is also apparent in how applications are being designed. Historically, the entire ‘stack’ from database, OS, server, storage were defined per application. Today applications are being written to run on virtually any platform and by design will be agile to move from one system to another based on events (performance, availability, workload, etc).</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9563"/>
            <a:ext cx="4064000" cy="3048000"/>
          </a:xfrm>
        </p:spPr>
      </p:sp>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mn-lt"/>
                <a:ea typeface="+mn-ea"/>
                <a:cs typeface="+mn-cs"/>
              </a:rPr>
              <a:t>We are in an era of continuous breaches </a:t>
            </a:r>
          </a:p>
          <a:p>
            <a:r>
              <a:rPr lang="en-GB" sz="1200" b="0" i="1" u="none" strike="noStrike" kern="1200" baseline="0" dirty="0" smtClean="0">
                <a:solidFill>
                  <a:schemeClr val="tx1"/>
                </a:solidFill>
                <a:latin typeface="+mn-lt"/>
                <a:ea typeface="+mn-ea"/>
                <a:cs typeface="+mn-cs"/>
              </a:rPr>
              <a:t>Attackers are relentless, victims are targeted, and the damage toll is rising </a:t>
            </a:r>
          </a:p>
          <a:p>
            <a:endParaRPr lang="en-GB" sz="1200" b="0" i="1"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(IBM Quarterly Threat Intelligence Report Q1 2014)</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807200" cy="496967"/>
          </a:xfrm>
        </p:spPr>
        <p:txBody>
          <a:bodyPr/>
          <a:lstStyle/>
          <a:p>
            <a:endParaRPr lang="en-GB" dirty="0"/>
          </a:p>
        </p:txBody>
      </p:sp>
      <p:sp>
        <p:nvSpPr>
          <p:cNvPr id="5" name="Footer Placeholder 4" hidden="1"/>
          <p:cNvSpPr>
            <a:spLocks noGrp="1"/>
          </p:cNvSpPr>
          <p:nvPr>
            <p:ph type="ftr" sz="quarter" idx="11"/>
            <p:custDataLst>
              <p:tags r:id="rId2"/>
            </p:custDataLst>
          </p:nvPr>
        </p:nvSpPr>
        <p:spPr>
          <a:xfrm>
            <a:off x="0" y="9440647"/>
            <a:ext cx="6807200" cy="496967"/>
          </a:xfrm>
        </p:spPr>
        <p:txBody>
          <a:bodyPr/>
          <a:lstStyle/>
          <a:p>
            <a:endParaRPr lang="en-GB" dirty="0"/>
          </a:p>
        </p:txBody>
      </p:sp>
      <p:sp>
        <p:nvSpPr>
          <p:cNvPr id="6" name="Slide Number Placeholder 5"/>
          <p:cNvSpPr>
            <a:spLocks noGrp="1"/>
          </p:cNvSpPr>
          <p:nvPr>
            <p:ph type="sldNum" sz="quarter" idx="12"/>
          </p:nvPr>
        </p:nvSpPr>
        <p:spPr/>
        <p:txBody>
          <a:bodyPr/>
          <a:lstStyle/>
          <a:p>
            <a:fld id="{414E151B-80E4-4394-878D-82E894F12CE9}" type="slidenum">
              <a:rPr lang="en-GB" smtClean="0"/>
              <a:t>9</a:t>
            </a:fld>
            <a:endParaRPr lang="en-GB" dirty="0"/>
          </a:p>
        </p:txBody>
      </p:sp>
    </p:spTree>
    <p:extLst>
      <p:ext uri="{BB962C8B-B14F-4D97-AF65-F5344CB8AC3E}">
        <p14:creationId xmlns:p14="http://schemas.microsoft.com/office/powerpoint/2010/main" val="112847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573" y="-99392"/>
            <a:ext cx="9300796" cy="6984777"/>
          </a:xfrm>
          <a:prstGeom prst="rect">
            <a:avLst/>
          </a:prstGeom>
        </p:spPr>
      </p:pic>
      <p:sp>
        <p:nvSpPr>
          <p:cNvPr id="3" name="Subtitle 2"/>
          <p:cNvSpPr>
            <a:spLocks noGrp="1"/>
          </p:cNvSpPr>
          <p:nvPr>
            <p:ph type="subTitle" idx="1"/>
          </p:nvPr>
        </p:nvSpPr>
        <p:spPr>
          <a:xfrm>
            <a:off x="1403648" y="3501008"/>
            <a:ext cx="6400800" cy="838800"/>
          </a:xfrm>
        </p:spPr>
        <p:txBody>
          <a:bodyPr>
            <a:normAutofit/>
          </a:bodyPr>
          <a:lstStyle>
            <a:lvl1pPr marL="0" indent="0" algn="ctr">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
          <p:cNvSpPr>
            <a:spLocks noGrp="1"/>
          </p:cNvSpPr>
          <p:nvPr>
            <p:ph type="title"/>
          </p:nvPr>
        </p:nvSpPr>
        <p:spPr>
          <a:xfrm>
            <a:off x="827584" y="2314347"/>
            <a:ext cx="7772400" cy="1065600"/>
          </a:xfrm>
          <a:prstGeom prst="rect">
            <a:avLst/>
          </a:prstGeom>
        </p:spPr>
        <p:txBody>
          <a:bodyPr>
            <a:normAutofit/>
          </a:bodyPr>
          <a:lstStyle>
            <a:lvl1pPr algn="ctr">
              <a:defRPr sz="3600">
                <a:solidFill>
                  <a:schemeClr val="bg2"/>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00" y="-37416"/>
            <a:ext cx="9255080" cy="6922800"/>
          </a:xfrm>
          <a:prstGeom prst="rect">
            <a:avLst/>
          </a:prstGeom>
        </p:spPr>
      </p:pic>
      <p:sp>
        <p:nvSpPr>
          <p:cNvPr id="2" name="Title 1"/>
          <p:cNvSpPr>
            <a:spLocks noGrp="1"/>
          </p:cNvSpPr>
          <p:nvPr>
            <p:ph type="title"/>
          </p:nvPr>
        </p:nvSpPr>
        <p:spPr>
          <a:xfrm>
            <a:off x="323528" y="44624"/>
            <a:ext cx="5867400" cy="500066"/>
          </a:xfrm>
          <a:prstGeom prst="rect">
            <a:avLst/>
          </a:prstGeom>
        </p:spPr>
        <p:txBody>
          <a:bodyPr tIns="46800" bIns="46800" anchor="ctr" anchorCtr="0">
            <a:noAutofit/>
          </a:bodyPr>
          <a:lstStyle>
            <a:lvl1pPr algn="l">
              <a:defRPr sz="2800" b="0">
                <a:solidFill>
                  <a:schemeClr val="bg2"/>
                </a:solidFill>
                <a:latin typeface="+mj-lt"/>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600200"/>
            <a:ext cx="8229600" cy="4525963"/>
          </a:xfrm>
        </p:spPr>
        <p:txBody>
          <a:bodyPr/>
          <a:lstStyle>
            <a:lvl1pPr marL="342900" indent="-342900">
              <a:buClr>
                <a:schemeClr val="bg1"/>
              </a:buClr>
              <a:buSzPct val="60000"/>
              <a:buFont typeface="Wingdings" pitchFamily="2" charset="2"/>
              <a:buChar char="q"/>
              <a:defRPr sz="3000">
                <a:solidFill>
                  <a:srgbClr val="000F5E"/>
                </a:solidFill>
                <a:latin typeface="+mj-lt"/>
              </a:defRPr>
            </a:lvl1pPr>
            <a:lvl2pPr marL="742950" indent="-285750">
              <a:buClr>
                <a:schemeClr val="bg1"/>
              </a:buClr>
              <a:buSzPct val="60000"/>
              <a:buFont typeface="Wingdings" pitchFamily="2" charset="2"/>
              <a:buChar char="q"/>
              <a:defRPr>
                <a:solidFill>
                  <a:srgbClr val="000F5E"/>
                </a:solidFill>
                <a:latin typeface="+mj-lt"/>
              </a:defRPr>
            </a:lvl2pPr>
            <a:lvl3pPr marL="1143000" indent="-228600">
              <a:buClr>
                <a:schemeClr val="bg1"/>
              </a:buClr>
              <a:buSzPct val="60000"/>
              <a:buFont typeface="Wingdings" pitchFamily="2" charset="2"/>
              <a:buChar char="q"/>
              <a:defRPr>
                <a:solidFill>
                  <a:srgbClr val="000F5E"/>
                </a:solidFill>
                <a:latin typeface="+mj-lt"/>
              </a:defRPr>
            </a:lvl3pPr>
            <a:lvl4pPr marL="1600200" indent="-228600">
              <a:buClr>
                <a:schemeClr val="bg1"/>
              </a:buClr>
              <a:buSzPct val="60000"/>
              <a:buFont typeface="Wingdings" pitchFamily="2" charset="2"/>
              <a:buChar char="q"/>
              <a:defRPr>
                <a:solidFill>
                  <a:srgbClr val="000F5E"/>
                </a:solidFill>
                <a:latin typeface="+mj-lt"/>
              </a:defRPr>
            </a:lvl4pPr>
            <a:lvl5pPr marL="2057400" indent="-228600">
              <a:buClr>
                <a:schemeClr val="bg1"/>
              </a:buClr>
              <a:buSzPct val="60000"/>
              <a:buFont typeface="Wingdings" pitchFamily="2" charset="2"/>
              <a:buChar char="q"/>
              <a:defRPr>
                <a:solidFill>
                  <a:srgbClr val="000F5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23778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sp>
        <p:nvSpPr>
          <p:cNvPr id="50" name="Shape 50"/>
          <p:cNvSpPr/>
          <p:nvPr/>
        </p:nvSpPr>
        <p:spPr>
          <a:xfrm>
            <a:off x="250825" y="277812"/>
            <a:ext cx="8642350" cy="6302376"/>
          </a:xfrm>
          <a:prstGeom prst="roundRect">
            <a:avLst>
              <a:gd name="adj" fmla="val 4259"/>
            </a:avLst>
          </a:prstGeom>
          <a:solidFill>
            <a:srgbClr val="FFFFFF"/>
          </a:solidFill>
          <a:ln w="76200">
            <a:solidFill>
              <a:srgbClr val="FFFFFF"/>
            </a:solidFill>
            <a:round/>
          </a:ln>
        </p:spPr>
        <p:txBody>
          <a:bodyPr lIns="0" tIns="0" rIns="0" bIns="0" anchor="ctr"/>
          <a:lstStyle/>
          <a:p>
            <a:pPr lvl="0">
              <a:defRPr>
                <a:latin typeface="Arial"/>
                <a:ea typeface="Arial"/>
                <a:cs typeface="Arial"/>
                <a:sym typeface="Arial"/>
              </a:defRPr>
            </a:pPr>
            <a:endParaRPr/>
          </a:p>
        </p:txBody>
      </p:sp>
      <p:pic>
        <p:nvPicPr>
          <p:cNvPr id="51" name="image1.jpeg" descr="Qinetiq_logo_blue_2cm.jpg"/>
          <p:cNvPicPr/>
          <p:nvPr/>
        </p:nvPicPr>
        <p:blipFill>
          <a:blip r:embed="rId2">
            <a:extLst/>
          </a:blip>
          <a:stretch>
            <a:fillRect/>
          </a:stretch>
        </p:blipFill>
        <p:spPr>
          <a:xfrm>
            <a:off x="466724" y="6210300"/>
            <a:ext cx="719139" cy="180975"/>
          </a:xfrm>
          <a:prstGeom prst="rect">
            <a:avLst/>
          </a:prstGeom>
          <a:ln w="12700">
            <a:miter lim="400000"/>
          </a:ln>
        </p:spPr>
      </p:pic>
      <p:sp>
        <p:nvSpPr>
          <p:cNvPr id="52" name="Shape 52"/>
          <p:cNvSpPr/>
          <p:nvPr/>
        </p:nvSpPr>
        <p:spPr>
          <a:xfrm>
            <a:off x="7402513" y="6599238"/>
            <a:ext cx="1620837" cy="2147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900">
                <a:latin typeface="Arial"/>
                <a:ea typeface="Arial"/>
                <a:cs typeface="Arial"/>
                <a:sym typeface="Arial"/>
              </a:defRPr>
            </a:lvl1pPr>
          </a:lstStyle>
          <a:p>
            <a:pPr lvl="0">
              <a:defRPr sz="1800"/>
            </a:pPr>
            <a:r>
              <a:rPr sz="900"/>
              <a:t>‹#›</a:t>
            </a:r>
          </a:p>
        </p:txBody>
      </p:sp>
      <p:sp>
        <p:nvSpPr>
          <p:cNvPr id="53" name="Shape 53"/>
          <p:cNvSpPr/>
          <p:nvPr/>
        </p:nvSpPr>
        <p:spPr>
          <a:xfrm>
            <a:off x="466725" y="827088"/>
            <a:ext cx="8207375" cy="0"/>
          </a:xfrm>
          <a:prstGeom prst="line">
            <a:avLst/>
          </a:prstGeom>
          <a:ln w="19050">
            <a:solidFill>
              <a:srgbClr val="009DD6"/>
            </a:solidFill>
            <a:round/>
          </a:ln>
        </p:spPr>
        <p:txBody>
          <a:bodyPr lIns="0" tIns="0" rIns="0" bIns="0"/>
          <a:lstStyle/>
          <a:p>
            <a:pPr lvl="0">
              <a:defRPr sz="1200">
                <a:latin typeface="+mn-lt"/>
                <a:ea typeface="+mn-ea"/>
                <a:cs typeface="+mn-cs"/>
                <a:sym typeface="Helvetica"/>
              </a:defRPr>
            </a:pPr>
            <a:endParaRPr/>
          </a:p>
        </p:txBody>
      </p:sp>
      <p:sp>
        <p:nvSpPr>
          <p:cNvPr id="54" name="Shape 54"/>
          <p:cNvSpPr>
            <a:spLocks noGrp="1"/>
          </p:cNvSpPr>
          <p:nvPr>
            <p:ph type="title"/>
          </p:nvPr>
        </p:nvSpPr>
        <p:spPr>
          <a:xfrm>
            <a:off x="357187" y="360363"/>
            <a:ext cx="8326437" cy="2348442"/>
          </a:xfrm>
          <a:prstGeom prst="rect">
            <a:avLst/>
          </a:prstGeom>
        </p:spPr>
        <p:txBody>
          <a:bodyPr lIns="45719" tIns="45719" rIns="45719" bIns="45719"/>
          <a:lstStyle>
            <a:lvl1pPr>
              <a:defRPr b="1">
                <a:uFillTx/>
                <a:latin typeface="Calibri"/>
                <a:ea typeface="Calibri"/>
                <a:cs typeface="Calibri"/>
                <a:sym typeface="Calibri"/>
              </a:defRPr>
            </a:lvl1pPr>
          </a:lstStyle>
          <a:p>
            <a:pPr lvl="0">
              <a:defRPr sz="1800" b="0">
                <a:solidFill>
                  <a:srgbClr val="000000"/>
                </a:solidFill>
              </a:defRPr>
            </a:pPr>
            <a:r>
              <a:rPr sz="2800" b="1">
                <a:solidFill>
                  <a:srgbClr val="002B52"/>
                </a:solidFill>
              </a:rPr>
              <a:t>Title Text</a:t>
            </a:r>
          </a:p>
        </p:txBody>
      </p:sp>
      <p:sp>
        <p:nvSpPr>
          <p:cNvPr id="55" name="Shape 55"/>
          <p:cNvSpPr>
            <a:spLocks noGrp="1"/>
          </p:cNvSpPr>
          <p:nvPr>
            <p:ph type="body" idx="1"/>
          </p:nvPr>
        </p:nvSpPr>
        <p:spPr>
          <a:xfrm>
            <a:off x="769325" y="4319512"/>
            <a:ext cx="7988913" cy="2124734"/>
          </a:xfrm>
          <a:prstGeom prst="rect">
            <a:avLst/>
          </a:prstGeom>
        </p:spPr>
        <p:txBody>
          <a:bodyPr lIns="45719" tIns="45719" rIns="45719" bIns="45719" anchor="b"/>
          <a:lstStyle>
            <a:lvl1pPr marL="0" indent="0" algn="r">
              <a:lnSpc>
                <a:spcPct val="85000"/>
              </a:lnSpc>
              <a:spcBef>
                <a:spcPts val="0"/>
              </a:spcBef>
              <a:buClrTx/>
              <a:buSzTx/>
              <a:buFontTx/>
              <a:buNone/>
              <a:defRPr sz="1000">
                <a:uFillTx/>
                <a:latin typeface="Calibri"/>
                <a:ea typeface="Calibri"/>
                <a:cs typeface="Calibri"/>
                <a:sym typeface="Calibri"/>
              </a:defRPr>
            </a:lvl1pPr>
            <a:lvl2pPr marL="0" indent="0" algn="r">
              <a:lnSpc>
                <a:spcPct val="85000"/>
              </a:lnSpc>
              <a:spcBef>
                <a:spcPts val="0"/>
              </a:spcBef>
              <a:buClrTx/>
              <a:buSzTx/>
              <a:buFontTx/>
              <a:buNone/>
              <a:defRPr sz="1000">
                <a:uFillTx/>
                <a:latin typeface="Calibri"/>
                <a:ea typeface="Calibri"/>
                <a:cs typeface="Calibri"/>
                <a:sym typeface="Calibri"/>
              </a:defRPr>
            </a:lvl2pPr>
            <a:lvl3pPr marL="0" indent="0" algn="r">
              <a:lnSpc>
                <a:spcPct val="85000"/>
              </a:lnSpc>
              <a:spcBef>
                <a:spcPts val="0"/>
              </a:spcBef>
              <a:buClrTx/>
              <a:buSzTx/>
              <a:buFontTx/>
              <a:buNone/>
              <a:defRPr sz="1000">
                <a:uFillTx/>
                <a:latin typeface="Calibri"/>
                <a:ea typeface="Calibri"/>
                <a:cs typeface="Calibri"/>
                <a:sym typeface="Calibri"/>
              </a:defRPr>
            </a:lvl3pPr>
            <a:lvl4pPr marL="0" indent="0" algn="r">
              <a:lnSpc>
                <a:spcPct val="85000"/>
              </a:lnSpc>
              <a:spcBef>
                <a:spcPts val="0"/>
              </a:spcBef>
              <a:buClrTx/>
              <a:buSzTx/>
              <a:buFontTx/>
              <a:buNone/>
              <a:defRPr sz="1000">
                <a:uFillTx/>
                <a:latin typeface="Calibri"/>
                <a:ea typeface="Calibri"/>
                <a:cs typeface="Calibri"/>
                <a:sym typeface="Calibri"/>
              </a:defRPr>
            </a:lvl4pPr>
            <a:lvl5pPr marL="0" indent="0" algn="r">
              <a:lnSpc>
                <a:spcPct val="85000"/>
              </a:lnSpc>
              <a:spcBef>
                <a:spcPts val="0"/>
              </a:spcBef>
              <a:buClrTx/>
              <a:buSzTx/>
              <a:buFontTx/>
              <a:buNone/>
              <a:defRPr sz="1000">
                <a:uFillTx/>
                <a:latin typeface="Calibri"/>
                <a:ea typeface="Calibri"/>
                <a:cs typeface="Calibri"/>
                <a:sym typeface="Calibri"/>
              </a:defRPr>
            </a:lvl5pPr>
          </a:lstStyle>
          <a:p>
            <a:pPr lvl="0">
              <a:defRPr sz="1800">
                <a:solidFill>
                  <a:srgbClr val="000000"/>
                </a:solidFill>
              </a:defRPr>
            </a:pPr>
            <a:r>
              <a:rPr sz="1000">
                <a:solidFill>
                  <a:srgbClr val="002B52"/>
                </a:solidFill>
              </a:rPr>
              <a:t>Body Level One</a:t>
            </a:r>
          </a:p>
          <a:p>
            <a:pPr lvl="1">
              <a:defRPr sz="1800">
                <a:solidFill>
                  <a:srgbClr val="000000"/>
                </a:solidFill>
              </a:defRPr>
            </a:pPr>
            <a:r>
              <a:rPr sz="1000">
                <a:solidFill>
                  <a:srgbClr val="002B52"/>
                </a:solidFill>
              </a:rPr>
              <a:t>Body Level Two</a:t>
            </a:r>
          </a:p>
          <a:p>
            <a:pPr lvl="2">
              <a:defRPr sz="1800">
                <a:solidFill>
                  <a:srgbClr val="000000"/>
                </a:solidFill>
              </a:defRPr>
            </a:pPr>
            <a:r>
              <a:rPr sz="1000">
                <a:solidFill>
                  <a:srgbClr val="002B52"/>
                </a:solidFill>
              </a:rPr>
              <a:t>Body Level Three</a:t>
            </a:r>
          </a:p>
          <a:p>
            <a:pPr lvl="3">
              <a:defRPr sz="1800">
                <a:solidFill>
                  <a:srgbClr val="000000"/>
                </a:solidFill>
              </a:defRPr>
            </a:pPr>
            <a:r>
              <a:rPr sz="1000">
                <a:solidFill>
                  <a:srgbClr val="002B52"/>
                </a:solidFill>
              </a:rPr>
              <a:t>Body Level Four</a:t>
            </a:r>
          </a:p>
          <a:p>
            <a:pPr lvl="4">
              <a:defRPr sz="1800">
                <a:solidFill>
                  <a:srgbClr val="000000"/>
                </a:solidFill>
              </a:defRPr>
            </a:pPr>
            <a:r>
              <a:rPr sz="1000">
                <a:solidFill>
                  <a:srgbClr val="002B52"/>
                </a:solidFill>
              </a:rPr>
              <a:t>Body Level Five</a:t>
            </a:r>
          </a:p>
        </p:txBody>
      </p:sp>
    </p:spTree>
    <p:extLst>
      <p:ext uri="{BB962C8B-B14F-4D97-AF65-F5344CB8AC3E}">
        <p14:creationId xmlns:p14="http://schemas.microsoft.com/office/powerpoint/2010/main" val="426354018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7" name="Picture 3" descr="C:\Users\904350\Desktop\ISF-PP-Template-Front-cover-background-design.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819400"/>
            <a:ext cx="7772400" cy="781050"/>
          </a:xfrm>
        </p:spPr>
        <p:txBody>
          <a:bodyPr>
            <a:normAutofit/>
          </a:bodyPr>
          <a:lstStyle>
            <a:lvl1pPr algn="ctr">
              <a:defRPr sz="3600" b="1">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717032"/>
            <a:ext cx="6400800" cy="62292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Information Security Forum</a:t>
            </a:r>
          </a:p>
        </p:txBody>
      </p:sp>
      <p:pic>
        <p:nvPicPr>
          <p:cNvPr id="8" name="Picture 2" descr="Z:\Publications\7_ISF logo\ISF Main Logo_stacked text\ISF logos for reports\pngs\ISF main logo stacked_red text.png"/>
          <p:cNvPicPr>
            <a:picLocks noChangeAspect="1" noChangeArrowheads="1"/>
          </p:cNvPicPr>
          <p:nvPr userDrawn="1"/>
        </p:nvPicPr>
        <p:blipFill>
          <a:blip r:embed="rId3" cstate="print"/>
          <a:srcRect/>
          <a:stretch>
            <a:fillRect/>
          </a:stretch>
        </p:blipFill>
        <p:spPr bwMode="auto">
          <a:xfrm>
            <a:off x="336915" y="332656"/>
            <a:ext cx="1440000" cy="440740"/>
          </a:xfrm>
          <a:prstGeom prst="rect">
            <a:avLst/>
          </a:prstGeom>
          <a:noFill/>
        </p:spPr>
      </p:pic>
      <p:sp>
        <p:nvSpPr>
          <p:cNvPr id="9" name="Slide Number Placeholder 8"/>
          <p:cNvSpPr>
            <a:spLocks noGrp="1"/>
          </p:cNvSpPr>
          <p:nvPr>
            <p:ph type="sldNum" sz="quarter" idx="12"/>
          </p:nvPr>
        </p:nvSpPr>
        <p:spPr/>
        <p:txBody>
          <a:bodyPr/>
          <a:lstStyle>
            <a:lvl1pPr>
              <a:defRPr>
                <a:solidFill>
                  <a:schemeClr val="tx1"/>
                </a:solidFill>
              </a:defRPr>
            </a:lvl1pPr>
          </a:lstStyle>
          <a:p>
            <a:fld id="{D9A76D90-2454-4658-BC93-0350D266CC7D}" type="slidenum">
              <a:rPr lang="en-GB" smtClean="0"/>
              <a:pPr/>
              <a:t>‹#›</a:t>
            </a:fld>
            <a:endParaRPr lang="en-GB" dirty="0"/>
          </a:p>
        </p:txBody>
      </p:sp>
    </p:spTree>
    <p:extLst>
      <p:ext uri="{BB962C8B-B14F-4D97-AF65-F5344CB8AC3E}">
        <p14:creationId xmlns:p14="http://schemas.microsoft.com/office/powerpoint/2010/main" val="2038018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0">
                <a:latin typeface="Helvetica"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r>
              <a:rPr lang="en-GB" dirty="0" smtClean="0"/>
              <a:t>Information Security Forum</a:t>
            </a:r>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D9A76D90-2454-4658-BC93-0350D266CC7D}" type="slidenum">
              <a:rPr lang="en-GB" smtClean="0"/>
              <a:pPr/>
              <a:t>‹#›</a:t>
            </a:fld>
            <a:endParaRPr lang="en-GB"/>
          </a:p>
        </p:txBody>
      </p:sp>
    </p:spTree>
    <p:extLst>
      <p:ext uri="{BB962C8B-B14F-4D97-AF65-F5344CB8AC3E}">
        <p14:creationId xmlns:p14="http://schemas.microsoft.com/office/powerpoint/2010/main" val="36898782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dirty="0" smtClean="0"/>
              <a:t>Information Security Forum</a:t>
            </a:r>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a:p>
        </p:txBody>
      </p:sp>
    </p:spTree>
    <p:extLst>
      <p:ext uri="{BB962C8B-B14F-4D97-AF65-F5344CB8AC3E}">
        <p14:creationId xmlns:p14="http://schemas.microsoft.com/office/powerpoint/2010/main" val="262218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r>
              <a:rPr lang="en-GB" dirty="0" smtClean="0"/>
              <a:t>Information Security Forum</a:t>
            </a:r>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a:p>
        </p:txBody>
      </p:sp>
    </p:spTree>
    <p:extLst>
      <p:ext uri="{BB962C8B-B14F-4D97-AF65-F5344CB8AC3E}">
        <p14:creationId xmlns:p14="http://schemas.microsoft.com/office/powerpoint/2010/main" val="1895011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r>
              <a:rPr lang="en-GB" dirty="0" smtClean="0"/>
              <a:t>Information Security Forum</a:t>
            </a:r>
          </a:p>
        </p:txBody>
      </p:sp>
      <p:sp>
        <p:nvSpPr>
          <p:cNvPr id="9" name="Slide Number Placeholder 8"/>
          <p:cNvSpPr>
            <a:spLocks noGrp="1"/>
          </p:cNvSpPr>
          <p:nvPr>
            <p:ph type="sldNum" sz="quarter" idx="12"/>
          </p:nvPr>
        </p:nvSpPr>
        <p:spPr/>
        <p:txBody>
          <a:bodyPr/>
          <a:lstStyle/>
          <a:p>
            <a:fld id="{D9A76D90-2454-4658-BC93-0350D266CC7D}" type="slidenum">
              <a:rPr lang="en-GB" smtClean="0"/>
              <a:pPr/>
              <a:t>‹#›</a:t>
            </a:fld>
            <a:endParaRPr lang="en-GB"/>
          </a:p>
        </p:txBody>
      </p:sp>
    </p:spTree>
    <p:extLst>
      <p:ext uri="{BB962C8B-B14F-4D97-AF65-F5344CB8AC3E}">
        <p14:creationId xmlns:p14="http://schemas.microsoft.com/office/powerpoint/2010/main" val="375058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t>Information Security Forum</a:t>
            </a:r>
          </a:p>
        </p:txBody>
      </p:sp>
      <p:sp>
        <p:nvSpPr>
          <p:cNvPr id="5" name="Slide Number Placeholder 4"/>
          <p:cNvSpPr>
            <a:spLocks noGrp="1"/>
          </p:cNvSpPr>
          <p:nvPr>
            <p:ph type="sldNum" sz="quarter" idx="12"/>
          </p:nvPr>
        </p:nvSpPr>
        <p:spPr/>
        <p:txBody>
          <a:bodyPr/>
          <a:lstStyle/>
          <a:p>
            <a:fld id="{D9A76D90-2454-4658-BC93-0350D266CC7D}" type="slidenum">
              <a:rPr lang="en-GB" smtClean="0"/>
              <a:pPr/>
              <a:t>‹#›</a:t>
            </a:fld>
            <a:endParaRPr lang="en-GB"/>
          </a:p>
        </p:txBody>
      </p:sp>
    </p:spTree>
    <p:extLst>
      <p:ext uri="{BB962C8B-B14F-4D97-AF65-F5344CB8AC3E}">
        <p14:creationId xmlns:p14="http://schemas.microsoft.com/office/powerpoint/2010/main" val="840894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Information Security Forum</a:t>
            </a:r>
          </a:p>
        </p:txBody>
      </p:sp>
      <p:sp>
        <p:nvSpPr>
          <p:cNvPr id="4" name="Slide Number Placeholder 3"/>
          <p:cNvSpPr>
            <a:spLocks noGrp="1"/>
          </p:cNvSpPr>
          <p:nvPr>
            <p:ph type="sldNum" sz="quarter" idx="12"/>
          </p:nvPr>
        </p:nvSpPr>
        <p:spPr/>
        <p:txBody>
          <a:bodyPr/>
          <a:lstStyle/>
          <a:p>
            <a:fld id="{D9A76D90-2454-4658-BC93-0350D266CC7D}" type="slidenum">
              <a:rPr lang="en-GB" smtClean="0"/>
              <a:pPr/>
              <a:t>‹#›</a:t>
            </a:fld>
            <a:endParaRPr lang="en-GB"/>
          </a:p>
        </p:txBody>
      </p:sp>
    </p:spTree>
    <p:extLst>
      <p:ext uri="{BB962C8B-B14F-4D97-AF65-F5344CB8AC3E}">
        <p14:creationId xmlns:p14="http://schemas.microsoft.com/office/powerpoint/2010/main" val="303190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t>Information Security Forum</a:t>
            </a:r>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a:p>
        </p:txBody>
      </p:sp>
    </p:spTree>
    <p:extLst>
      <p:ext uri="{BB962C8B-B14F-4D97-AF65-F5344CB8AC3E}">
        <p14:creationId xmlns:p14="http://schemas.microsoft.com/office/powerpoint/2010/main" val="355359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000" y="-37416"/>
            <a:ext cx="9255080" cy="6922800"/>
          </a:xfrm>
          <a:prstGeom prst="rect">
            <a:avLst/>
          </a:prstGeom>
        </p:spPr>
      </p:pic>
      <p:sp>
        <p:nvSpPr>
          <p:cNvPr id="2" name="Title 1"/>
          <p:cNvSpPr>
            <a:spLocks noGrp="1"/>
          </p:cNvSpPr>
          <p:nvPr>
            <p:ph type="title"/>
          </p:nvPr>
        </p:nvSpPr>
        <p:spPr>
          <a:xfrm>
            <a:off x="323528" y="44624"/>
            <a:ext cx="5867400" cy="500066"/>
          </a:xfrm>
          <a:prstGeom prst="rect">
            <a:avLst/>
          </a:prstGeom>
        </p:spPr>
        <p:txBody>
          <a:bodyPr tIns="46800" bIns="46800" anchor="ctr" anchorCtr="0">
            <a:noAutofit/>
          </a:bodyPr>
          <a:lstStyle>
            <a:lvl1pPr algn="l">
              <a:defRPr sz="2800" b="0">
                <a:solidFill>
                  <a:schemeClr val="bg2"/>
                </a:solidFill>
                <a:latin typeface="+mj-lt"/>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600200"/>
            <a:ext cx="8229600" cy="4525963"/>
          </a:xfrm>
        </p:spPr>
        <p:txBody>
          <a:bodyPr/>
          <a:lstStyle>
            <a:lvl1pPr marL="342900" indent="-342900">
              <a:buClr>
                <a:schemeClr val="bg1"/>
              </a:buClr>
              <a:buSzPct val="60000"/>
              <a:buFont typeface="Wingdings" pitchFamily="2" charset="2"/>
              <a:buChar char="q"/>
              <a:defRPr sz="3000">
                <a:solidFill>
                  <a:srgbClr val="000F5E"/>
                </a:solidFill>
                <a:latin typeface="+mj-lt"/>
              </a:defRPr>
            </a:lvl1pPr>
            <a:lvl2pPr marL="742950" indent="-285750">
              <a:buClr>
                <a:schemeClr val="bg1"/>
              </a:buClr>
              <a:buSzPct val="60000"/>
              <a:buFont typeface="Wingdings" pitchFamily="2" charset="2"/>
              <a:buChar char="q"/>
              <a:defRPr>
                <a:solidFill>
                  <a:srgbClr val="000F5E"/>
                </a:solidFill>
                <a:latin typeface="+mj-lt"/>
              </a:defRPr>
            </a:lvl2pPr>
            <a:lvl3pPr marL="1143000" indent="-228600">
              <a:buClr>
                <a:schemeClr val="bg1"/>
              </a:buClr>
              <a:buSzPct val="60000"/>
              <a:buFont typeface="Wingdings" pitchFamily="2" charset="2"/>
              <a:buChar char="q"/>
              <a:defRPr>
                <a:solidFill>
                  <a:srgbClr val="000F5E"/>
                </a:solidFill>
                <a:latin typeface="+mj-lt"/>
              </a:defRPr>
            </a:lvl3pPr>
            <a:lvl4pPr marL="1600200" indent="-228600">
              <a:buClr>
                <a:schemeClr val="bg1"/>
              </a:buClr>
              <a:buSzPct val="60000"/>
              <a:buFont typeface="Wingdings" pitchFamily="2" charset="2"/>
              <a:buChar char="q"/>
              <a:defRPr>
                <a:solidFill>
                  <a:srgbClr val="000F5E"/>
                </a:solidFill>
                <a:latin typeface="+mj-lt"/>
              </a:defRPr>
            </a:lvl4pPr>
            <a:lvl5pPr marL="2057400" indent="-228600">
              <a:buClr>
                <a:schemeClr val="bg1"/>
              </a:buClr>
              <a:buSzPct val="60000"/>
              <a:buFont typeface="Wingdings" pitchFamily="2" charset="2"/>
              <a:buChar char="q"/>
              <a:defRPr>
                <a:solidFill>
                  <a:srgbClr val="000F5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t>Information Security Forum</a:t>
            </a:r>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a:p>
        </p:txBody>
      </p:sp>
    </p:spTree>
    <p:extLst>
      <p:ext uri="{BB962C8B-B14F-4D97-AF65-F5344CB8AC3E}">
        <p14:creationId xmlns:p14="http://schemas.microsoft.com/office/powerpoint/2010/main" val="2260897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t>Information Security Forum</a:t>
            </a:r>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a:p>
        </p:txBody>
      </p:sp>
    </p:spTree>
    <p:extLst>
      <p:ext uri="{BB962C8B-B14F-4D97-AF65-F5344CB8AC3E}">
        <p14:creationId xmlns:p14="http://schemas.microsoft.com/office/powerpoint/2010/main" val="2449140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t>Information Security Forum</a:t>
            </a:r>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80565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573" y="-99392"/>
            <a:ext cx="9300796" cy="6984777"/>
          </a:xfrm>
          <a:prstGeom prst="rect">
            <a:avLst/>
          </a:prstGeom>
        </p:spPr>
      </p:pic>
      <p:sp>
        <p:nvSpPr>
          <p:cNvPr id="3" name="Subtitle 2"/>
          <p:cNvSpPr>
            <a:spLocks noGrp="1"/>
          </p:cNvSpPr>
          <p:nvPr>
            <p:ph type="subTitle" idx="1"/>
          </p:nvPr>
        </p:nvSpPr>
        <p:spPr>
          <a:xfrm>
            <a:off x="1403648" y="3501008"/>
            <a:ext cx="6400800" cy="838800"/>
          </a:xfrm>
        </p:spPr>
        <p:txBody>
          <a:bodyPr>
            <a:normAutofit/>
          </a:bodyPr>
          <a:lstStyle>
            <a:lvl1pPr marL="0" indent="0" algn="ctr">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
          <p:cNvSpPr>
            <a:spLocks noGrp="1"/>
          </p:cNvSpPr>
          <p:nvPr>
            <p:ph type="title"/>
          </p:nvPr>
        </p:nvSpPr>
        <p:spPr>
          <a:xfrm>
            <a:off x="827584" y="2314347"/>
            <a:ext cx="7772400" cy="1065600"/>
          </a:xfrm>
          <a:prstGeom prst="rect">
            <a:avLst/>
          </a:prstGeom>
        </p:spPr>
        <p:txBody>
          <a:bodyPr>
            <a:normAutofit/>
          </a:bodyPr>
          <a:lstStyle>
            <a:lvl1pPr algn="ctr">
              <a:defRPr sz="3600">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44993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12" y="-35499"/>
            <a:ext cx="9252518" cy="6920883"/>
          </a:xfrm>
          <a:prstGeom prst="rect">
            <a:avLst/>
          </a:prstGeom>
        </p:spPr>
      </p:pic>
      <p:sp>
        <p:nvSpPr>
          <p:cNvPr id="15" name="Title 1"/>
          <p:cNvSpPr>
            <a:spLocks noGrp="1"/>
          </p:cNvSpPr>
          <p:nvPr>
            <p:ph type="title"/>
          </p:nvPr>
        </p:nvSpPr>
        <p:spPr>
          <a:xfrm>
            <a:off x="323528" y="44624"/>
            <a:ext cx="5832648" cy="500066"/>
          </a:xfrm>
          <a:prstGeom prst="rect">
            <a:avLst/>
          </a:prstGeom>
        </p:spPr>
        <p:txBody>
          <a:bodyPr tIns="46800" bIns="46800" anchor="ctr" anchorCtr="0">
            <a:noAutofit/>
          </a:bodyPr>
          <a:lstStyle>
            <a:lvl1pPr algn="l">
              <a:defRPr sz="2800" b="0">
                <a:solidFill>
                  <a:schemeClr val="bg2"/>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600200"/>
            <a:ext cx="4038600" cy="4525963"/>
          </a:xfrm>
        </p:spPr>
        <p:txBody>
          <a:bodyPr/>
          <a:lstStyle>
            <a:lvl1pPr marL="342900" indent="-342900">
              <a:buClr>
                <a:schemeClr val="bg1"/>
              </a:buClr>
              <a:buSzPct val="60000"/>
              <a:buFont typeface="Wingdings" pitchFamily="2" charset="2"/>
              <a:buChar char="q"/>
              <a:defRPr sz="2800">
                <a:solidFill>
                  <a:srgbClr val="000F5E"/>
                </a:solidFill>
                <a:latin typeface="+mj-lt"/>
              </a:defRPr>
            </a:lvl1pPr>
            <a:lvl2pPr marL="742950" indent="-285750">
              <a:buClr>
                <a:schemeClr val="bg1"/>
              </a:buClr>
              <a:buSzPct val="60000"/>
              <a:buFont typeface="Wingdings" pitchFamily="2" charset="2"/>
              <a:buChar char="q"/>
              <a:defRPr sz="2400">
                <a:solidFill>
                  <a:srgbClr val="000F5E"/>
                </a:solidFill>
                <a:latin typeface="+mj-lt"/>
              </a:defRPr>
            </a:lvl2pPr>
            <a:lvl3pPr marL="1143000" indent="-228600">
              <a:buClr>
                <a:schemeClr val="bg1"/>
              </a:buClr>
              <a:buSzPct val="60000"/>
              <a:buFont typeface="Wingdings" pitchFamily="2" charset="2"/>
              <a:buChar char="q"/>
              <a:defRPr sz="2000">
                <a:solidFill>
                  <a:srgbClr val="000F5E"/>
                </a:solidFill>
                <a:latin typeface="+mj-lt"/>
              </a:defRPr>
            </a:lvl3pPr>
            <a:lvl4pPr marL="1600200" indent="-228600">
              <a:buClr>
                <a:schemeClr val="bg1"/>
              </a:buClr>
              <a:buSzPct val="60000"/>
              <a:buFont typeface="Wingdings" pitchFamily="2" charset="2"/>
              <a:buChar char="q"/>
              <a:defRPr sz="1800">
                <a:solidFill>
                  <a:srgbClr val="000F5E"/>
                </a:solidFill>
                <a:latin typeface="+mj-lt"/>
              </a:defRPr>
            </a:lvl4pPr>
            <a:lvl5pPr marL="2057400" indent="-228600">
              <a:buClr>
                <a:schemeClr val="bg1"/>
              </a:buClr>
              <a:buSzPct val="60000"/>
              <a:buFont typeface="Wingdings" pitchFamily="2" charset="2"/>
              <a:buChar char="q"/>
              <a:defRPr sz="1800">
                <a:solidFill>
                  <a:srgbClr val="000F5E"/>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0"/>
          </p:nvPr>
        </p:nvSpPr>
        <p:spPr>
          <a:xfrm>
            <a:off x="4709864" y="1628800"/>
            <a:ext cx="4038600" cy="4525963"/>
          </a:xfrm>
        </p:spPr>
        <p:txBody>
          <a:bodyPr/>
          <a:lstStyle>
            <a:lvl1pPr marL="342900" indent="-342900">
              <a:buClr>
                <a:schemeClr val="bg1"/>
              </a:buClr>
              <a:buSzPct val="60000"/>
              <a:buFont typeface="Wingdings" pitchFamily="2" charset="2"/>
              <a:buChar char="q"/>
              <a:defRPr sz="2800">
                <a:solidFill>
                  <a:srgbClr val="000F5E"/>
                </a:solidFill>
                <a:latin typeface="+mj-lt"/>
              </a:defRPr>
            </a:lvl1pPr>
            <a:lvl2pPr marL="742950" indent="-285750">
              <a:buClr>
                <a:schemeClr val="bg1"/>
              </a:buClr>
              <a:buSzPct val="60000"/>
              <a:buFont typeface="Wingdings" pitchFamily="2" charset="2"/>
              <a:buChar char="q"/>
              <a:defRPr sz="2400">
                <a:solidFill>
                  <a:srgbClr val="000F5E"/>
                </a:solidFill>
                <a:latin typeface="+mj-lt"/>
              </a:defRPr>
            </a:lvl2pPr>
            <a:lvl3pPr marL="1143000" indent="-228600">
              <a:buClr>
                <a:schemeClr val="bg1"/>
              </a:buClr>
              <a:buSzPct val="60000"/>
              <a:buFont typeface="Wingdings" pitchFamily="2" charset="2"/>
              <a:buChar char="q"/>
              <a:defRPr sz="2000">
                <a:solidFill>
                  <a:srgbClr val="000F5E"/>
                </a:solidFill>
                <a:latin typeface="+mj-lt"/>
              </a:defRPr>
            </a:lvl3pPr>
            <a:lvl4pPr marL="1600200" indent="-228600">
              <a:buClr>
                <a:schemeClr val="bg1"/>
              </a:buClr>
              <a:buSzPct val="60000"/>
              <a:buFont typeface="Wingdings" pitchFamily="2" charset="2"/>
              <a:buChar char="q"/>
              <a:defRPr sz="1800">
                <a:solidFill>
                  <a:srgbClr val="000F5E"/>
                </a:solidFill>
                <a:latin typeface="+mj-lt"/>
              </a:defRPr>
            </a:lvl4pPr>
            <a:lvl5pPr marL="2057400" indent="-228600">
              <a:buClr>
                <a:schemeClr val="bg1"/>
              </a:buClr>
              <a:buSzPct val="60000"/>
              <a:buFont typeface="Wingdings" pitchFamily="2" charset="2"/>
              <a:buChar char="q"/>
              <a:defRPr sz="1800">
                <a:solidFill>
                  <a:srgbClr val="000F5E"/>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46110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12" y="-35499"/>
            <a:ext cx="9252518" cy="6920883"/>
          </a:xfrm>
          <a:prstGeom prst="rect">
            <a:avLst/>
          </a:prstGeom>
        </p:spPr>
      </p:pic>
      <p:sp>
        <p:nvSpPr>
          <p:cNvPr id="15" name="Title 1"/>
          <p:cNvSpPr>
            <a:spLocks noGrp="1"/>
          </p:cNvSpPr>
          <p:nvPr>
            <p:ph type="title"/>
          </p:nvPr>
        </p:nvSpPr>
        <p:spPr>
          <a:xfrm>
            <a:off x="323528" y="44624"/>
            <a:ext cx="5832648" cy="500066"/>
          </a:xfrm>
          <a:prstGeom prst="rect">
            <a:avLst/>
          </a:prstGeom>
        </p:spPr>
        <p:txBody>
          <a:bodyPr tIns="46800" bIns="46800" anchor="ctr" anchorCtr="0">
            <a:noAutofit/>
          </a:bodyPr>
          <a:lstStyle>
            <a:lvl1pPr algn="l">
              <a:defRPr sz="2800" b="0">
                <a:solidFill>
                  <a:schemeClr val="bg2"/>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600200"/>
            <a:ext cx="4038600" cy="4525963"/>
          </a:xfrm>
        </p:spPr>
        <p:txBody>
          <a:bodyPr/>
          <a:lstStyle>
            <a:lvl1pPr marL="342900" indent="-342900">
              <a:buClr>
                <a:schemeClr val="bg1"/>
              </a:buClr>
              <a:buSzPct val="60000"/>
              <a:buFont typeface="Wingdings" pitchFamily="2" charset="2"/>
              <a:buChar char="q"/>
              <a:defRPr sz="2800">
                <a:solidFill>
                  <a:srgbClr val="000F5E"/>
                </a:solidFill>
                <a:latin typeface="+mj-lt"/>
              </a:defRPr>
            </a:lvl1pPr>
            <a:lvl2pPr marL="742950" indent="-285750">
              <a:buClr>
                <a:schemeClr val="bg1"/>
              </a:buClr>
              <a:buSzPct val="60000"/>
              <a:buFont typeface="Wingdings" pitchFamily="2" charset="2"/>
              <a:buChar char="q"/>
              <a:defRPr sz="2400">
                <a:solidFill>
                  <a:srgbClr val="000F5E"/>
                </a:solidFill>
                <a:latin typeface="+mj-lt"/>
              </a:defRPr>
            </a:lvl2pPr>
            <a:lvl3pPr marL="1143000" indent="-228600">
              <a:buClr>
                <a:schemeClr val="bg1"/>
              </a:buClr>
              <a:buSzPct val="60000"/>
              <a:buFont typeface="Wingdings" pitchFamily="2" charset="2"/>
              <a:buChar char="q"/>
              <a:defRPr sz="2000">
                <a:solidFill>
                  <a:srgbClr val="000F5E"/>
                </a:solidFill>
                <a:latin typeface="+mj-lt"/>
              </a:defRPr>
            </a:lvl3pPr>
            <a:lvl4pPr marL="1600200" indent="-228600">
              <a:buClr>
                <a:schemeClr val="bg1"/>
              </a:buClr>
              <a:buSzPct val="60000"/>
              <a:buFont typeface="Wingdings" pitchFamily="2" charset="2"/>
              <a:buChar char="q"/>
              <a:defRPr sz="1800">
                <a:solidFill>
                  <a:srgbClr val="000F5E"/>
                </a:solidFill>
                <a:latin typeface="+mj-lt"/>
              </a:defRPr>
            </a:lvl4pPr>
            <a:lvl5pPr marL="2057400" indent="-228600">
              <a:buClr>
                <a:schemeClr val="bg1"/>
              </a:buClr>
              <a:buSzPct val="60000"/>
              <a:buFont typeface="Wingdings" pitchFamily="2" charset="2"/>
              <a:buChar char="q"/>
              <a:defRPr sz="1800">
                <a:solidFill>
                  <a:srgbClr val="000F5E"/>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0"/>
          </p:nvPr>
        </p:nvSpPr>
        <p:spPr>
          <a:xfrm>
            <a:off x="4709864" y="1628800"/>
            <a:ext cx="4038600" cy="4525963"/>
          </a:xfrm>
        </p:spPr>
        <p:txBody>
          <a:bodyPr/>
          <a:lstStyle>
            <a:lvl1pPr marL="342900" indent="-342900">
              <a:buClr>
                <a:schemeClr val="bg1"/>
              </a:buClr>
              <a:buSzPct val="60000"/>
              <a:buFont typeface="Wingdings" pitchFamily="2" charset="2"/>
              <a:buChar char="q"/>
              <a:defRPr sz="2800">
                <a:solidFill>
                  <a:srgbClr val="000F5E"/>
                </a:solidFill>
                <a:latin typeface="+mj-lt"/>
              </a:defRPr>
            </a:lvl1pPr>
            <a:lvl2pPr marL="742950" indent="-285750">
              <a:buClr>
                <a:schemeClr val="bg1"/>
              </a:buClr>
              <a:buSzPct val="60000"/>
              <a:buFont typeface="Wingdings" pitchFamily="2" charset="2"/>
              <a:buChar char="q"/>
              <a:defRPr sz="2400">
                <a:solidFill>
                  <a:srgbClr val="000F5E"/>
                </a:solidFill>
                <a:latin typeface="+mj-lt"/>
              </a:defRPr>
            </a:lvl2pPr>
            <a:lvl3pPr marL="1143000" indent="-228600">
              <a:buClr>
                <a:schemeClr val="bg1"/>
              </a:buClr>
              <a:buSzPct val="60000"/>
              <a:buFont typeface="Wingdings" pitchFamily="2" charset="2"/>
              <a:buChar char="q"/>
              <a:defRPr sz="2000">
                <a:solidFill>
                  <a:srgbClr val="000F5E"/>
                </a:solidFill>
                <a:latin typeface="+mj-lt"/>
              </a:defRPr>
            </a:lvl3pPr>
            <a:lvl4pPr marL="1600200" indent="-228600">
              <a:buClr>
                <a:schemeClr val="bg1"/>
              </a:buClr>
              <a:buSzPct val="60000"/>
              <a:buFont typeface="Wingdings" pitchFamily="2" charset="2"/>
              <a:buChar char="q"/>
              <a:defRPr sz="1800">
                <a:solidFill>
                  <a:srgbClr val="000F5E"/>
                </a:solidFill>
                <a:latin typeface="+mj-lt"/>
              </a:defRPr>
            </a:lvl4pPr>
            <a:lvl5pPr marL="2057400" indent="-228600">
              <a:buClr>
                <a:schemeClr val="bg1"/>
              </a:buClr>
              <a:buSzPct val="60000"/>
              <a:buFont typeface="Wingdings" pitchFamily="2" charset="2"/>
              <a:buChar char="q"/>
              <a:defRPr sz="1800">
                <a:solidFill>
                  <a:srgbClr val="000F5E"/>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alpha val="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12" y="-35501"/>
            <a:ext cx="9252519" cy="6920885"/>
          </a:xfrm>
          <a:prstGeom prst="rect">
            <a:avLst/>
          </a:prstGeom>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581001"/>
            <a:ext cx="5486400" cy="3432175"/>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
          <p:cNvSpPr txBox="1">
            <a:spLocks/>
          </p:cNvSpPr>
          <p:nvPr userDrawn="1"/>
        </p:nvSpPr>
        <p:spPr>
          <a:xfrm>
            <a:off x="323528" y="44624"/>
            <a:ext cx="5616624" cy="500066"/>
          </a:xfrm>
          <a:prstGeom prst="rect">
            <a:avLst/>
          </a:prstGeom>
        </p:spPr>
        <p:txBody>
          <a:bodyPr tIns="46800" bIns="46800" anchor="ctr" anchorCtr="0">
            <a:noAutofit/>
          </a:bodyPr>
          <a:lstStyle>
            <a:lvl1pPr algn="r">
              <a:defRPr sz="2800" b="0">
                <a:solidFill>
                  <a:schemeClr val="accent2"/>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2"/>
                </a:solidFill>
                <a:effectLst/>
                <a:uLnTx/>
                <a:uFillTx/>
                <a:latin typeface="+mj-lt"/>
                <a:ea typeface="+mj-ea"/>
                <a:cs typeface="+mj-cs"/>
              </a:rPr>
              <a:t>Click to edit Master title style</a:t>
            </a:r>
            <a:endParaRPr kumimoji="0" lang="en-US" sz="2800" b="0" i="0" u="none" strike="noStrike" kern="1200" cap="none" spc="0" normalizeH="0" baseline="0" noProof="0" dirty="0">
              <a:ln>
                <a:noFill/>
              </a:ln>
              <a:solidFill>
                <a:schemeClr val="bg2"/>
              </a:solidFill>
              <a:effectLst/>
              <a:uLnTx/>
              <a:uFillTx/>
              <a:latin typeface="+mj-lt"/>
              <a:ea typeface="+mj-ea"/>
              <a:cs typeface="+mj-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bg1">
            <a:alpha val="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12" y="-37416"/>
            <a:ext cx="9255080" cy="6922800"/>
          </a:xfrm>
          <a:prstGeom prst="rect">
            <a:avLst/>
          </a:prstGeom>
        </p:spPr>
      </p:pic>
      <p:sp>
        <p:nvSpPr>
          <p:cNvPr id="10" name="Title 1"/>
          <p:cNvSpPr>
            <a:spLocks noGrp="1"/>
          </p:cNvSpPr>
          <p:nvPr>
            <p:ph type="title"/>
          </p:nvPr>
        </p:nvSpPr>
        <p:spPr>
          <a:xfrm>
            <a:off x="323528" y="44624"/>
            <a:ext cx="5867400" cy="500066"/>
          </a:xfrm>
          <a:prstGeom prst="rect">
            <a:avLst/>
          </a:prstGeom>
        </p:spPr>
        <p:txBody>
          <a:bodyPr tIns="46800" bIns="46800" anchor="ctr" anchorCtr="0">
            <a:noAutofit/>
          </a:bodyPr>
          <a:lstStyle>
            <a:lvl1pPr algn="l">
              <a:defRPr sz="2800" b="0">
                <a:solidFill>
                  <a:schemeClr val="bg2"/>
                </a:solidFill>
              </a:defRPr>
            </a:lvl1pPr>
          </a:lstStyle>
          <a:p>
            <a:r>
              <a:rPr lang="en-US" dirty="0" smtClean="0"/>
              <a:t>Click to edit Master title style</a:t>
            </a:r>
            <a:endParaRPr lang="en-US" dirty="0"/>
          </a:p>
        </p:txBody>
      </p:sp>
      <p:sp>
        <p:nvSpPr>
          <p:cNvPr id="5" name="Vertical Text Placeholder 2"/>
          <p:cNvSpPr>
            <a:spLocks noGrp="1"/>
          </p:cNvSpPr>
          <p:nvPr>
            <p:ph type="body" orient="vert" idx="1"/>
          </p:nvPr>
        </p:nvSpPr>
        <p:spPr>
          <a:xfrm>
            <a:off x="457200" y="1600200"/>
            <a:ext cx="8229600" cy="4525963"/>
          </a:xfrm>
        </p:spPr>
        <p:txBody>
          <a:bodyPr vert="eaVert"/>
          <a:lstStyle>
            <a:lvl1pPr marL="342900" indent="-342900">
              <a:buClr>
                <a:srgbClr val="00B0F0"/>
              </a:buClr>
              <a:buSzPct val="60000"/>
              <a:buFont typeface="Wingdings" pitchFamily="2" charset="2"/>
              <a:buChar char="q"/>
              <a:defRPr>
                <a:latin typeface="+mj-lt"/>
              </a:defRPr>
            </a:lvl1pPr>
            <a:lvl2pPr marL="742950" indent="-285750">
              <a:buClr>
                <a:srgbClr val="00B0F0"/>
              </a:buClr>
              <a:buSzPct val="60000"/>
              <a:buFont typeface="Wingdings" pitchFamily="2" charset="2"/>
              <a:buChar char="q"/>
              <a:defRPr>
                <a:latin typeface="+mj-lt"/>
              </a:defRPr>
            </a:lvl2pPr>
            <a:lvl3pPr marL="1143000" indent="-228600">
              <a:buClr>
                <a:srgbClr val="00B0F0"/>
              </a:buClr>
              <a:buSzPct val="60000"/>
              <a:buFont typeface="Wingdings" pitchFamily="2" charset="2"/>
              <a:buChar char="q"/>
              <a:defRPr>
                <a:latin typeface="+mj-lt"/>
              </a:defRPr>
            </a:lvl3pPr>
            <a:lvl4pPr marL="1600200" indent="-228600">
              <a:buClr>
                <a:srgbClr val="00B0F0"/>
              </a:buClr>
              <a:buSzPct val="60000"/>
              <a:buFont typeface="Wingdings" pitchFamily="2" charset="2"/>
              <a:buChar char="q"/>
              <a:defRPr>
                <a:latin typeface="+mj-lt"/>
              </a:defRPr>
            </a:lvl4pPr>
            <a:lvl5pPr marL="2057400" indent="-228600">
              <a:buClr>
                <a:srgbClr val="00B0F0"/>
              </a:buClr>
              <a:buSzPct val="60000"/>
              <a:buFont typeface="Wingdings" pitchFamily="2" charset="2"/>
              <a:buChar char="q"/>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000" y="-37416"/>
            <a:ext cx="9255080" cy="6922800"/>
          </a:xfrm>
          <a:prstGeom prst="rect">
            <a:avLst/>
          </a:prstGeom>
        </p:spPr>
      </p:pic>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Title 1"/>
          <p:cNvSpPr>
            <a:spLocks noGrp="1"/>
          </p:cNvSpPr>
          <p:nvPr>
            <p:ph type="title"/>
          </p:nvPr>
        </p:nvSpPr>
        <p:spPr>
          <a:xfrm>
            <a:off x="323528" y="44624"/>
            <a:ext cx="5867400" cy="500066"/>
          </a:xfrm>
          <a:prstGeom prst="rect">
            <a:avLst/>
          </a:prstGeom>
        </p:spPr>
        <p:txBody>
          <a:bodyPr tIns="46800" bIns="46800" anchor="ctr" anchorCtr="0">
            <a:noAutofit/>
          </a:bodyPr>
          <a:lstStyle>
            <a:lvl1pPr algn="l">
              <a:defRPr sz="2800" b="0">
                <a:solidFill>
                  <a:schemeClr val="bg2"/>
                </a:solidFill>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457200" y="2174875"/>
            <a:ext cx="4040188" cy="3951288"/>
          </a:xfrm>
        </p:spPr>
        <p:txBody>
          <a:bodyPr/>
          <a:lstStyle>
            <a:lvl1pPr marL="342900" indent="-342900">
              <a:buClr>
                <a:srgbClr val="00B0F0"/>
              </a:buClr>
              <a:buSzPct val="60000"/>
              <a:buFont typeface="Wingdings" pitchFamily="2" charset="2"/>
              <a:buChar char="q"/>
              <a:defRPr sz="2200">
                <a:latin typeface="+mj-lt"/>
              </a:defRPr>
            </a:lvl1pPr>
            <a:lvl2pPr marL="742950" indent="-285750">
              <a:buClr>
                <a:srgbClr val="00B0F0"/>
              </a:buClr>
              <a:buSzPct val="60000"/>
              <a:buFont typeface="Wingdings" pitchFamily="2" charset="2"/>
              <a:buChar char="q"/>
              <a:defRPr sz="2000"/>
            </a:lvl2pPr>
            <a:lvl3pPr marL="1143000" indent="-228600">
              <a:buClr>
                <a:srgbClr val="00B0F0"/>
              </a:buClr>
              <a:buSzPct val="60000"/>
              <a:buFont typeface="Wingdings" pitchFamily="2" charset="2"/>
              <a:buChar char="q"/>
              <a:defRPr sz="1800"/>
            </a:lvl3pPr>
            <a:lvl4pPr marL="1600200" indent="-228600">
              <a:buClr>
                <a:srgbClr val="00B0F0"/>
              </a:buClr>
              <a:buSzPct val="60000"/>
              <a:buFont typeface="Wingdings" pitchFamily="2" charset="2"/>
              <a:buChar char="q"/>
              <a:defRPr sz="1600"/>
            </a:lvl4pPr>
            <a:lvl5pPr marL="2057400" indent="-228600">
              <a:buClr>
                <a:srgbClr val="00B0F0"/>
              </a:buClr>
              <a:buSzPct val="60000"/>
              <a:buFont typeface="Wingdings" pitchFamily="2" charset="2"/>
              <a:buChar char="q"/>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0"/>
          </p:nvPr>
        </p:nvSpPr>
        <p:spPr>
          <a:xfrm>
            <a:off x="4644008" y="2204864"/>
            <a:ext cx="4040188" cy="3951288"/>
          </a:xfrm>
        </p:spPr>
        <p:txBody>
          <a:bodyPr/>
          <a:lstStyle>
            <a:lvl1pPr marL="342900" indent="-342900">
              <a:buClr>
                <a:srgbClr val="00B0F0"/>
              </a:buClr>
              <a:buSzPct val="60000"/>
              <a:buFont typeface="Wingdings" pitchFamily="2" charset="2"/>
              <a:buChar char="q"/>
              <a:defRPr sz="2200">
                <a:latin typeface="+mj-lt"/>
              </a:defRPr>
            </a:lvl1pPr>
            <a:lvl2pPr marL="742950" indent="-285750">
              <a:buClr>
                <a:srgbClr val="00B0F0"/>
              </a:buClr>
              <a:buSzPct val="60000"/>
              <a:buFont typeface="Wingdings" pitchFamily="2" charset="2"/>
              <a:buChar char="q"/>
              <a:defRPr sz="2000"/>
            </a:lvl2pPr>
            <a:lvl3pPr marL="1143000" indent="-228600">
              <a:buClr>
                <a:srgbClr val="00B0F0"/>
              </a:buClr>
              <a:buSzPct val="60000"/>
              <a:buFont typeface="Wingdings" pitchFamily="2" charset="2"/>
              <a:buChar char="q"/>
              <a:defRPr sz="1800"/>
            </a:lvl3pPr>
            <a:lvl4pPr marL="1600200" indent="-228600">
              <a:buClr>
                <a:srgbClr val="00B0F0"/>
              </a:buClr>
              <a:buSzPct val="60000"/>
              <a:buFont typeface="Wingdings" pitchFamily="2" charset="2"/>
              <a:buChar char="q"/>
              <a:defRPr sz="1600"/>
            </a:lvl4pPr>
            <a:lvl5pPr marL="2057400" indent="-228600">
              <a:buClr>
                <a:srgbClr val="00B0F0"/>
              </a:buClr>
              <a:buSzPct val="60000"/>
              <a:buFont typeface="Wingdings" pitchFamily="2" charset="2"/>
              <a:buChar char="q"/>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alpha val="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000" y="-37416"/>
            <a:ext cx="9255081" cy="6922800"/>
          </a:xfrm>
          <a:prstGeom prst="rect">
            <a:avLst/>
          </a:prstGeom>
        </p:spPr>
      </p:pic>
      <p:sp>
        <p:nvSpPr>
          <p:cNvPr id="2" name="Title 1"/>
          <p:cNvSpPr>
            <a:spLocks noGrp="1"/>
          </p:cNvSpPr>
          <p:nvPr>
            <p:ph type="title"/>
          </p:nvPr>
        </p:nvSpPr>
        <p:spPr>
          <a:xfrm>
            <a:off x="457200" y="1447800"/>
            <a:ext cx="3008313" cy="762000"/>
          </a:xfrm>
          <a:prstGeom prst="rect">
            <a:avLst/>
          </a:prstGeom>
        </p:spPr>
        <p:txBody>
          <a:bodyPr anchor="b"/>
          <a:lstStyle>
            <a:lvl1pPr algn="l">
              <a:defRPr sz="20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
          <p:cNvSpPr txBox="1">
            <a:spLocks/>
          </p:cNvSpPr>
          <p:nvPr userDrawn="1"/>
        </p:nvSpPr>
        <p:spPr>
          <a:xfrm>
            <a:off x="323528" y="44624"/>
            <a:ext cx="5867400" cy="500066"/>
          </a:xfrm>
          <a:prstGeom prst="rect">
            <a:avLst/>
          </a:prstGeom>
        </p:spPr>
        <p:txBody>
          <a:bodyPr tIns="46800" bIns="46800" anchor="ctr" anchorCtr="0">
            <a:noAutofit/>
          </a:bodyPr>
          <a:lstStyle>
            <a:lvl1pPr algn="r">
              <a:defRPr sz="2800" b="0">
                <a:solidFill>
                  <a:schemeClr val="accent2"/>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2"/>
                </a:solidFill>
                <a:effectLst/>
                <a:uLnTx/>
                <a:uFillTx/>
                <a:latin typeface="+mj-lt"/>
                <a:ea typeface="+mj-ea"/>
                <a:cs typeface="+mj-cs"/>
              </a:rPr>
              <a:t>Click to edit Master title style</a:t>
            </a:r>
            <a:endParaRPr kumimoji="0" lang="en-US" sz="2800" b="0" i="0" u="none" strike="noStrike" kern="1200" cap="none" spc="0" normalizeH="0" baseline="0" noProof="0" dirty="0">
              <a:ln>
                <a:noFill/>
              </a:ln>
              <a:solidFill>
                <a:schemeClr val="bg2"/>
              </a:solidFill>
              <a:effectLst/>
              <a:uLnTx/>
              <a:uFillTx/>
              <a:latin typeface="+mj-lt"/>
              <a:ea typeface="+mj-ea"/>
              <a:cs typeface="+mj-cs"/>
            </a:endParaRPr>
          </a:p>
        </p:txBody>
      </p:sp>
      <p:sp>
        <p:nvSpPr>
          <p:cNvPr id="7" name="Content Placeholder 2"/>
          <p:cNvSpPr>
            <a:spLocks noGrp="1"/>
          </p:cNvSpPr>
          <p:nvPr>
            <p:ph idx="1"/>
          </p:nvPr>
        </p:nvSpPr>
        <p:spPr>
          <a:xfrm>
            <a:off x="3575050" y="1447800"/>
            <a:ext cx="5111750" cy="4678363"/>
          </a:xfrm>
        </p:spPr>
        <p:txBody>
          <a:bodyPr/>
          <a:lstStyle>
            <a:lvl1pPr marL="342900" indent="-342900">
              <a:buClr>
                <a:srgbClr val="00B0F0"/>
              </a:buClr>
              <a:buSzPct val="60000"/>
              <a:buFont typeface="Wingdings" pitchFamily="2" charset="2"/>
              <a:buChar char="q"/>
              <a:defRPr sz="2400">
                <a:latin typeface="+mj-lt"/>
              </a:defRPr>
            </a:lvl1pPr>
            <a:lvl2pPr marL="742950" indent="-285750">
              <a:buClr>
                <a:srgbClr val="00B0F0"/>
              </a:buClr>
              <a:buSzPct val="60000"/>
              <a:buFont typeface="Wingdings" pitchFamily="2" charset="2"/>
              <a:buChar char="q"/>
              <a:defRPr sz="2000">
                <a:latin typeface="+mj-lt"/>
              </a:defRPr>
            </a:lvl2pPr>
            <a:lvl3pPr marL="1143000" indent="-228600">
              <a:buClr>
                <a:srgbClr val="00B0F0"/>
              </a:buClr>
              <a:buSzPct val="60000"/>
              <a:buFont typeface="Wingdings" pitchFamily="2" charset="2"/>
              <a:buChar char="q"/>
              <a:defRPr sz="2000">
                <a:latin typeface="+mj-lt"/>
              </a:defRPr>
            </a:lvl3pPr>
            <a:lvl4pPr marL="1600200" indent="-228600">
              <a:buClr>
                <a:srgbClr val="00B0F0"/>
              </a:buClr>
              <a:buSzPct val="60000"/>
              <a:buFont typeface="Wingdings" pitchFamily="2" charset="2"/>
              <a:buChar char="q"/>
              <a:defRPr sz="1800">
                <a:latin typeface="+mj-lt"/>
              </a:defRPr>
            </a:lvl4pPr>
            <a:lvl5pPr marL="2057400" indent="-228600">
              <a:buClr>
                <a:srgbClr val="00B0F0"/>
              </a:buClr>
              <a:buSzPct val="60000"/>
              <a:buFont typeface="Wingdings" pitchFamily="2" charset="2"/>
              <a:buChar char="q"/>
              <a:defRPr sz="1800">
                <a:latin typeface="+mj-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573" y="-99392"/>
            <a:ext cx="9300796" cy="6984777"/>
          </a:xfrm>
          <a:prstGeom prst="rect">
            <a:avLst/>
          </a:prstGeom>
        </p:spPr>
      </p:pic>
      <p:sp>
        <p:nvSpPr>
          <p:cNvPr id="3" name="Subtitle 2"/>
          <p:cNvSpPr>
            <a:spLocks noGrp="1"/>
          </p:cNvSpPr>
          <p:nvPr>
            <p:ph type="subTitle" idx="1"/>
          </p:nvPr>
        </p:nvSpPr>
        <p:spPr>
          <a:xfrm>
            <a:off x="1403648" y="3501008"/>
            <a:ext cx="6400800" cy="838800"/>
          </a:xfrm>
        </p:spPr>
        <p:txBody>
          <a:bodyPr>
            <a:normAutofit/>
          </a:bodyPr>
          <a:lstStyle>
            <a:lvl1pPr marL="0" indent="0" algn="ctr">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
          <p:cNvSpPr>
            <a:spLocks noGrp="1"/>
          </p:cNvSpPr>
          <p:nvPr>
            <p:ph type="title"/>
          </p:nvPr>
        </p:nvSpPr>
        <p:spPr>
          <a:xfrm>
            <a:off x="827584" y="2314347"/>
            <a:ext cx="7772400" cy="1065600"/>
          </a:xfrm>
          <a:prstGeom prst="rect">
            <a:avLst/>
          </a:prstGeom>
        </p:spPr>
        <p:txBody>
          <a:bodyPr>
            <a:normAutofit/>
          </a:bodyPr>
          <a:lstStyle>
            <a:lvl1pPr algn="ctr">
              <a:defRPr sz="3600">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3904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00" y="-37416"/>
            <a:ext cx="9255080" cy="6922800"/>
          </a:xfrm>
          <a:prstGeom prst="rect">
            <a:avLst/>
          </a:prstGeom>
        </p:spPr>
      </p:pic>
      <p:sp>
        <p:nvSpPr>
          <p:cNvPr id="2" name="Title 1"/>
          <p:cNvSpPr>
            <a:spLocks noGrp="1"/>
          </p:cNvSpPr>
          <p:nvPr>
            <p:ph type="title"/>
          </p:nvPr>
        </p:nvSpPr>
        <p:spPr>
          <a:xfrm>
            <a:off x="323528" y="44624"/>
            <a:ext cx="5867400" cy="500066"/>
          </a:xfrm>
          <a:prstGeom prst="rect">
            <a:avLst/>
          </a:prstGeom>
        </p:spPr>
        <p:txBody>
          <a:bodyPr tIns="46800" bIns="46800" anchor="ctr" anchorCtr="0">
            <a:noAutofit/>
          </a:bodyPr>
          <a:lstStyle>
            <a:lvl1pPr algn="l">
              <a:defRPr sz="2800" b="0">
                <a:solidFill>
                  <a:schemeClr val="bg2"/>
                </a:solidFill>
                <a:latin typeface="+mj-lt"/>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600200"/>
            <a:ext cx="8229600" cy="4525963"/>
          </a:xfrm>
        </p:spPr>
        <p:txBody>
          <a:bodyPr/>
          <a:lstStyle>
            <a:lvl1pPr marL="342900" indent="-342900">
              <a:buClr>
                <a:schemeClr val="bg1"/>
              </a:buClr>
              <a:buSzPct val="60000"/>
              <a:buFont typeface="Wingdings" pitchFamily="2" charset="2"/>
              <a:buChar char="q"/>
              <a:defRPr sz="3000">
                <a:solidFill>
                  <a:srgbClr val="000F5E"/>
                </a:solidFill>
                <a:latin typeface="+mj-lt"/>
              </a:defRPr>
            </a:lvl1pPr>
            <a:lvl2pPr marL="742950" indent="-285750">
              <a:buClr>
                <a:schemeClr val="bg1"/>
              </a:buClr>
              <a:buSzPct val="60000"/>
              <a:buFont typeface="Wingdings" pitchFamily="2" charset="2"/>
              <a:buChar char="q"/>
              <a:defRPr>
                <a:solidFill>
                  <a:srgbClr val="000F5E"/>
                </a:solidFill>
                <a:latin typeface="+mj-lt"/>
              </a:defRPr>
            </a:lvl2pPr>
            <a:lvl3pPr marL="1143000" indent="-228600">
              <a:buClr>
                <a:schemeClr val="bg1"/>
              </a:buClr>
              <a:buSzPct val="60000"/>
              <a:buFont typeface="Wingdings" pitchFamily="2" charset="2"/>
              <a:buChar char="q"/>
              <a:defRPr>
                <a:solidFill>
                  <a:srgbClr val="000F5E"/>
                </a:solidFill>
                <a:latin typeface="+mj-lt"/>
              </a:defRPr>
            </a:lvl3pPr>
            <a:lvl4pPr marL="1600200" indent="-228600">
              <a:buClr>
                <a:schemeClr val="bg1"/>
              </a:buClr>
              <a:buSzPct val="60000"/>
              <a:buFont typeface="Wingdings" pitchFamily="2" charset="2"/>
              <a:buChar char="q"/>
              <a:defRPr>
                <a:solidFill>
                  <a:srgbClr val="000F5E"/>
                </a:solidFill>
                <a:latin typeface="+mj-lt"/>
              </a:defRPr>
            </a:lvl4pPr>
            <a:lvl5pPr marL="2057400" indent="-228600">
              <a:buClr>
                <a:schemeClr val="bg1"/>
              </a:buClr>
              <a:buSzPct val="60000"/>
              <a:buFont typeface="Wingdings" pitchFamily="2" charset="2"/>
              <a:buChar char="q"/>
              <a:defRPr>
                <a:solidFill>
                  <a:srgbClr val="000F5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7136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8/26/2015</a:t>
            </a:fld>
            <a:endParaRPr lang="en-US"/>
          </a:p>
        </p:txBody>
      </p:sp>
      <p:sp>
        <p:nvSpPr>
          <p:cNvPr id="5" name="Footer Placeholder 4"/>
          <p:cNvSpPr>
            <a:spLocks noGrp="1"/>
          </p:cNvSpPr>
          <p:nvPr>
            <p:ph type="ftr" sz="quarter" idx="3"/>
            <p:custDataLst>
              <p:tags r:id="rId13"/>
            </p:custDataLst>
          </p:nvPr>
        </p:nvSpPr>
        <p:spPr>
          <a:xfrm>
            <a:off x="0" y="6356350"/>
            <a:ext cx="9144000" cy="365125"/>
          </a:xfrm>
          <a:prstGeom prst="rect">
            <a:avLst/>
          </a:prstGeom>
        </p:spPr>
        <p:txBody>
          <a:bodyPr vert="horz" lIns="91440" tIns="45720" rIns="91440" bIns="45720" rtlCol="0" anchor="ctr"/>
          <a:lstStyle>
            <a:lvl1pPr algn="ctr">
              <a:defRPr lang="en-GB" sz="1100" b="0" i="0" u="none">
                <a:solidFill>
                  <a:srgbClr val="FF8000"/>
                </a:solidFill>
                <a:latin typeface="Arial"/>
              </a:defRPr>
            </a:lvl1pPr>
          </a:lstStyle>
          <a:p>
            <a:endParaRPr lang="en-GB">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itle 1"/>
          <p:cNvSpPr txBox="1">
            <a:spLocks/>
          </p:cNvSpPr>
          <p:nvPr/>
        </p:nvSpPr>
        <p:spPr>
          <a:xfrm>
            <a:off x="2990880" y="71414"/>
            <a:ext cx="5867400" cy="500066"/>
          </a:xfrm>
          <a:prstGeom prst="rect">
            <a:avLst/>
          </a:prstGeom>
        </p:spPr>
        <p:txBody>
          <a:bodyPr tIns="46800" bIns="46800" anchor="ctr" anchorCtr="0">
            <a:noAutofit/>
          </a:bodyPr>
          <a:lstStyle>
            <a:lvl1pPr algn="r">
              <a:defRPr sz="2800" b="0">
                <a:solidFill>
                  <a:schemeClr val="accent2"/>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2"/>
                </a:solidFill>
                <a:effectLst/>
                <a:uLnTx/>
                <a:uFillTx/>
                <a:latin typeface="+mj-lt"/>
                <a:ea typeface="+mj-ea"/>
                <a:cs typeface="+mj-cs"/>
              </a:rPr>
              <a:t>Click to edit Master title style</a:t>
            </a:r>
            <a:endParaRPr kumimoji="0" lang="en-US" sz="2800" b="0" i="0" u="none" strike="noStrike" kern="1200" cap="none" spc="0" normalizeH="0" baseline="0" noProof="0" dirty="0">
              <a:ln>
                <a:noFill/>
              </a:ln>
              <a:solidFill>
                <a:schemeClr val="accent2"/>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52" r:id="rId3"/>
    <p:sldLayoutId id="2147483669" r:id="rId4"/>
    <p:sldLayoutId id="2147483670" r:id="rId5"/>
    <p:sldLayoutId id="2147483665" r:id="rId6"/>
    <p:sldLayoutId id="2147483668" r:id="rId7"/>
    <p:sldLayoutId id="2147483671" r:id="rId8"/>
    <p:sldLayoutId id="2147483686" r:id="rId9"/>
    <p:sldLayoutId id="2147483687" r:id="rId10"/>
    <p:sldLayoutId id="2147483688"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userDrawn="1"/>
        </p:nvSpPr>
        <p:spPr>
          <a:xfrm>
            <a:off x="0" y="370114"/>
            <a:ext cx="9036496" cy="579519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37453" y="476672"/>
            <a:ext cx="8382003" cy="940966"/>
          </a:xfrm>
          <a:prstGeom prst="rect">
            <a:avLst/>
          </a:prstGeom>
        </p:spPr>
        <p:txBody>
          <a:bodyPr vert="horz" lIns="91440" tIns="45720" rIns="91440" bIns="4572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37453" y="1600201"/>
            <a:ext cx="8382003" cy="4277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r>
              <a:rPr lang="en-GB" dirty="0" smtClean="0"/>
              <a:t>Information Security Forum</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D9A76D90-2454-4658-BC93-0350D266CC7D}" type="slidenum">
              <a:rPr lang="en-GB" smtClean="0"/>
              <a:pPr/>
              <a:t>‹#›</a:t>
            </a:fld>
            <a:endParaRPr lang="en-GB" dirty="0"/>
          </a:p>
        </p:txBody>
      </p:sp>
      <p:pic>
        <p:nvPicPr>
          <p:cNvPr id="2053" name="Picture 5" descr="Z:\Publications\7_ISF logo\ISF Main Logo_stacked text\ISF logos for reports\pngs\ISF main logo stacked_white text.png"/>
          <p:cNvPicPr>
            <a:picLocks noChangeAspect="1" noChangeArrowheads="1"/>
          </p:cNvPicPr>
          <p:nvPr userDrawn="1"/>
        </p:nvPicPr>
        <p:blipFill>
          <a:blip r:embed="rId15" cstate="print"/>
          <a:srcRect/>
          <a:stretch>
            <a:fillRect/>
          </a:stretch>
        </p:blipFill>
        <p:spPr bwMode="auto">
          <a:xfrm>
            <a:off x="301968" y="6309577"/>
            <a:ext cx="1232918" cy="377353"/>
          </a:xfrm>
          <a:prstGeom prst="rect">
            <a:avLst/>
          </a:prstGeom>
          <a:noFill/>
        </p:spPr>
      </p:pic>
    </p:spTree>
    <p:extLst>
      <p:ext uri="{BB962C8B-B14F-4D97-AF65-F5344CB8AC3E}">
        <p14:creationId xmlns:p14="http://schemas.microsoft.com/office/powerpoint/2010/main" val="18724337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defTabSz="914400" rtl="0" eaLnBrk="1" latinLnBrk="0" hangingPunct="1">
        <a:spcBef>
          <a:spcPct val="0"/>
        </a:spcBef>
        <a:buNone/>
        <a:defRPr lang="en-GB" sz="2800" b="0" kern="1200">
          <a:solidFill>
            <a:srgbClr val="C00000"/>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0070C0"/>
        </a:buClr>
        <a:buFont typeface="Arial" pitchFamily="34" charset="0"/>
        <a:buChar char="•"/>
        <a:defRPr sz="2400" kern="1200">
          <a:solidFill>
            <a:schemeClr val="bg1">
              <a:lumMod val="75000"/>
              <a:lumOff val="25000"/>
            </a:schemeClr>
          </a:solidFill>
          <a:latin typeface="+mn-lt"/>
          <a:ea typeface="+mn-ea"/>
          <a:cs typeface="+mn-cs"/>
        </a:defRPr>
      </a:lvl1pPr>
      <a:lvl2pPr marL="742950" indent="-285750" algn="l" defTabSz="914400" rtl="0" eaLnBrk="1" latinLnBrk="0" hangingPunct="1">
        <a:spcBef>
          <a:spcPct val="20000"/>
        </a:spcBef>
        <a:buClr>
          <a:srgbClr val="0070C0"/>
        </a:buClr>
        <a:buFont typeface="Arial" pitchFamily="34" charset="0"/>
        <a:buChar char="–"/>
        <a:defRPr sz="2000" kern="1200">
          <a:solidFill>
            <a:schemeClr val="bg1">
              <a:lumMod val="75000"/>
              <a:lumOff val="25000"/>
            </a:schemeClr>
          </a:solidFill>
          <a:latin typeface="+mn-lt"/>
          <a:ea typeface="+mn-ea"/>
          <a:cs typeface="+mn-cs"/>
        </a:defRPr>
      </a:lvl2pPr>
      <a:lvl3pPr marL="1143000" indent="-228600" algn="l" defTabSz="914400" rtl="0" eaLnBrk="1" latinLnBrk="0" hangingPunct="1">
        <a:spcBef>
          <a:spcPct val="20000"/>
        </a:spcBef>
        <a:buClr>
          <a:srgbClr val="0070C0"/>
        </a:buClr>
        <a:buFont typeface="Arial" pitchFamily="34" charset="0"/>
        <a:buChar char="•"/>
        <a:defRPr sz="1800" kern="1200">
          <a:solidFill>
            <a:schemeClr val="bg1">
              <a:lumMod val="75000"/>
              <a:lumOff val="25000"/>
            </a:schemeClr>
          </a:solidFill>
          <a:latin typeface="+mn-lt"/>
          <a:ea typeface="+mn-ea"/>
          <a:cs typeface="+mn-cs"/>
        </a:defRPr>
      </a:lvl3pPr>
      <a:lvl4pPr marL="1600200" indent="-228600" algn="l" defTabSz="914400" rtl="0" eaLnBrk="1" latinLnBrk="0" hangingPunct="1">
        <a:spcBef>
          <a:spcPct val="20000"/>
        </a:spcBef>
        <a:buClr>
          <a:srgbClr val="0070C0"/>
        </a:buClr>
        <a:buFont typeface="Arial" pitchFamily="34" charset="0"/>
        <a:buChar char="–"/>
        <a:defRPr sz="1600" kern="1200">
          <a:solidFill>
            <a:schemeClr val="bg1">
              <a:lumMod val="75000"/>
              <a:lumOff val="25000"/>
            </a:schemeClr>
          </a:solidFill>
          <a:latin typeface="+mn-lt"/>
          <a:ea typeface="+mn-ea"/>
          <a:cs typeface="+mn-cs"/>
        </a:defRPr>
      </a:lvl4pPr>
      <a:lvl5pPr marL="2057400" indent="-228600" algn="l" defTabSz="914400" rtl="0" eaLnBrk="1" latinLnBrk="0" hangingPunct="1">
        <a:spcBef>
          <a:spcPct val="20000"/>
        </a:spcBef>
        <a:buClr>
          <a:srgbClr val="0070C0"/>
        </a:buClr>
        <a:buFont typeface="Arial" pitchFamily="34" charset="0"/>
        <a:buChar char="»"/>
        <a:defRPr sz="16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0.gif"/><Relationship Id="rId4" Type="http://schemas.openxmlformats.org/officeDocument/2006/relationships/hyperlink" Target="http://moneycentral.msn.com/investor/charts/chartdl.aspx?symbol=SNEJF&amp;CP=0&amp;PT=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Z79-mVG2klfbxM&amp;tbnid=IbYDXSpf7ibnkM:&amp;ved=0CAUQjRw&amp;url=http://www.clker.com/clipart-52153.html&amp;ei=woCtU8KFHKT07AabmYGQAQ&amp;psig=AFQjCNEvV-fMnkL6Jwbtcuu2Wek7XItZlg&amp;ust=140396600855758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symantec.com/"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uk/url?sa=i&amp;rct=j&amp;q=&amp;esrc=s&amp;source=images&amp;cd=&amp;cad=rja&amp;uact=8&amp;docid=t9H_Hx3hQvMW3M&amp;tbnid=kfkYx1wRrGx4QM:&amp;ved=0CAYQjRw&amp;url=http://www.redwoodtech.com/partners/microsoft/&amp;ei=XWooU7iyBoHU0QXbo4HIDA&amp;psig=AFQjCNFEjAj6aONodhQL5BjNiD0EOO5VNg&amp;ust=1395243986779039" TargetMode="External"/><Relationship Id="rId10" Type="http://schemas.openxmlformats.org/officeDocument/2006/relationships/image" Target="../media/image12.jpeg"/><Relationship Id="rId4" Type="http://schemas.openxmlformats.org/officeDocument/2006/relationships/hyperlink" Target="http://www.google.co.uk/url?sa=i&amp;rct=j&amp;q=&amp;esrc=s&amp;frm=1&amp;source=images&amp;cd=&amp;cad=rja&amp;docid=G8gonXHCcSwyuM&amp;tbnid=zKiMBh8qvzzhuM:&amp;ved=0CAUQjRw&amp;url=http://www.pressdispensary.co.uk/releases/c993585/Nexor-gains-EAL4-evaluation-to-relaunch-SELinux-based-Sentinel-3E-Mail-Guard.html&amp;ei=RerwUqfPCcittAbanIDwCw&amp;psig=AFQjCNEhG-8D2DD9zUI9hxgNYwFSGHNj1g&amp;ust=1391606708215884" TargetMode="External"/><Relationship Id="rId9" Type="http://schemas.openxmlformats.org/officeDocument/2006/relationships/hyperlink" Target="http://www.google.co.uk/url?sa=i&amp;rct=j&amp;q=&amp;esrc=s&amp;source=images&amp;cd=&amp;cad=rja&amp;uact=8&amp;docid=_C7vcL8cOEmVCM&amp;tbnid=VMntIBUaWMz1PM:&amp;ved=0CAUQjRw&amp;url=http://carbonfibersecurity.com/&amp;ei=_CmgU5bYBqPR0QW4voD4DQ&amp;psig=AFQjCNHGv8wNZIlt-Kaf8G-MV9qxCvF6AA&amp;ust=140309183294857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2.jp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hyperlink" Target="http://www.google.co.uk/url?sa=i&amp;rct=j&amp;q=&amp;esrc=s&amp;source=images&amp;cd=&amp;cad=rja&amp;uact=8&amp;docid=otCS4hYdWnN9XM&amp;tbnid=KSqASi3TumM_0M:&amp;ved=0CAUQjRw&amp;url=http://www.iconarchive.com/show/icloud-icons-by-ahdesign91/Plain-Blue-icon.html&amp;ei=aTZ2U4HYJszY7AbVvYGICw&amp;psig=AFQjCNHNCcZ92ftoWWhUPXJ1hXH6XEl_xg&amp;ust=1400342434187802" TargetMode="External"/><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jpeg"/><Relationship Id="rId2" Type="http://schemas.openxmlformats.org/officeDocument/2006/relationships/notesSlide" Target="../notesSlides/notesSlide29.xml"/><Relationship Id="rId16"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jpeg"/><Relationship Id="rId5" Type="http://schemas.openxmlformats.org/officeDocument/2006/relationships/image" Target="../media/image90.png"/><Relationship Id="rId15" Type="http://schemas.openxmlformats.org/officeDocument/2006/relationships/hyperlink" Target="http://www.google.co.uk/url?sa=i&amp;rct=j&amp;q=&amp;esrc=s&amp;source=images&amp;cd=&amp;cad=rja&amp;uact=8&amp;docid=V4NdQKfkhTgpHM&amp;tbnid=vUWjpjwARullCM:&amp;ved=0CAUQjRw&amp;url=http://www.iconarchive.com/show/connecting-icons-by-fasticon/mobile-icon.html&amp;ei=mTZ2U4nbC5PN7AbojoHIBQ&amp;psig=AFQjCNEVwUrbMm5Ozmv-RzX5AtMrk85nMA&amp;ust=1400342540876508" TargetMode="External"/><Relationship Id="rId10" Type="http://schemas.openxmlformats.org/officeDocument/2006/relationships/image" Target="../media/image95.jpeg"/><Relationship Id="rId4" Type="http://schemas.openxmlformats.org/officeDocument/2006/relationships/image" Target="../media/image89.png"/><Relationship Id="rId9" Type="http://schemas.openxmlformats.org/officeDocument/2006/relationships/image" Target="../media/image94.jpeg"/><Relationship Id="rId14"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hyperlink" Target="https://www.google.co.uk/imgres?imgurl=http://www.paperplanecommunications.co.uk/wp-content/uploads/2012/05/HiRes.jpg&amp;imgrefurl=http://www.paperplanecommunications.co.uk/2012/05/09/rid-section-corporate-social-responsibility-website/&amp;docid=ZeiGc3bp3PFIgM&amp;tbnid=jgR05G8hrok6SM:&amp;w=5477&amp;h=5477&amp;ei=FKqYUoXsB-PB0QXDxYGwBw&amp;ved=0CAIQxiAwAA&amp;iact=c" TargetMode="External"/><Relationship Id="rId7" Type="http://schemas.openxmlformats.org/officeDocument/2006/relationships/image" Target="../media/image10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hyperlink" Target="https://www.google.co.uk/imgres?imgurl=http://www.expd8law.co.za/slide-23-1.jpg&amp;imgrefurl=http://www.expd8law.co.za/overview/client-management-software-for-the-legal-industry.html&amp;docid=m4HOua3LqbhQSM&amp;tbnid=Y5eotmObW67yFM:&amp;w=934&amp;h=408&amp;ei=BKuYUvykGOnQ0QXy_ICQCA&amp;ved=0CAIQxiAwAA&amp;iact=c" TargetMode="External"/><Relationship Id="rId4" Type="http://schemas.openxmlformats.org/officeDocument/2006/relationships/image" Target="../media/image101.jpeg"/><Relationship Id="rId9"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07.jpg"/><Relationship Id="rId7" Type="http://schemas.openxmlformats.org/officeDocument/2006/relationships/image" Target="../media/image11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_rels/slide3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8.png"/></Relationships>
</file>

<file path=ppt/slides/_rels/slide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3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8-lcAXQzOcvjEM&amp;tbnid=GiYyPuYfPLnzvM:&amp;ved=0CAUQjRw&amp;url=http://www.calyxms.com/about/our-partners/microsoft&amp;ei=dSegU7PSCO6w7AaE-IHACA&amp;psig=AFQjCNHMD99nQwbbD1cBNtU-RGir5_Rm7Q&amp;ust=140309118258865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12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1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png"/></Relationships>
</file>

<file path=ppt/slides/_rels/slide46.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5.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28.png"/></Relationships>
</file>

<file path=ppt/slides/_rels/slide4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docid=2EmHSPwJ3EZ-TM&amp;tbnid=YDayFc-1qvm2bM:&amp;ved=0CAYQjRw&amp;url=https://www.allianz.com/en/press/press_service/media_database.html&amp;ei=I-MlU8b0AoTX0QWg9YDYDQ&amp;psig=AFQjCNHrcNrwenAYiqxpTM6NEdUIL-I5AQ&amp;ust=1395078292786915"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36.jpeg"/></Relationships>
</file>

<file path=ppt/slides/_rels/slide48.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5.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7.jpeg"/></Relationships>
</file>

<file path=ppt/slides/_rels/slide4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sa=i&amp;rct=j&amp;q=MoD+logo&amp;source=images&amp;cd=&amp;cad=rja&amp;docid=puTT8e4tZmT8XM&amp;tbnid=iV4HhyO-IEqMLM:&amp;ved=0CAUQjRw&amp;url=http://www.veterans-uk.info/vets_world/issue9/news11.html&amp;ei=hA7kUZmjCvHK0AXvv4GoDw&amp;bvm=bv.48705608,d.d2k&amp;psig=AFQjCNHqJxPXhLJkpJqMBxq-LOSrxkZZnw&amp;ust=1373986817609258" TargetMode="External"/><Relationship Id="rId13" Type="http://schemas.openxmlformats.org/officeDocument/2006/relationships/image" Target="../media/image35.jpeg"/><Relationship Id="rId18" Type="http://schemas.openxmlformats.org/officeDocument/2006/relationships/image" Target="../media/image38.jpeg"/><Relationship Id="rId26" Type="http://schemas.openxmlformats.org/officeDocument/2006/relationships/image" Target="../media/image43.jpeg"/><Relationship Id="rId3" Type="http://schemas.openxmlformats.org/officeDocument/2006/relationships/image" Target="../media/image29.jpeg"/><Relationship Id="rId21" Type="http://schemas.openxmlformats.org/officeDocument/2006/relationships/hyperlink" Target="http://www.google.co.uk/url?sa=i&amp;rct=j&amp;q=&amp;esrc=s&amp;frm=1&amp;source=images&amp;cd=&amp;cad=rja&amp;docid=XhgwC4KmF7z6CM&amp;tbnid=-jfGIzSouuOzXM:&amp;ved=0CAUQjRw&amp;url=http://www.europeanevaluation.org/community/ees-institutional-members/european-bank-for-reconstruction-development.htm&amp;ei=RAZ9UsKHDuPS0QWro4CgCQ&amp;psig=AFQjCNFwP6hGmzKHDuE7o3jR5naclymugw&amp;ust=1384011684981370" TargetMode="External"/><Relationship Id="rId7" Type="http://schemas.openxmlformats.org/officeDocument/2006/relationships/image" Target="../media/image32.jpeg"/><Relationship Id="rId12" Type="http://schemas.openxmlformats.org/officeDocument/2006/relationships/hyperlink" Target="http://www.google.co.uk/url?sa=i&amp;rct=j&amp;q=BAE+systems&amp;source=images&amp;cd=&amp;cad=rja&amp;docid=5y0irxZ9jcRfOM&amp;tbnid=5zO-UsN90_lI5M:&amp;ved=0CAUQjRw&amp;url=http://www.defencetalk.com/bae-systems-update-on-contract-negotiations-with-saudi-arabia-46061/&amp;ei=7w7kUYOYJOen0AWl5ICYBg&amp;bvm=bv.48705608,d.d2k&amp;psig=AFQjCNEesvGDkxczZ41b1YcTYZ_VTQa4rw&amp;ust=1373986920577511" TargetMode="External"/><Relationship Id="rId17" Type="http://schemas.openxmlformats.org/officeDocument/2006/relationships/hyperlink" Target="http://www.google.co.uk/url?sa=i&amp;rct=j&amp;q=EADS+logo&amp;source=images&amp;cd=&amp;cad=rja&amp;docid=3YAGIN6H8ev1zM&amp;tbnid=LjxxnKhc5MISPM:&amp;ved=0CAUQjRw&amp;url=http://www.bdli.de/en/option,com_bdlimembers/view,members/layout,member/mid,164/Itemid,28/&amp;ei=vhjkUZy5K8TS0QXdroHYBw&amp;bvm=bv.48705608,d.d2k&amp;psig=AFQjCNHbhAEkFrv8irSV1RuA7_ip-YWQfw&amp;ust=1373989400620543" TargetMode="External"/><Relationship Id="rId25" Type="http://schemas.openxmlformats.org/officeDocument/2006/relationships/hyperlink" Target="http://www.google.co.uk/url?sa=i&amp;rct=j&amp;q=&amp;esrc=s&amp;source=images&amp;cd=&amp;cad=rja&amp;uact=8&amp;docid=AdSSjkTA_uEoeM&amp;tbnid=CdHZFO9b0Gbu-M:&amp;ved=0CAUQjRw&amp;url=http://www.wearethecity.com/banking-vacancy-of-the-week-business-analyst-fidessa-cash-equities-contract-socgen/&amp;ei=aSygU-OREMn07AaXjYCACw&amp;psig=AFQjCNE8vOKgPrelPP4WQmTbEUW6JBErGw&amp;ust=1403092453902545" TargetMode="External"/><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www.google.co.uk/url?sa=i&amp;rct=j&amp;q=us+dod&amp;source=images&amp;cd=&amp;cad=rja&amp;docid=vuso3DsPuO0U1M&amp;tbnid=RKByCIApjC47rM:&amp;ved=0CAUQjRw&amp;url=http://greenbuildingelements.com/2013/01/28/capacity-of-u-s-department-of-defense-renewable-energy-installations-will-quadruple-by-2025/&amp;ei=bA7kUe-vOYXL0QWn34FI&amp;bvm=bv.48705608,d.d2k&amp;psig=AFQjCNFAuXxGtl6hRSeC7Jj9qunRPGqGbA&amp;ust=1373986786516249" TargetMode="External"/><Relationship Id="rId11" Type="http://schemas.openxmlformats.org/officeDocument/2006/relationships/image" Target="../media/image34.jpeg"/><Relationship Id="rId24" Type="http://schemas.openxmlformats.org/officeDocument/2006/relationships/image" Target="../media/image42.png"/><Relationship Id="rId5" Type="http://schemas.openxmlformats.org/officeDocument/2006/relationships/image" Target="../media/image31.jpeg"/><Relationship Id="rId15" Type="http://schemas.openxmlformats.org/officeDocument/2006/relationships/image" Target="../media/image36.jpeg"/><Relationship Id="rId23" Type="http://schemas.openxmlformats.org/officeDocument/2006/relationships/image" Target="../media/image41.png"/><Relationship Id="rId28" Type="http://schemas.openxmlformats.org/officeDocument/2006/relationships/image" Target="../media/image45.jpeg"/><Relationship Id="rId10" Type="http://schemas.openxmlformats.org/officeDocument/2006/relationships/hyperlink" Target="http://www.google.co.uk/url?sa=i&amp;rct=j&amp;q=lockheed+martin&amp;source=images&amp;cd=&amp;cad=rja&amp;docid=KlfU4lmFArakhM&amp;tbnid=jjDP83Mwe8ZINM:&amp;ved=0CAUQjRw&amp;url=http://lexleader.net/lockheed-predicts-825m-decline-sales/&amp;ei=0Q7kUfLRCezZ0QXK2YG4Cw&amp;bvm=bv.48705608,d.d2k&amp;psig=AFQjCNH0SvZsPmNu_dGHiZrGc1Q5jpj88Q&amp;ust=1373986882332962" TargetMode="External"/><Relationship Id="rId19" Type="http://schemas.openxmlformats.org/officeDocument/2006/relationships/hyperlink" Target="http://www.google.co.uk/url?sa=i&amp;rct=j&amp;q=&amp;esrc=s&amp;frm=1&amp;source=images&amp;cd=&amp;cad=rja&amp;docid=jvBP17qmTv00fM&amp;tbnid=CbdObA4nbf4lAM:&amp;ved=0CAUQjRw&amp;url=http://www.beaufortasset.com/2012/12/19/2012-retirement-year-numbers/prudential-logo/&amp;ei=DSthUpzJJY_30gXN2oCQDw&amp;psig=AFQjCNGDTqi1epQ3FUz1WTf9N5-2pSjFeA&amp;ust=1382186117538167" TargetMode="External"/><Relationship Id="rId4" Type="http://schemas.openxmlformats.org/officeDocument/2006/relationships/image" Target="../media/image30.jpeg"/><Relationship Id="rId9" Type="http://schemas.openxmlformats.org/officeDocument/2006/relationships/image" Target="../media/image33.jpeg"/><Relationship Id="rId14" Type="http://schemas.openxmlformats.org/officeDocument/2006/relationships/hyperlink" Target="http://www.google.co.uk/url?sa=i&amp;rct=j&amp;q=fujitsu&amp;source=images&amp;cd=&amp;cad=rja&amp;docid=Gryh0pDzdINeHM&amp;tbnid=h1vuAehOAqOCtM:&amp;ved=0CAUQjRw&amp;url=http://www.notebookcheck.net/Fujitsu-plans-to-increase-its-notebook-shipping-multi-fold-in-2012.37894.0.html&amp;ei=_BbkUaKnJerO0QWj0oGoDQ&amp;bvm=bv.48705608,d.d2k&amp;psig=AFQjCNHBjUQTpOYPoOBe3Or2p9buYfrB2w&amp;ust=1373988983475489" TargetMode="External"/><Relationship Id="rId22" Type="http://schemas.openxmlformats.org/officeDocument/2006/relationships/image" Target="../media/image40.png"/><Relationship Id="rId27" Type="http://schemas.openxmlformats.org/officeDocument/2006/relationships/image" Target="../media/image44.jpeg"/></Relationships>
</file>

<file path=ppt/slides/_rels/slide50.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jpeg"/><Relationship Id="rId18" Type="http://schemas.openxmlformats.org/officeDocument/2006/relationships/image" Target="../media/image153.jpeg"/><Relationship Id="rId26" Type="http://schemas.openxmlformats.org/officeDocument/2006/relationships/image" Target="../media/image161.png"/><Relationship Id="rId3" Type="http://schemas.openxmlformats.org/officeDocument/2006/relationships/image" Target="../media/image2.jpg"/><Relationship Id="rId21" Type="http://schemas.openxmlformats.org/officeDocument/2006/relationships/image" Target="../media/image156.png"/><Relationship Id="rId7" Type="http://schemas.openxmlformats.org/officeDocument/2006/relationships/image" Target="../media/image142.jpeg"/><Relationship Id="rId12" Type="http://schemas.openxmlformats.org/officeDocument/2006/relationships/image" Target="../media/image147.jpeg"/><Relationship Id="rId17" Type="http://schemas.openxmlformats.org/officeDocument/2006/relationships/image" Target="../media/image152.jpeg"/><Relationship Id="rId25" Type="http://schemas.openxmlformats.org/officeDocument/2006/relationships/image" Target="../media/image160.jpeg"/><Relationship Id="rId2" Type="http://schemas.openxmlformats.org/officeDocument/2006/relationships/notesSlide" Target="../notesSlides/notesSlide50.xml"/><Relationship Id="rId16" Type="http://schemas.openxmlformats.org/officeDocument/2006/relationships/image" Target="../media/image151.jpeg"/><Relationship Id="rId20" Type="http://schemas.openxmlformats.org/officeDocument/2006/relationships/image" Target="../media/image155.jpeg"/><Relationship Id="rId29"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1.jpeg"/><Relationship Id="rId11" Type="http://schemas.openxmlformats.org/officeDocument/2006/relationships/image" Target="../media/image146.jpeg"/><Relationship Id="rId24" Type="http://schemas.openxmlformats.org/officeDocument/2006/relationships/image" Target="../media/image159.jpeg"/><Relationship Id="rId5" Type="http://schemas.openxmlformats.org/officeDocument/2006/relationships/image" Target="../media/image140.png"/><Relationship Id="rId15" Type="http://schemas.openxmlformats.org/officeDocument/2006/relationships/image" Target="../media/image150.jpeg"/><Relationship Id="rId23" Type="http://schemas.openxmlformats.org/officeDocument/2006/relationships/image" Target="../media/image158.jpeg"/><Relationship Id="rId28" Type="http://schemas.openxmlformats.org/officeDocument/2006/relationships/image" Target="../media/image163.png"/><Relationship Id="rId10" Type="http://schemas.openxmlformats.org/officeDocument/2006/relationships/image" Target="../media/image145.jpeg"/><Relationship Id="rId19" Type="http://schemas.openxmlformats.org/officeDocument/2006/relationships/image" Target="../media/image154.jpeg"/><Relationship Id="rId4" Type="http://schemas.openxmlformats.org/officeDocument/2006/relationships/image" Target="../media/image139.jpeg"/><Relationship Id="rId9" Type="http://schemas.openxmlformats.org/officeDocument/2006/relationships/image" Target="../media/image144.jpeg"/><Relationship Id="rId14" Type="http://schemas.openxmlformats.org/officeDocument/2006/relationships/image" Target="../media/image149.png"/><Relationship Id="rId22" Type="http://schemas.openxmlformats.org/officeDocument/2006/relationships/image" Target="../media/image157.jpeg"/><Relationship Id="rId27" Type="http://schemas.openxmlformats.org/officeDocument/2006/relationships/image" Target="../media/image162.jpeg"/></Relationships>
</file>

<file path=ppt/slides/_rels/slide5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67.png"/><Relationship Id="rId4" Type="http://schemas.openxmlformats.org/officeDocument/2006/relationships/image" Target="../media/image166.png"/></Relationships>
</file>

<file path=ppt/slides/_rels/slide53.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69.jpeg"/><Relationship Id="rId5" Type="http://schemas.openxmlformats.org/officeDocument/2006/relationships/hyperlink" Target="http://www.google.co.uk/url?sa=t&amp;rct=j&amp;q=&amp;esrc=s&amp;source=images&amp;cd=&amp;cad=rja&amp;uact=8&amp;ved=0CAQQjRw&amp;url=http://iteach.uaf.edu/dropbox-and-student-assessment/&amp;ei=ktNCU4zGJeiu4QSJsoHwBA&amp;usg=AFQjCNFhUyjB1XgUvq5idOn9oFb7XlQsvw" TargetMode="External"/><Relationship Id="rId4" Type="http://schemas.microsoft.com/office/2007/relationships/hdphoto" Target="../media/hdphoto2.wdp"/><Relationship Id="rId9" Type="http://schemas.openxmlformats.org/officeDocument/2006/relationships/image" Target="../media/image17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5.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28.png"/></Relationships>
</file>

<file path=ppt/slides/_rels/slide5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175.png"/><Relationship Id="rId4" Type="http://schemas.openxmlformats.org/officeDocument/2006/relationships/image" Target="../media/image174.png"/></Relationships>
</file>

<file path=ppt/slides/_rels/slide57.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80.jpeg"/><Relationship Id="rId4" Type="http://schemas.openxmlformats.org/officeDocument/2006/relationships/hyperlink" Target="http://www.google.co.uk/url?sa=i&amp;rct=j&amp;q=&amp;esrc=s&amp;source=images&amp;cd=&amp;cad=rja&amp;uact=8&amp;docid=K1mc0Ox_uY3jeM&amp;tbnid=JToodeG7U62-WM:&amp;ved=0CAUQjRw&amp;url=http://latrocorp.com/?page_id=12&amp;ei=-rm_U6zjEae40QWnzID4Bg&amp;bvm=bv.70810081,d.d2k&amp;psig=AFQjCNG2DzHHtFTuRZflsdRXA6bYWEFotg&amp;ust=1405160150686393"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oiR2wLHoRNMg3M&amp;tbnid=1yrBaT_N_4jXBM:&amp;ved=0CAUQjRw&amp;url=http://www.theagenci.com/apps/continuity&amp;ei=vK5qUtWBB4Oe0QXTwIDgBA&amp;psig=AFQjCNGAO_6b2tgyUtN-5XIPrjPLCFUTTw&amp;ust=1382809650568432"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86.jpeg"/><Relationship Id="rId4" Type="http://schemas.openxmlformats.org/officeDocument/2006/relationships/hyperlink" Target="http://www.google.co.uk/url?sa=i&amp;rct=j&amp;q=&amp;esrc=s&amp;source=images&amp;cd=&amp;cad=rja&amp;uact=8&amp;docid=FpWl9rUYkhGVaM&amp;tbnid=cSVjKaRmkjUlXM:&amp;ved=0CAUQjRw&amp;url=http://www.plugandplaytechcenter.com/partners/stanford-university&amp;ei=qflCU9bDCYW_Of-SgaAO&amp;bvm=bv.64125504,d.bGE&amp;psig=AFQjCNHvkaJ0IBngrYnPC3AcbbKmX4BAKQ&amp;ust=1396984556599061"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BSHoG9V7X8xmjM&amp;tbnid=M-GllBA2lSoSaM:&amp;ved=0CAUQjRw&amp;url=http://controlmind.info/psychic/how-to-make-psi-ball-a-complete-guide&amp;ei=JkVuUpuXA4qY0QXN3YCICg&amp;psig=AFQjCNGv6AWprLNqwW0WXtTI1RuiIFVKMA&amp;ust=1383044768841153"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88.jpeg"/></Relationships>
</file>

<file path=ppt/slides/_rels/slide69.xml.rels><?xml version="1.0" encoding="UTF-8" standalone="yes"?>
<Relationships xmlns="http://schemas.openxmlformats.org/package/2006/relationships"><Relationship Id="rId3" Type="http://schemas.openxmlformats.org/officeDocument/2006/relationships/hyperlink" Target="http://www.boldonjames.com/"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6.gif"/><Relationship Id="rId13" Type="http://schemas.openxmlformats.org/officeDocument/2006/relationships/image" Target="../media/image51.png"/><Relationship Id="rId18" Type="http://schemas.openxmlformats.org/officeDocument/2006/relationships/hyperlink" Target="http://www.google.co.uk/url?sa=i&amp;rct=j&amp;q=&amp;esrc=s&amp;source=images&amp;cd=&amp;cad=rja&amp;uact=8&amp;docid=pKtY3moTtUUiIM&amp;tbnid=pbyY9xIZ42vNOM:&amp;ved=0CAYQjRw&amp;url=http://info.nsiserv.com/network-support-computer-services-CT/bid/65682/Survey-Results-How-are-business-owners-handling-MOBILE-DEVICES&amp;ei=EWcoU-LEOKrC0QW65YGwDw&amp;psig=AFQjCNENSqGE1FB9VyOICYaVIuE3hwU1Tg&amp;ust=1395243052041144"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7.xml"/><Relationship Id="rId16" Type="http://schemas.openxmlformats.org/officeDocument/2006/relationships/image" Target="../media/image54.png"/><Relationship Id="rId20"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9.png"/><Relationship Id="rId5" Type="http://schemas.openxmlformats.org/officeDocument/2006/relationships/diagramQuickStyle" Target="../diagrams/quickStyle1.xml"/><Relationship Id="rId15" Type="http://schemas.openxmlformats.org/officeDocument/2006/relationships/image" Target="../media/image53.png"/><Relationship Id="rId10" Type="http://schemas.openxmlformats.org/officeDocument/2006/relationships/image" Target="../media/image48.jpeg"/><Relationship Id="rId19" Type="http://schemas.openxmlformats.org/officeDocument/2006/relationships/image" Target="../media/image56.png"/><Relationship Id="rId4" Type="http://schemas.openxmlformats.org/officeDocument/2006/relationships/diagramLayout" Target="../diagrams/layout1.xml"/><Relationship Id="rId9" Type="http://schemas.openxmlformats.org/officeDocument/2006/relationships/image" Target="../media/image47.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4016" y="4941168"/>
            <a:ext cx="7772400" cy="864096"/>
          </a:xfrm>
        </p:spPr>
        <p:txBody>
          <a:bodyPr>
            <a:normAutofit/>
          </a:bodyPr>
          <a:lstStyle/>
          <a:p>
            <a:r>
              <a:rPr lang="en-GB" sz="2400" dirty="0" smtClean="0"/>
              <a:t>Putting Data Classification at the Foundation of </a:t>
            </a:r>
            <a:r>
              <a:rPr lang="en-GB" sz="2400" smtClean="0"/>
              <a:t>Data Protection</a:t>
            </a:r>
            <a:endParaRPr lang="en-GB" sz="2400" dirty="0"/>
          </a:p>
        </p:txBody>
      </p:sp>
      <p:sp>
        <p:nvSpPr>
          <p:cNvPr id="10" name="Subtitle 6"/>
          <p:cNvSpPr txBox="1">
            <a:spLocks/>
          </p:cNvSpPr>
          <p:nvPr/>
        </p:nvSpPr>
        <p:spPr>
          <a:xfrm>
            <a:off x="999585" y="5974576"/>
            <a:ext cx="6840760" cy="4787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bg2"/>
                </a:solidFill>
                <a:latin typeface="+mj-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dirty="0" smtClean="0"/>
              <a:t>&lt;name&gt; &lt;title&gt;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9294" y="2204864"/>
            <a:ext cx="5744602" cy="265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5"/>
          <p:cNvSpPr txBox="1">
            <a:spLocks/>
          </p:cNvSpPr>
          <p:nvPr/>
        </p:nvSpPr>
        <p:spPr>
          <a:xfrm>
            <a:off x="533765" y="1556792"/>
            <a:ext cx="7772400" cy="864096"/>
          </a:xfrm>
          <a:prstGeom prst="rect">
            <a:avLst/>
          </a:prstGeom>
        </p:spPr>
        <p:txBody>
          <a:bodyPr>
            <a:normAutofit/>
          </a:bodyPr>
          <a:lstStyle>
            <a:lvl1pPr algn="ctr" defTabSz="914400" rtl="0" eaLnBrk="1" latinLnBrk="0" hangingPunct="1">
              <a:spcBef>
                <a:spcPct val="0"/>
              </a:spcBef>
              <a:buNone/>
              <a:defRPr sz="3600" kern="1200">
                <a:solidFill>
                  <a:schemeClr val="bg2"/>
                </a:solidFill>
                <a:latin typeface="+mj-lt"/>
                <a:ea typeface="+mj-ea"/>
                <a:cs typeface="+mj-cs"/>
              </a:defRPr>
            </a:lvl1pPr>
          </a:lstStyle>
          <a:p>
            <a:r>
              <a:rPr lang="en-GB" sz="2400" i="1" dirty="0" smtClean="0"/>
              <a:t>The First Choice for the Secure Organisation</a:t>
            </a:r>
            <a:endParaRPr lang="en-GB" sz="2400" i="1" dirty="0"/>
          </a:p>
        </p:txBody>
      </p:sp>
    </p:spTree>
    <p:extLst>
      <p:ext uri="{BB962C8B-B14F-4D97-AF65-F5344CB8AC3E}">
        <p14:creationId xmlns:p14="http://schemas.microsoft.com/office/powerpoint/2010/main" val="213412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60784" y="120622"/>
            <a:ext cx="5867400" cy="500066"/>
          </a:xfrm>
        </p:spPr>
        <p:txBody>
          <a:bodyPr/>
          <a:lstStyle/>
          <a:p>
            <a:r>
              <a:rPr lang="en-GB" dirty="0" smtClean="0"/>
              <a:t>Data Privacy Issues</a:t>
            </a:r>
            <a:endParaRPr lang="en-GB" dirty="0"/>
          </a:p>
        </p:txBody>
      </p:sp>
      <p:sp>
        <p:nvSpPr>
          <p:cNvPr id="3" name="AutoShape 4" descr="data:image/jpeg;base64,/9j/4AAQSkZJRgABAQAAAQABAAD/2wCEAAkGBxAREhAQExIWFREUFBYYFxcXFhUYFxcSFxIWGBoVExUaHCghGBoxGxUVITchJSkrLjEuFx8zOD8sNyg5LisBCgoKBQUFDgUFDisZExkrKysrKysrKysrKysrKysrKysrKysrKysrKysrKysrKysrKysrKysrKysrKysrKysrK//AABEIAJ0AyAMBIgACEQEDEQH/xAAcAAEAAQUBAQAAAAAAAAAAAAAABwECBQYIBAP/xABCEAABAwIDBQQGBAwHAAAAAAABAAIDBBEFEjEGBxMhUSJBYZEUMlJxgaEVM3OzCCM1QlNjcoKDkrHBFiVDYqLR4f/EABQBAQAAAAAAAAAAAAAAAAAAAAD/xAAUEQEAAAAAAAAAAAAAAAAAAAAA/9oADAMBAAIRAxEAPwCcUREBERAREQEREBERAREQEREBERAREQEREBERAREQEREBERAREQEREBERAREQEREBERAREQEREBERAREQEREBERAREQEREBERAREQEREBERAREQEREBERAREQEREBERAREQEVCsVjW0dHRi9TURxX0DnDMf2W6n4BBlkUeT75sGabcaR3i2J9vmvbh29fBpiAKoRn9a1zB5kWHmg3ZF4vpWn4fG48XB5fjOIzJz07d7L7UtVHK0Pje17Do5pDmn3Ecig+6IvLiGIQwNMk0rImDVz3NaPMlB6kWiV+9zBYjb0kv+zje4edrL402+TBXm3HezxdE8DzAKCQUWMwbH6SrGanqI5gNcjwSP2m6j4rJoCK1zwNSFTit6jzCC9Fa14OhBVyAisMg0uPNOK3qPMIL0VoeDoR5qglb7Q8wgvRWcVvUeYVQ8HQhBcitc4DUqnFb1HmEF6KwSDqPMIg0DfFtpJhlNGIbCoqHOaxxF8jWgZngde00D3+ChHYXZ/6ZrTHUVRaS0vc9zgZH2I7LMx5nn8Aps3x7Ey4nTxOgsainLixpIGdrwMzAToey0i65uraCopX5ZY5IZGn85rmEEdP/EHRtNuVwZos5kzz1dKQf+IAXnxHcdhTx+LdPEfB4cPiHg/1UE0m1+JRepWTi36xx/qVl6PepjUZuKxzvB7Y3D5tQevb/YStwhluKZaKVwGZtw3OOYEsd7A9D71NO5T8kUn8T7xyjGk3w+ks9HxSjiqIHFpJjBaRY8iWEkO58+RCmzY+SifSQuocopSCWBtwASbuBB5g3vcFBiN5e3ceFQtIAfUyX4UZ05avfbRouPeucqyuxHGKlrXOkqJ3mzGaAX9lvqsb4rMb6MQfLi1U1x5Q5Y2jo0MB097it8/BuwqPJWVZF5M7Ymn2WhuY295c3+VBXAdw0Za11ZUv4neyHKGjwzuBv5Be3E9wlE5p4FTMx9uXEyPbfxAa0/NS8qoOQsfwKvwapDXl0Ug5xyxuNntB1Y4a91wVNG6Teca8+h1RAqgLseBYTNGoI7njXxWX314RHPhc73AZ4LSMPeCCAQD0INlzNhVe+mmiqIzaSJ7Xt97Tex8O74oOn942wj8VNMW1Rg4IfoCc2ct6EaZfmuc9q6Saiq6ij473mF2XNmcL9kG9r8tV2Ex1wD1F1ybvXNsXxD7UfdsQefZDbasw2YTRvL2mwkjeSWvaO49DrYjTxXTuyO1dLiUAmgfpYPYfXjd7Lx/Q6FQzvQ3UOp81ZQtLqf1pIhcui77sGrma8tR7tI52a2iqcPmbUU78rxqDzY9vsvbfmEE4bbbqqutq6irjrRGJLER2fyIYBa4dYadO9Q1sjh1RiFVFSMncx0l+0XPIbYE6A89F0nsHtzTYpCXRnJOwDiQk9pptq32m+IUB7lPyvSfxPuygmjYTd/Ph8FfDJVcY1LA1rrOGQhkjb8yfbGnRR1tFugxKlgfPHVmocwXMbBI1xaNS27jcjouhlQhBxOK2b9I/+d3/AGp33B4PZslcKsTCSPhui7WaGQPDrOueg1t3rGb492mTPiNGzsm7p4mjTrLGB3dR8VGuxO1lRhdQJ4jdpsJIz6sjAdD0Otj3IOjd6WCiroS01LaZkbxI6V17BjQbjkQb8wuYqX0maVsML5ZHvdlY1rn3ce6wvy/stz3lbfTYvLHTU7XimBGWMA55ZTbm9o1toB8VK26nd0zDY+PMA6tkaMx5ERN/Rs8ep77IMLsVunraSppauWtDuGcz4hnPMtIyhxdY2J1t3IpfARBGe/HaSsoIKR9LMYnPlc1xDWm7Qy9u0D3r77s9rKbFqRkVSY5KyMWkbI1mZ/PlI0WsQfDRV3zbJVeJwUsdM1pdHK5zszw3slluRPitCbuPr2xRSxVDWVQF3MJIyv8A9krPBBK1Zu3waX1qGIX9gOjPmwhYKu3J4O8HI2aI92WUuA+D7rRn/wCMqLleaRg0IEM4I8i4fJfF20u2E4yNjnb1LaZjT/MW8kGqbydjRhVS2Bswla9mcaB7Re1pANCpL/BsllMOINN+EJIiz7RzX57fARrW8J3QYtWymatfwQ43c57xJK73BpIHxKnbZjZ6nw+BlNA2zG8yTzc5x1c895QQXv8Adl3xVYr2NJhqAA8gcmzNAHa6XFre4rx7k9tosPnlgqHZaeoy9s6RytuAXdGkGxPdYLozE8PiqI3wysa+J4Ic1wuCP7e9QbtduOmY4yUDxIzmeFI4NePBr9HfGyCeYpA4BwIIIuCDcEdQVddcuUcW02Gjhxsq4m+yG8Rn7vJzfJfWoxbamsBid6Y4HkQ2Lh69S1oQbrv026h4RwyB4fI8jjlpuGNBuI7+0TqO4DxUY7t9lX4lWxRZbwsIfMe4RA6E9Tp5raNmNyuITkOqiKaO/MEh8hHg0EgfEqddltl6XDoRBTsyt1c483vd7T3d5+Q7kGaC5L3s/lfEPtR921TxvObjpNL9Ek/6nGtwNexk+t/f0UO4nu02iqZZJ5qYvlkN3uMtMLm1r2DwBoEHTjRyHu/soW3qbpc+etoGWdzMlONHdXwjuOt29/cspsLHtSKyL6QLvRAHZ7mlPPLy+r7WqlchBxbhOJz0czZ4XmOZh5EfNrh3jqCtr3Ln/OKX+J92VKu9HdWytzVdIAys/ObyDJvf3Nf46HvWp7sN3mK0eI09TUU2SFufM7iROtdhA5NeTqgn9ERBa5oN1yhvZwqGlxOoigZkj7Lg0aAuFyG9BfuXQG8ePGDFD9Fuyy8Q8T6n6vLy+tBGvRQ1je7XaOsldUVETZJnWBdxIG3AFhyaQEGxfg6YJA/0mte3NNG9sbCeYY0tuS0e0evQKcwuetnNj9q8Pa9lKGxNeQ5wz0rruAsD2725dFOGywqhSU4qzeq4Y4p7Pr9/q8vJBlkREFLKtkRBSyWVUQUsqoiAlkRBQBFVEFLKqIgpZVREFLKqIgpZLKqICIiCllVEQEREBERAREQEREBERAREQEREBERAREQEREBERAREQEREBERAREQEREBERAREQEREBERAREQEREBERAREQEREBERAREQEREBERAREQEREBERAREQEREBERAREQEREBERAREQEREBERB//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Content Placeholder 2"/>
          <p:cNvSpPr>
            <a:spLocks noGrp="1"/>
          </p:cNvSpPr>
          <p:nvPr>
            <p:ph idx="1"/>
          </p:nvPr>
        </p:nvSpPr>
        <p:spPr>
          <a:xfrm>
            <a:off x="-36512" y="1052736"/>
            <a:ext cx="8496944" cy="5832648"/>
          </a:xfrm>
        </p:spPr>
        <p:txBody>
          <a:bodyPr>
            <a:noAutofit/>
          </a:bodyPr>
          <a:lstStyle/>
          <a:p>
            <a:pPr lvl="1">
              <a:lnSpc>
                <a:spcPct val="150000"/>
              </a:lnSpc>
              <a:spcBef>
                <a:spcPts val="600"/>
              </a:spcBef>
            </a:pPr>
            <a:r>
              <a:rPr lang="en-GB" sz="2400" dirty="0" smtClean="0">
                <a:latin typeface="Calibri Light" pitchFamily="34" charset="0"/>
              </a:rPr>
              <a:t>Data Laws becoming more stringent Disparity in data privacy regulations globally </a:t>
            </a:r>
            <a:endParaRPr lang="en-GB" sz="2400" dirty="0">
              <a:latin typeface="Calibri Light" pitchFamily="34" charset="0"/>
            </a:endParaRPr>
          </a:p>
          <a:p>
            <a:pPr lvl="1">
              <a:lnSpc>
                <a:spcPct val="150000"/>
              </a:lnSpc>
              <a:spcBef>
                <a:spcPts val="600"/>
              </a:spcBef>
            </a:pPr>
            <a:r>
              <a:rPr lang="en-GB" sz="2400" dirty="0" smtClean="0">
                <a:latin typeface="Calibri Light" pitchFamily="34" charset="0"/>
              </a:rPr>
              <a:t>Data </a:t>
            </a:r>
            <a:r>
              <a:rPr lang="en-GB" sz="2400" dirty="0">
                <a:latin typeface="Calibri Light" pitchFamily="34" charset="0"/>
              </a:rPr>
              <a:t>Privacy for certain types of data is mandated by </a:t>
            </a:r>
            <a:r>
              <a:rPr lang="en-GB" sz="2400" dirty="0" smtClean="0">
                <a:latin typeface="Calibri Light" pitchFamily="34" charset="0"/>
              </a:rPr>
              <a:t>law</a:t>
            </a:r>
            <a:endParaRPr lang="en-GB" sz="2400" dirty="0">
              <a:latin typeface="Calibri Light" pitchFamily="34" charset="0"/>
            </a:endParaRPr>
          </a:p>
          <a:p>
            <a:pPr lvl="1">
              <a:lnSpc>
                <a:spcPct val="150000"/>
              </a:lnSpc>
              <a:spcBef>
                <a:spcPts val="600"/>
              </a:spcBef>
            </a:pPr>
            <a:r>
              <a:rPr lang="en-GB" sz="2400" dirty="0" smtClean="0">
                <a:latin typeface="Calibri Light" pitchFamily="34" charset="0"/>
              </a:rPr>
              <a:t>Data </a:t>
            </a:r>
            <a:r>
              <a:rPr lang="en-GB" sz="2400" dirty="0">
                <a:latin typeface="Calibri Light" pitchFamily="34" charset="0"/>
              </a:rPr>
              <a:t>must be understood and classified in order to </a:t>
            </a:r>
            <a:r>
              <a:rPr lang="en-GB" sz="2400" dirty="0" smtClean="0">
                <a:latin typeface="Calibri Light" pitchFamily="34" charset="0"/>
              </a:rPr>
              <a:t>be adequately </a:t>
            </a:r>
            <a:r>
              <a:rPr lang="en-GB" sz="2400" dirty="0">
                <a:latin typeface="Calibri Light" pitchFamily="34" charset="0"/>
              </a:rPr>
              <a:t>managed, controlled, and </a:t>
            </a:r>
            <a:r>
              <a:rPr lang="en-GB" sz="2400" dirty="0" smtClean="0">
                <a:latin typeface="Calibri Light" pitchFamily="34" charset="0"/>
              </a:rPr>
              <a:t>protected</a:t>
            </a:r>
            <a:endParaRPr lang="en-GB" sz="2400" dirty="0">
              <a:latin typeface="Calibri Light" pitchFamily="34" charset="0"/>
            </a:endParaRPr>
          </a:p>
          <a:p>
            <a:pPr lvl="1">
              <a:lnSpc>
                <a:spcPct val="150000"/>
              </a:lnSpc>
              <a:spcBef>
                <a:spcPts val="600"/>
              </a:spcBef>
            </a:pPr>
            <a:r>
              <a:rPr lang="en-GB" sz="2400" dirty="0">
                <a:latin typeface="Calibri Light" pitchFamily="34" charset="0"/>
              </a:rPr>
              <a:t>Once critical data and systems have been </a:t>
            </a:r>
            <a:r>
              <a:rPr lang="en-GB" sz="2400" dirty="0" smtClean="0">
                <a:latin typeface="Calibri Light" pitchFamily="34" charset="0"/>
              </a:rPr>
              <a:t>identified, controls must </a:t>
            </a:r>
            <a:r>
              <a:rPr lang="en-GB" sz="2400" dirty="0">
                <a:latin typeface="Calibri Light" pitchFamily="34" charset="0"/>
              </a:rPr>
              <a:t>be implemented to achieve the privacy that is </a:t>
            </a:r>
            <a:r>
              <a:rPr lang="en-GB" sz="2400" dirty="0" smtClean="0">
                <a:latin typeface="Calibri Light" pitchFamily="34" charset="0"/>
              </a:rPr>
              <a:t>required</a:t>
            </a:r>
          </a:p>
          <a:p>
            <a:pPr lvl="1">
              <a:lnSpc>
                <a:spcPct val="150000"/>
              </a:lnSpc>
              <a:spcBef>
                <a:spcPts val="600"/>
              </a:spcBef>
            </a:pPr>
            <a:endParaRPr lang="en-GB" sz="2400" dirty="0">
              <a:latin typeface="Calibri Light" pitchFamily="34" charset="0"/>
            </a:endParaRPr>
          </a:p>
          <a:p>
            <a:pPr lvl="1">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b="1" dirty="0" smtClean="0">
              <a:latin typeface="Calibri Light" pitchFamily="34" charset="0"/>
            </a:endParaRPr>
          </a:p>
          <a:p>
            <a:pPr lvl="1">
              <a:lnSpc>
                <a:spcPct val="150000"/>
              </a:lnSpc>
              <a:spcBef>
                <a:spcPts val="600"/>
              </a:spcBef>
            </a:pPr>
            <a:endParaRPr lang="en-GB" sz="2400" dirty="0" smtClean="0">
              <a:latin typeface="Calibri Light" pitchFamily="34" charset="0"/>
            </a:endParaRPr>
          </a:p>
          <a:p>
            <a:pPr lvl="1">
              <a:lnSpc>
                <a:spcPct val="150000"/>
              </a:lnSpc>
              <a:spcBef>
                <a:spcPts val="600"/>
              </a:spcBef>
            </a:pPr>
            <a:endParaRPr lang="en-GB" sz="2400" dirty="0" smtClean="0">
              <a:latin typeface="Calibri Light" pitchFamily="34" charset="0"/>
            </a:endParaRPr>
          </a:p>
          <a:p>
            <a:pPr lvl="1">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a:latin typeface="Calibri Light" pitchFamily="34" charset="0"/>
            </a:endParaRPr>
          </a:p>
          <a:p>
            <a:pPr>
              <a:lnSpc>
                <a:spcPct val="150000"/>
              </a:lnSpc>
              <a:spcBef>
                <a:spcPts val="600"/>
              </a:spcBef>
            </a:pPr>
            <a:endParaRPr lang="en-GB" sz="2400" dirty="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a:latin typeface="Calibri Light" pitchFamily="34" charset="0"/>
            </a:endParaRPr>
          </a:p>
          <a:p>
            <a:pPr>
              <a:lnSpc>
                <a:spcPct val="150000"/>
              </a:lnSpc>
              <a:spcBef>
                <a:spcPts val="600"/>
              </a:spcBef>
            </a:pPr>
            <a:endParaRPr lang="en-GB" sz="2400" dirty="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smtClean="0">
              <a:latin typeface="Calibri Light" pitchFamily="34" charset="0"/>
            </a:endParaRPr>
          </a:p>
          <a:p>
            <a:pPr>
              <a:lnSpc>
                <a:spcPct val="150000"/>
              </a:lnSpc>
              <a:spcBef>
                <a:spcPts val="600"/>
              </a:spcBef>
            </a:pPr>
            <a:endParaRPr lang="en-GB" sz="2400" dirty="0">
              <a:latin typeface="Calibri Light" pitchFamily="34" charset="0"/>
            </a:endParaRPr>
          </a:p>
        </p:txBody>
      </p:sp>
    </p:spTree>
    <p:extLst>
      <p:ext uri="{BB962C8B-B14F-4D97-AF65-F5344CB8AC3E}">
        <p14:creationId xmlns:p14="http://schemas.microsoft.com/office/powerpoint/2010/main" val="140869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0622"/>
            <a:ext cx="5867400" cy="500066"/>
          </a:xfrm>
        </p:spPr>
        <p:txBody>
          <a:bodyPr/>
          <a:lstStyle/>
          <a:p>
            <a:r>
              <a:rPr lang="en-GB" sz="2800" dirty="0" smtClean="0"/>
              <a:t>The crux of the problem…</a:t>
            </a:r>
            <a:endParaRPr lang="en-GB" sz="2800" dirty="0"/>
          </a:p>
        </p:txBody>
      </p:sp>
      <p:pic>
        <p:nvPicPr>
          <p:cNvPr id="1026" name="Picture 2" descr="http://cdn.business2community.com/wp-content/uploads/2013/02/321451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916832"/>
            <a:ext cx="6336704" cy="4213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9831" y="1105580"/>
            <a:ext cx="6598473" cy="523220"/>
          </a:xfrm>
          <a:prstGeom prst="rect">
            <a:avLst/>
          </a:prstGeom>
          <a:noFill/>
        </p:spPr>
        <p:txBody>
          <a:bodyPr wrap="none" rtlCol="0">
            <a:spAutoFit/>
          </a:bodyPr>
          <a:lstStyle/>
          <a:p>
            <a:r>
              <a:rPr lang="en-GB" sz="2800" dirty="0" smtClean="0">
                <a:latin typeface="Calibri Light" pitchFamily="34" charset="0"/>
              </a:rPr>
              <a:t>…because we’ve all pressed this by mistake!!</a:t>
            </a:r>
            <a:endParaRPr lang="en-GB" sz="2800" dirty="0">
              <a:latin typeface="Calibri Light" pitchFamily="34" charset="0"/>
            </a:endParaRPr>
          </a:p>
        </p:txBody>
      </p:sp>
    </p:spTree>
    <p:extLst>
      <p:ext uri="{BB962C8B-B14F-4D97-AF65-F5344CB8AC3E}">
        <p14:creationId xmlns:p14="http://schemas.microsoft.com/office/powerpoint/2010/main" val="100459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520" y="120622"/>
            <a:ext cx="5867400" cy="500066"/>
          </a:xfrm>
        </p:spPr>
        <p:txBody>
          <a:bodyPr/>
          <a:lstStyle/>
          <a:p>
            <a:r>
              <a:rPr lang="en-GB" dirty="0" smtClean="0"/>
              <a:t>Hard truths around data loss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836712"/>
            <a:ext cx="2028056" cy="284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844403"/>
            <a:ext cx="1872208" cy="301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526" y="924042"/>
            <a:ext cx="2137026" cy="28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2" y="3951304"/>
            <a:ext cx="2016224" cy="291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3528" y="3768799"/>
            <a:ext cx="1762928" cy="303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082" y="4044192"/>
            <a:ext cx="1761914" cy="269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1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7" y="1196752"/>
            <a:ext cx="7748924" cy="1477328"/>
          </a:xfrm>
          <a:prstGeom prst="rect">
            <a:avLst/>
          </a:prstGeom>
          <a:noFill/>
        </p:spPr>
        <p:txBody>
          <a:bodyPr wrap="square" rtlCol="0">
            <a:spAutoFit/>
          </a:bodyPr>
          <a:lstStyle/>
          <a:p>
            <a:pPr marL="571500" indent="-571500">
              <a:lnSpc>
                <a:spcPct val="125000"/>
              </a:lnSpc>
              <a:buFont typeface="Arial" pitchFamily="34" charset="0"/>
              <a:buChar char="•"/>
            </a:pPr>
            <a:r>
              <a:rPr lang="en-GB" sz="2400" i="1" dirty="0" smtClean="0">
                <a:latin typeface="Calibri Light" pitchFamily="34" charset="0"/>
              </a:rPr>
              <a:t>Data Protection Act</a:t>
            </a:r>
          </a:p>
          <a:p>
            <a:pPr marL="571500" indent="-571500">
              <a:lnSpc>
                <a:spcPct val="125000"/>
              </a:lnSpc>
              <a:buFont typeface="Arial" pitchFamily="34" charset="0"/>
              <a:buChar char="•"/>
            </a:pPr>
            <a:r>
              <a:rPr lang="en-GB" sz="2400" i="1" dirty="0" smtClean="0">
                <a:latin typeface="Calibri Light" pitchFamily="34" charset="0"/>
              </a:rPr>
              <a:t>EU Data Protection Laws changing</a:t>
            </a:r>
          </a:p>
          <a:p>
            <a:pPr marL="571500" indent="-571500">
              <a:lnSpc>
                <a:spcPct val="125000"/>
              </a:lnSpc>
              <a:buFont typeface="Arial" pitchFamily="34" charset="0"/>
              <a:buChar char="•"/>
            </a:pPr>
            <a:r>
              <a:rPr lang="en-GB" sz="2400" i="1" dirty="0">
                <a:latin typeface="Calibri Light" pitchFamily="34" charset="0"/>
              </a:rPr>
              <a:t>ICO </a:t>
            </a:r>
            <a:r>
              <a:rPr lang="en-GB" sz="2400" i="1" dirty="0" smtClean="0">
                <a:latin typeface="Calibri Light" pitchFamily="34" charset="0"/>
              </a:rPr>
              <a:t>Fines</a:t>
            </a:r>
            <a:endParaRPr lang="en-GB" sz="2400" i="1" dirty="0">
              <a:latin typeface="Calibri Light" pitchFamily="34" charset="0"/>
            </a:endParaRPr>
          </a:p>
        </p:txBody>
      </p:sp>
      <p:sp>
        <p:nvSpPr>
          <p:cNvPr id="12" name="TextBox 11"/>
          <p:cNvSpPr txBox="1"/>
          <p:nvPr/>
        </p:nvSpPr>
        <p:spPr>
          <a:xfrm>
            <a:off x="2403382" y="4891053"/>
            <a:ext cx="1520546" cy="923330"/>
          </a:xfrm>
          <a:prstGeom prst="rect">
            <a:avLst/>
          </a:prstGeom>
          <a:noFill/>
        </p:spPr>
        <p:txBody>
          <a:bodyPr wrap="square" rtlCol="0">
            <a:spAutoFit/>
          </a:bodyPr>
          <a:lstStyle/>
          <a:p>
            <a:pPr algn="ctr"/>
            <a:r>
              <a:rPr lang="en-GB" dirty="0" smtClean="0">
                <a:latin typeface="Calibri Light" pitchFamily="34" charset="0"/>
              </a:rPr>
              <a:t>Sony</a:t>
            </a:r>
          </a:p>
          <a:p>
            <a:pPr algn="ctr"/>
            <a:r>
              <a:rPr lang="en-GB" b="1" dirty="0" smtClean="0">
                <a:latin typeface="Calibri Light" pitchFamily="34" charset="0"/>
              </a:rPr>
              <a:t>Fined $416k</a:t>
            </a:r>
          </a:p>
          <a:p>
            <a:pPr algn="ctr"/>
            <a:r>
              <a:rPr lang="en-GB" dirty="0" smtClean="0">
                <a:latin typeface="Calibri Light" pitchFamily="34" charset="0"/>
              </a:rPr>
              <a:t>(2013)</a:t>
            </a:r>
          </a:p>
        </p:txBody>
      </p:sp>
      <p:sp>
        <p:nvSpPr>
          <p:cNvPr id="14" name="TextBox 13"/>
          <p:cNvSpPr txBox="1"/>
          <p:nvPr/>
        </p:nvSpPr>
        <p:spPr>
          <a:xfrm>
            <a:off x="6577458" y="4784507"/>
            <a:ext cx="1714222" cy="1015663"/>
          </a:xfrm>
          <a:prstGeom prst="rect">
            <a:avLst/>
          </a:prstGeom>
          <a:noFill/>
        </p:spPr>
        <p:txBody>
          <a:bodyPr wrap="square" rtlCol="0">
            <a:spAutoFit/>
          </a:bodyPr>
          <a:lstStyle/>
          <a:p>
            <a:pPr algn="ctr"/>
            <a:r>
              <a:rPr lang="en-GB" sz="2000" dirty="0" smtClean="0">
                <a:latin typeface="Calibri Light" pitchFamily="34" charset="0"/>
              </a:rPr>
              <a:t>What is the </a:t>
            </a:r>
            <a:r>
              <a:rPr lang="en-GB" sz="2000" b="1" dirty="0" smtClean="0">
                <a:latin typeface="Calibri Light" pitchFamily="34" charset="0"/>
              </a:rPr>
              <a:t>value of a reputation?</a:t>
            </a:r>
            <a:endParaRPr lang="en-GB" sz="2000" b="1" dirty="0">
              <a:latin typeface="Calibri Light" pitchFamily="34" charset="0"/>
            </a:endParaRPr>
          </a:p>
        </p:txBody>
      </p:sp>
      <p:sp>
        <p:nvSpPr>
          <p:cNvPr id="15" name="TextBox 14"/>
          <p:cNvSpPr txBox="1"/>
          <p:nvPr/>
        </p:nvSpPr>
        <p:spPr>
          <a:xfrm>
            <a:off x="4289872" y="4881934"/>
            <a:ext cx="1722288" cy="923330"/>
          </a:xfrm>
          <a:prstGeom prst="rect">
            <a:avLst/>
          </a:prstGeom>
          <a:noFill/>
        </p:spPr>
        <p:txBody>
          <a:bodyPr wrap="square" rtlCol="0">
            <a:spAutoFit/>
          </a:bodyPr>
          <a:lstStyle/>
          <a:p>
            <a:pPr algn="ctr"/>
            <a:r>
              <a:rPr lang="en-GB" dirty="0" smtClean="0">
                <a:latin typeface="Calibri Light" pitchFamily="34" charset="0"/>
              </a:rPr>
              <a:t>Zurich</a:t>
            </a:r>
            <a:br>
              <a:rPr lang="en-GB" dirty="0" smtClean="0">
                <a:latin typeface="Calibri Light" pitchFamily="34" charset="0"/>
              </a:rPr>
            </a:br>
            <a:r>
              <a:rPr lang="en-GB" b="1" dirty="0" smtClean="0">
                <a:latin typeface="Calibri Light" pitchFamily="34" charset="0"/>
              </a:rPr>
              <a:t>Fined</a:t>
            </a:r>
            <a:r>
              <a:rPr lang="en-GB" dirty="0" smtClean="0">
                <a:latin typeface="Calibri Light" pitchFamily="34" charset="0"/>
              </a:rPr>
              <a:t> </a:t>
            </a:r>
            <a:r>
              <a:rPr lang="en-GB" b="1" dirty="0" smtClean="0">
                <a:latin typeface="Calibri Light" pitchFamily="34" charset="0"/>
              </a:rPr>
              <a:t>€3.1m</a:t>
            </a:r>
            <a:br>
              <a:rPr lang="en-GB" b="1" dirty="0" smtClean="0">
                <a:latin typeface="Calibri Light" pitchFamily="34" charset="0"/>
              </a:rPr>
            </a:br>
            <a:r>
              <a:rPr lang="en-GB" dirty="0" smtClean="0">
                <a:latin typeface="Calibri Light" pitchFamily="34" charset="0"/>
              </a:rPr>
              <a:t>(2008)</a:t>
            </a:r>
            <a:endParaRPr lang="en-GB" dirty="0">
              <a:latin typeface="Calibri Light" pitchFamily="34" charset="0"/>
            </a:endParaRPr>
          </a:p>
        </p:txBody>
      </p:sp>
      <p:sp>
        <p:nvSpPr>
          <p:cNvPr id="13" name="Title 1"/>
          <p:cNvSpPr>
            <a:spLocks noGrp="1"/>
          </p:cNvSpPr>
          <p:nvPr>
            <p:ph type="title"/>
          </p:nvPr>
        </p:nvSpPr>
        <p:spPr>
          <a:xfrm>
            <a:off x="251520" y="120622"/>
            <a:ext cx="5867400" cy="500066"/>
          </a:xfrm>
        </p:spPr>
        <p:txBody>
          <a:bodyPr/>
          <a:lstStyle/>
          <a:p>
            <a:r>
              <a:rPr lang="en-GB" dirty="0" smtClean="0"/>
              <a:t>The Price of Unmanaged Data</a:t>
            </a:r>
            <a:endParaRPr lang="en-GB" dirty="0"/>
          </a:p>
        </p:txBody>
      </p:sp>
      <p:pic>
        <p:nvPicPr>
          <p:cNvPr id="3074" name="Picture 2" descr="https://encrypted-tbn0.gstatic.com/images?q=tbn:ANd9GcQjDk4KT7a3gIMo5sFl4AxBt-x5Lx3jf2JT2soHZZhcjMS7Bu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4"/>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encrypted-tbn0.gstatic.com/images?q=tbn:ANd9GcQjDk4KT7a3gIMo5sFl4AxBt-x5Lx3jf2JT2soHZZhcjMS7Bu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029176"/>
            <a:ext cx="1623960" cy="16239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encrypted-tbn0.gstatic.com/images?q=tbn:ANd9GcQjDk4KT7a3gIMo5sFl4AxBt-x5Lx3jf2JT2soHZZhcjMS7Bu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464" y="2636912"/>
            <a:ext cx="2040960" cy="2040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0.gstatic.com/images?q=tbn:ANd9GcQjDk4KT7a3gIMo5sFl4AxBt-x5Lx3jf2JT2soHZZhcjMS7Bu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926" y="3320506"/>
            <a:ext cx="1332630" cy="13326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9552" y="4881934"/>
            <a:ext cx="1475656" cy="923330"/>
          </a:xfrm>
          <a:prstGeom prst="rect">
            <a:avLst/>
          </a:prstGeom>
          <a:noFill/>
        </p:spPr>
        <p:txBody>
          <a:bodyPr wrap="square" rtlCol="0">
            <a:spAutoFit/>
          </a:bodyPr>
          <a:lstStyle/>
          <a:p>
            <a:pPr algn="ctr"/>
            <a:r>
              <a:rPr lang="en-GB" dirty="0" smtClean="0">
                <a:latin typeface="Calibri Light" pitchFamily="34" charset="0"/>
              </a:rPr>
              <a:t>MoJ</a:t>
            </a:r>
          </a:p>
          <a:p>
            <a:pPr algn="ctr"/>
            <a:r>
              <a:rPr lang="en-GB" b="1" dirty="0" smtClean="0">
                <a:latin typeface="Calibri Light" pitchFamily="34" charset="0"/>
              </a:rPr>
              <a:t>Fined  £140k</a:t>
            </a:r>
          </a:p>
          <a:p>
            <a:pPr algn="ctr"/>
            <a:r>
              <a:rPr lang="en-GB" dirty="0" smtClean="0">
                <a:latin typeface="Calibri Light" pitchFamily="34" charset="0"/>
              </a:rPr>
              <a:t>(2013)</a:t>
            </a:r>
          </a:p>
        </p:txBody>
      </p:sp>
    </p:spTree>
    <p:extLst>
      <p:ext uri="{BB962C8B-B14F-4D97-AF65-F5344CB8AC3E}">
        <p14:creationId xmlns:p14="http://schemas.microsoft.com/office/powerpoint/2010/main" val="254739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520" y="120622"/>
            <a:ext cx="5867400" cy="500066"/>
          </a:xfrm>
        </p:spPr>
        <p:txBody>
          <a:bodyPr/>
          <a:lstStyle/>
          <a:p>
            <a:r>
              <a:rPr lang="en-GB" dirty="0" smtClean="0"/>
              <a:t>Cost &amp; Impact of data breach</a:t>
            </a:r>
            <a:endParaRPr lang="en-GB" dirty="0"/>
          </a:p>
        </p:txBody>
      </p:sp>
      <p:sp>
        <p:nvSpPr>
          <p:cNvPr id="2" name="Rounded Rectangle 1"/>
          <p:cNvSpPr/>
          <p:nvPr/>
        </p:nvSpPr>
        <p:spPr>
          <a:xfrm>
            <a:off x="6156176" y="1556792"/>
            <a:ext cx="2736304" cy="2664296"/>
          </a:xfrm>
          <a:prstGeom prst="roundRect">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2"/>
                </a:solidFill>
                <a:latin typeface="Calibri Light" pitchFamily="34" charset="0"/>
              </a:rPr>
              <a:t>Average cost of a  single sensitive data breach in 2013</a:t>
            </a:r>
          </a:p>
          <a:p>
            <a:pPr algn="ctr"/>
            <a:r>
              <a:rPr lang="en-GB" sz="1400" dirty="0" smtClean="0">
                <a:solidFill>
                  <a:schemeClr val="bg2"/>
                </a:solidFill>
                <a:latin typeface="Calibri Light" pitchFamily="34" charset="0"/>
              </a:rPr>
              <a:t>(Ponemon Institute)</a:t>
            </a:r>
          </a:p>
          <a:p>
            <a:pPr algn="ctr"/>
            <a:endParaRPr lang="en-GB" sz="1400" dirty="0">
              <a:solidFill>
                <a:schemeClr val="bg2"/>
              </a:solidFill>
              <a:latin typeface="Calibri Light" pitchFamily="34" charset="0"/>
            </a:endParaRPr>
          </a:p>
          <a:p>
            <a:pPr algn="ctr"/>
            <a:r>
              <a:rPr lang="en-GB" sz="5400" b="1" dirty="0">
                <a:solidFill>
                  <a:schemeClr val="bg2"/>
                </a:solidFill>
                <a:latin typeface="Calibri Light" pitchFamily="34" charset="0"/>
              </a:rPr>
              <a:t>$</a:t>
            </a:r>
            <a:r>
              <a:rPr lang="en-GB" sz="5400" b="1" dirty="0" smtClean="0">
                <a:solidFill>
                  <a:schemeClr val="bg2"/>
                </a:solidFill>
                <a:latin typeface="Calibri Light" pitchFamily="34" charset="0"/>
              </a:rPr>
              <a:t>3.5m</a:t>
            </a:r>
            <a:endParaRPr lang="en-GB" sz="5400" b="1" dirty="0">
              <a:solidFill>
                <a:schemeClr val="bg2"/>
              </a:solidFill>
              <a:latin typeface="Calibri Light" pitchFamily="34" charset="0"/>
            </a:endParaRPr>
          </a:p>
        </p:txBody>
      </p:sp>
      <p:sp>
        <p:nvSpPr>
          <p:cNvPr id="16" name="Rounded Rectangle 15"/>
          <p:cNvSpPr/>
          <p:nvPr/>
        </p:nvSpPr>
        <p:spPr>
          <a:xfrm>
            <a:off x="3203848" y="1556792"/>
            <a:ext cx="2736304" cy="2664296"/>
          </a:xfrm>
          <a:prstGeom prst="round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solidFill>
                <a:latin typeface="Calibri Light" pitchFamily="34" charset="0"/>
              </a:rPr>
              <a:t>A single lost or stolen data record cost on </a:t>
            </a:r>
            <a:r>
              <a:rPr lang="en-GB" sz="2000" b="1" dirty="0" smtClean="0">
                <a:solidFill>
                  <a:schemeClr val="bg2"/>
                </a:solidFill>
                <a:latin typeface="Calibri Light" pitchFamily="34" charset="0"/>
              </a:rPr>
              <a:t>average</a:t>
            </a:r>
          </a:p>
          <a:p>
            <a:pPr algn="ctr"/>
            <a:endParaRPr lang="en-GB" sz="2000" b="1" dirty="0">
              <a:solidFill>
                <a:schemeClr val="bg2"/>
              </a:solidFill>
              <a:latin typeface="Calibri Light" pitchFamily="34" charset="0"/>
            </a:endParaRPr>
          </a:p>
          <a:p>
            <a:pPr algn="ctr"/>
            <a:r>
              <a:rPr lang="en-GB" sz="5400" b="1" dirty="0" smtClean="0">
                <a:solidFill>
                  <a:schemeClr val="bg2"/>
                </a:solidFill>
                <a:latin typeface="Calibri Light" pitchFamily="34" charset="0"/>
              </a:rPr>
              <a:t>$145</a:t>
            </a:r>
          </a:p>
        </p:txBody>
      </p:sp>
      <p:sp>
        <p:nvSpPr>
          <p:cNvPr id="22" name="Rounded Rectangle 21"/>
          <p:cNvSpPr/>
          <p:nvPr/>
        </p:nvSpPr>
        <p:spPr>
          <a:xfrm>
            <a:off x="251520" y="1556792"/>
            <a:ext cx="2736304" cy="2664296"/>
          </a:xfrm>
          <a:prstGeom prst="roundRect">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2"/>
                </a:solidFill>
                <a:latin typeface="Calibri Light" pitchFamily="34" charset="0"/>
              </a:rPr>
              <a:t>Average cost of a data breach increased in 2013 by</a:t>
            </a:r>
          </a:p>
          <a:p>
            <a:pPr algn="ctr"/>
            <a:endParaRPr lang="en-GB" sz="2000" b="1" dirty="0">
              <a:solidFill>
                <a:schemeClr val="bg2"/>
              </a:solidFill>
              <a:latin typeface="Calibri Light" pitchFamily="34" charset="0"/>
            </a:endParaRPr>
          </a:p>
          <a:p>
            <a:pPr algn="ctr"/>
            <a:r>
              <a:rPr lang="en-GB" sz="5400" b="1" dirty="0" smtClean="0">
                <a:solidFill>
                  <a:schemeClr val="bg2"/>
                </a:solidFill>
                <a:latin typeface="Calibri Light" pitchFamily="34" charset="0"/>
              </a:rPr>
              <a:t>15%</a:t>
            </a:r>
          </a:p>
        </p:txBody>
      </p:sp>
      <p:sp>
        <p:nvSpPr>
          <p:cNvPr id="4" name="TextBox 3"/>
          <p:cNvSpPr txBox="1"/>
          <p:nvPr/>
        </p:nvSpPr>
        <p:spPr>
          <a:xfrm>
            <a:off x="2126000" y="4869160"/>
            <a:ext cx="5614352" cy="1569660"/>
          </a:xfrm>
          <a:prstGeom prst="rect">
            <a:avLst/>
          </a:prstGeom>
          <a:noFill/>
        </p:spPr>
        <p:txBody>
          <a:bodyPr wrap="square" rtlCol="0">
            <a:spAutoFit/>
          </a:bodyPr>
          <a:lstStyle/>
          <a:p>
            <a:r>
              <a:rPr lang="en-GB" sz="3200" i="1" dirty="0" smtClean="0"/>
              <a:t>The cost of data breach is on the rise and affecting customer retention</a:t>
            </a:r>
            <a:endParaRPr lang="en-GB" sz="3200" i="1" dirty="0"/>
          </a:p>
        </p:txBody>
      </p:sp>
      <p:sp>
        <p:nvSpPr>
          <p:cNvPr id="23" name="Freeform 585"/>
          <p:cNvSpPr>
            <a:spLocks noEditPoints="1"/>
          </p:cNvSpPr>
          <p:nvPr/>
        </p:nvSpPr>
        <p:spPr bwMode="auto">
          <a:xfrm>
            <a:off x="1563783" y="4609926"/>
            <a:ext cx="559945" cy="518468"/>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accent2"/>
          </a:solidFill>
          <a:ln w="6350">
            <a:noFill/>
          </a:ln>
          <a:effectLst/>
        </p:spPr>
        <p:txBody>
          <a:bodyPr lIns="36000" tIns="36000" rIns="36000" bIns="36000" anchor="ctr"/>
          <a:lstStyle/>
          <a:p>
            <a:pPr algn="ctr">
              <a:defRPr/>
            </a:pPr>
            <a:endParaRPr lang="en-US" sz="1600" kern="0">
              <a:solidFill>
                <a:srgbClr val="6AA9BB"/>
              </a:solidFill>
              <a:cs typeface="Arial" charset="0"/>
            </a:endParaRPr>
          </a:p>
        </p:txBody>
      </p:sp>
      <p:sp>
        <p:nvSpPr>
          <p:cNvPr id="24" name="Freeform 585"/>
          <p:cNvSpPr>
            <a:spLocks noEditPoints="1"/>
          </p:cNvSpPr>
          <p:nvPr/>
        </p:nvSpPr>
        <p:spPr bwMode="auto">
          <a:xfrm rot="10800000">
            <a:off x="6300193" y="6093296"/>
            <a:ext cx="561672" cy="518469"/>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accent2"/>
          </a:solidFill>
          <a:ln w="6350">
            <a:noFill/>
          </a:ln>
          <a:effectLst/>
        </p:spPr>
        <p:txBody>
          <a:bodyPr lIns="36000" tIns="36000" rIns="36000" bIns="36000" anchor="ctr"/>
          <a:lstStyle/>
          <a:p>
            <a:pPr algn="ctr">
              <a:defRPr/>
            </a:pPr>
            <a:endParaRPr lang="en-US" sz="1600" kern="0">
              <a:solidFill>
                <a:srgbClr val="6AA9BB"/>
              </a:solidFill>
              <a:cs typeface="Arial" charset="0"/>
            </a:endParaRPr>
          </a:p>
        </p:txBody>
      </p:sp>
    </p:spTree>
    <p:extLst>
      <p:ext uri="{BB962C8B-B14F-4D97-AF65-F5344CB8AC3E}">
        <p14:creationId xmlns:p14="http://schemas.microsoft.com/office/powerpoint/2010/main" val="13369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190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79512" y="120622"/>
            <a:ext cx="5867400" cy="500066"/>
          </a:xfrm>
        </p:spPr>
        <p:txBody>
          <a:bodyPr/>
          <a:lstStyle/>
          <a:p>
            <a:r>
              <a:rPr lang="en-GB" dirty="0" smtClean="0"/>
              <a:t>Data breach impact on share price</a:t>
            </a:r>
            <a:endParaRPr lang="en-GB" dirty="0"/>
          </a:p>
        </p:txBody>
      </p:sp>
      <p:sp>
        <p:nvSpPr>
          <p:cNvPr id="3" name="AutoShape 4" descr="data:image/jpeg;base64,/9j/4AAQSkZJRgABAQAAAQABAAD/2wCEAAkGBxAREhAQExIWFREUFBYYFxcXFhUYFxcSFxIWGBoVExUaHCghGBoxGxUVITchJSkrLjEuFx8zOD8sNyg5LisBCgoKBQUFDgUFDisZExkrKysrKysrKysrKysrKysrKysrKysrKysrKysrKysrKysrKysrKysrKysrKysrKysrK//AABEIAJ0AyAMBIgACEQEDEQH/xAAcAAEAAQUBAQAAAAAAAAAAAAAABwECBQYIBAP/xABCEAABAwIDBQQGBAwHAAAAAAABAAIDBBEFEjEGBxMhUSJBYZEUMlJxgaEVM3OzCCM1QlNjcoKDkrHBFiVDYqLR4f/EABQBAQAAAAAAAAAAAAAAAAAAAAD/xAAUEQEAAAAAAAAAAAAAAAAAAAAA/9oADAMBAAIRAxEAPwCcUREBERAREQEREBERAREQEREBERAREQEREBERAREQEREBERAREQEREBERAREQEREBERAREQEREBERAREQEREBERAREQEREBERAREQEREBERAREQEREBERAREQEREBERAREQEVCsVjW0dHRi9TURxX0DnDMf2W6n4BBlkUeT75sGabcaR3i2J9vmvbh29fBpiAKoRn9a1zB5kWHmg3ZF4vpWn4fG48XB5fjOIzJz07d7L7UtVHK0Pje17Do5pDmn3Ecig+6IvLiGIQwNMk0rImDVz3NaPMlB6kWiV+9zBYjb0kv+zje4edrL402+TBXm3HezxdE8DzAKCQUWMwbH6SrGanqI5gNcjwSP2m6j4rJoCK1zwNSFTit6jzCC9Fa14OhBVyAisMg0uPNOK3qPMIL0VoeDoR5qglb7Q8wgvRWcVvUeYVQ8HQhBcitc4DUqnFb1HmEF6KwSDqPMIg0DfFtpJhlNGIbCoqHOaxxF8jWgZngde00D3+ChHYXZ/6ZrTHUVRaS0vc9zgZH2I7LMx5nn8Aps3x7Ey4nTxOgsainLixpIGdrwMzAToey0i65uraCopX5ZY5IZGn85rmEEdP/EHRtNuVwZos5kzz1dKQf+IAXnxHcdhTx+LdPEfB4cPiHg/1UE0m1+JRepWTi36xx/qVl6PepjUZuKxzvB7Y3D5tQevb/YStwhluKZaKVwGZtw3OOYEsd7A9D71NO5T8kUn8T7xyjGk3w+ks9HxSjiqIHFpJjBaRY8iWEkO58+RCmzY+SifSQuocopSCWBtwASbuBB5g3vcFBiN5e3ceFQtIAfUyX4UZ05avfbRouPeucqyuxHGKlrXOkqJ3mzGaAX9lvqsb4rMb6MQfLi1U1x5Q5Y2jo0MB097it8/BuwqPJWVZF5M7Ymn2WhuY295c3+VBXAdw0Za11ZUv4neyHKGjwzuBv5Be3E9wlE5p4FTMx9uXEyPbfxAa0/NS8qoOQsfwKvwapDXl0Ug5xyxuNntB1Y4a91wVNG6Teca8+h1RAqgLseBYTNGoI7njXxWX314RHPhc73AZ4LSMPeCCAQD0INlzNhVe+mmiqIzaSJ7Xt97Tex8O74oOn942wj8VNMW1Rg4IfoCc2ct6EaZfmuc9q6Saiq6ij473mF2XNmcL9kG9r8tV2Ex1wD1F1ybvXNsXxD7UfdsQefZDbasw2YTRvL2mwkjeSWvaO49DrYjTxXTuyO1dLiUAmgfpYPYfXjd7Lx/Q6FQzvQ3UOp81ZQtLqf1pIhcui77sGrma8tR7tI52a2iqcPmbUU78rxqDzY9vsvbfmEE4bbbqqutq6irjrRGJLER2fyIYBa4dYadO9Q1sjh1RiFVFSMncx0l+0XPIbYE6A89F0nsHtzTYpCXRnJOwDiQk9pptq32m+IUB7lPyvSfxPuygmjYTd/Ph8FfDJVcY1LA1rrOGQhkjb8yfbGnRR1tFugxKlgfPHVmocwXMbBI1xaNS27jcjouhlQhBxOK2b9I/+d3/AGp33B4PZslcKsTCSPhui7WaGQPDrOueg1t3rGb492mTPiNGzsm7p4mjTrLGB3dR8VGuxO1lRhdQJ4jdpsJIz6sjAdD0Otj3IOjd6WCiroS01LaZkbxI6V17BjQbjkQb8wuYqX0maVsML5ZHvdlY1rn3ce6wvy/stz3lbfTYvLHTU7XimBGWMA55ZTbm9o1toB8VK26nd0zDY+PMA6tkaMx5ERN/Rs8ep77IMLsVunraSppauWtDuGcz4hnPMtIyhxdY2J1t3IpfARBGe/HaSsoIKR9LMYnPlc1xDWm7Qy9u0D3r77s9rKbFqRkVSY5KyMWkbI1mZ/PlI0WsQfDRV3zbJVeJwUsdM1pdHK5zszw3slluRPitCbuPr2xRSxVDWVQF3MJIyv8A9krPBBK1Zu3waX1qGIX9gOjPmwhYKu3J4O8HI2aI92WUuA+D7rRn/wCMqLleaRg0IEM4I8i4fJfF20u2E4yNjnb1LaZjT/MW8kGqbydjRhVS2Bswla9mcaB7Re1pANCpL/BsllMOINN+EJIiz7RzX57fARrW8J3QYtWymatfwQ43c57xJK73BpIHxKnbZjZ6nw+BlNA2zG8yTzc5x1c895QQXv8Adl3xVYr2NJhqAA8gcmzNAHa6XFre4rx7k9tosPnlgqHZaeoy9s6RytuAXdGkGxPdYLozE8PiqI3wysa+J4Ic1wuCP7e9QbtduOmY4yUDxIzmeFI4NePBr9HfGyCeYpA4BwIIIuCDcEdQVddcuUcW02Gjhxsq4m+yG8Rn7vJzfJfWoxbamsBid6Y4HkQ2Lh69S1oQbrv026h4RwyB4fI8jjlpuGNBuI7+0TqO4DxUY7t9lX4lWxRZbwsIfMe4RA6E9Tp5raNmNyuITkOqiKaO/MEh8hHg0EgfEqddltl6XDoRBTsyt1c483vd7T3d5+Q7kGaC5L3s/lfEPtR921TxvObjpNL9Ek/6nGtwNexk+t/f0UO4nu02iqZZJ5qYvlkN3uMtMLm1r2DwBoEHTjRyHu/soW3qbpc+etoGWdzMlONHdXwjuOt29/cspsLHtSKyL6QLvRAHZ7mlPPLy+r7WqlchBxbhOJz0czZ4XmOZh5EfNrh3jqCtr3Ln/OKX+J92VKu9HdWytzVdIAys/ObyDJvf3Nf46HvWp7sN3mK0eI09TUU2SFufM7iROtdhA5NeTqgn9ERBa5oN1yhvZwqGlxOoigZkj7Lg0aAuFyG9BfuXQG8ePGDFD9Fuyy8Q8T6n6vLy+tBGvRQ1je7XaOsldUVETZJnWBdxIG3AFhyaQEGxfg6YJA/0mte3NNG9sbCeYY0tuS0e0evQKcwuetnNj9q8Pa9lKGxNeQ5wz0rruAsD2725dFOGywqhSU4qzeq4Y4p7Pr9/q8vJBlkREFLKtkRBSyWVUQUsqoiAlkRBQBFVEFLKqIgpZVREFLKqIgpZLKqICIiCllVEQEREBERAREQEREBERAREQEREBERAREQEREBERAREQEREBERAREQEREBERAREQEREBERAREQEREBERAREQEREBERAREQEREBERAREQEREBERAREQEREBERAREQEREBERAREQEREBERB//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4736" b="37632"/>
          <a:stretch/>
        </p:blipFill>
        <p:spPr bwMode="auto">
          <a:xfrm>
            <a:off x="674707" y="1007931"/>
            <a:ext cx="1905000" cy="56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8" y="5157192"/>
            <a:ext cx="5328592" cy="1200329"/>
          </a:xfrm>
          <a:prstGeom prst="rect">
            <a:avLst/>
          </a:prstGeom>
          <a:noFill/>
        </p:spPr>
        <p:txBody>
          <a:bodyPr wrap="square" rtlCol="0">
            <a:spAutoFit/>
          </a:bodyPr>
          <a:lstStyle/>
          <a:p>
            <a:pPr marL="285750" indent="-285750">
              <a:buFont typeface="Arial" pitchFamily="34" charset="0"/>
              <a:buChar char="•"/>
            </a:pPr>
            <a:r>
              <a:rPr lang="en-GB" sz="2400" dirty="0" smtClean="0">
                <a:latin typeface="Calibri Light" pitchFamily="34" charset="0"/>
              </a:rPr>
              <a:t>$272m hit on operating profit</a:t>
            </a:r>
          </a:p>
          <a:p>
            <a:pPr marL="285750" indent="-285750">
              <a:buFont typeface="Arial" pitchFamily="34" charset="0"/>
              <a:buChar char="•"/>
            </a:pPr>
            <a:r>
              <a:rPr lang="en-GB" sz="2400" dirty="0">
                <a:latin typeface="Calibri Light" pitchFamily="34" charset="0"/>
              </a:rPr>
              <a:t>9</a:t>
            </a:r>
            <a:r>
              <a:rPr lang="en-GB" sz="2400" dirty="0" smtClean="0">
                <a:latin typeface="Calibri Light" pitchFamily="34" charset="0"/>
              </a:rPr>
              <a:t>% drop in share price</a:t>
            </a:r>
          </a:p>
          <a:p>
            <a:pPr marL="285750" indent="-285750">
              <a:buFont typeface="Arial" pitchFamily="34" charset="0"/>
              <a:buChar char="•"/>
            </a:pPr>
            <a:r>
              <a:rPr lang="en-GB" sz="2400" dirty="0" smtClean="0">
                <a:latin typeface="Calibri Light" pitchFamily="34" charset="0"/>
              </a:rPr>
              <a:t>$1.25bn lost revenue (</a:t>
            </a:r>
            <a:r>
              <a:rPr lang="en-GB" sz="2400" dirty="0" err="1" smtClean="0">
                <a:latin typeface="Calibri Light" pitchFamily="34" charset="0"/>
              </a:rPr>
              <a:t>est</a:t>
            </a:r>
            <a:r>
              <a:rPr lang="en-GB" sz="2400" dirty="0" smtClean="0">
                <a:latin typeface="Calibri Light" pitchFamily="34" charset="0"/>
              </a:rPr>
              <a:t>)</a:t>
            </a:r>
            <a:endParaRPr lang="en-GB" sz="2400" dirty="0">
              <a:latin typeface="Calibri Light" pitchFamily="34" charset="0"/>
            </a:endParaRPr>
          </a:p>
        </p:txBody>
      </p:sp>
      <p:pic>
        <p:nvPicPr>
          <p:cNvPr id="1031" name="Picture 7" descr="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916832"/>
            <a:ext cx="6654764" cy="280831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5724128" y="1550139"/>
            <a:ext cx="0"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7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79512" y="120622"/>
            <a:ext cx="5867400" cy="500066"/>
          </a:xfrm>
        </p:spPr>
        <p:txBody>
          <a:bodyPr/>
          <a:lstStyle/>
          <a:p>
            <a:r>
              <a:rPr lang="en-GB" dirty="0" smtClean="0"/>
              <a:t>More recently….</a:t>
            </a:r>
            <a:endParaRPr lang="en-GB" dirty="0"/>
          </a:p>
        </p:txBody>
      </p:sp>
      <p:sp>
        <p:nvSpPr>
          <p:cNvPr id="3" name="AutoShape 4" descr="data:image/jpeg;base64,/9j/4AAQSkZJRgABAQAAAQABAAD/2wCEAAkGBxAREhAQExIWFREUFBYYFxcXFhUYFxcSFxIWGBoVExUaHCghGBoxGxUVITchJSkrLjEuFx8zOD8sNyg5LisBCgoKBQUFDgUFDisZExkrKysrKysrKysrKysrKysrKysrKysrKysrKysrKysrKysrKysrKysrKysrKysrKysrK//AABEIAJ0AyAMBIgACEQEDEQH/xAAcAAEAAQUBAQAAAAAAAAAAAAAABwECBQYIBAP/xABCEAABAwIDBQQGBAwHAAAAAAABAAIDBBEFEjEGBxMhUSJBYZEUMlJxgaEVM3OzCCM1QlNjcoKDkrHBFiVDYqLR4f/EABQBAQAAAAAAAAAAAAAAAAAAAAD/xAAUEQEAAAAAAAAAAAAAAAAAAAAA/9oADAMBAAIRAxEAPwCcUREBERAREQEREBERAREQEREBERAREQEREBERAREQEREBERAREQEREBERAREQEREBERAREQEREBERAREQEREBERAREQEREBERAREQEREBERAREQEREBERAREQEREBERAREQEVCsVjW0dHRi9TURxX0DnDMf2W6n4BBlkUeT75sGabcaR3i2J9vmvbh29fBpiAKoRn9a1zB5kWHmg3ZF4vpWn4fG48XB5fjOIzJz07d7L7UtVHK0Pje17Do5pDmn3Ecig+6IvLiGIQwNMk0rImDVz3NaPMlB6kWiV+9zBYjb0kv+zje4edrL402+TBXm3HezxdE8DzAKCQUWMwbH6SrGanqI5gNcjwSP2m6j4rJoCK1zwNSFTit6jzCC9Fa14OhBVyAisMg0uPNOK3qPMIL0VoeDoR5qglb7Q8wgvRWcVvUeYVQ8HQhBcitc4DUqnFb1HmEF6KwSDqPMIg0DfFtpJhlNGIbCoqHOaxxF8jWgZngde00D3+ChHYXZ/6ZrTHUVRaS0vc9zgZH2I7LMx5nn8Aps3x7Ey4nTxOgsainLixpIGdrwMzAToey0i65uraCopX5ZY5IZGn85rmEEdP/EHRtNuVwZos5kzz1dKQf+IAXnxHcdhTx+LdPEfB4cPiHg/1UE0m1+JRepWTi36xx/qVl6PepjUZuKxzvB7Y3D5tQevb/YStwhluKZaKVwGZtw3OOYEsd7A9D71NO5T8kUn8T7xyjGk3w+ks9HxSjiqIHFpJjBaRY8iWEkO58+RCmzY+SifSQuocopSCWBtwASbuBB5g3vcFBiN5e3ceFQtIAfUyX4UZ05avfbRouPeucqyuxHGKlrXOkqJ3mzGaAX9lvqsb4rMb6MQfLi1U1x5Q5Y2jo0MB097it8/BuwqPJWVZF5M7Ymn2WhuY295c3+VBXAdw0Za11ZUv4neyHKGjwzuBv5Be3E9wlE5p4FTMx9uXEyPbfxAa0/NS8qoOQsfwKvwapDXl0Ug5xyxuNntB1Y4a91wVNG6Teca8+h1RAqgLseBYTNGoI7njXxWX314RHPhc73AZ4LSMPeCCAQD0INlzNhVe+mmiqIzaSJ7Xt97Tex8O74oOn942wj8VNMW1Rg4IfoCc2ct6EaZfmuc9q6Saiq6ij473mF2XNmcL9kG9r8tV2Ex1wD1F1ybvXNsXxD7UfdsQefZDbasw2YTRvL2mwkjeSWvaO49DrYjTxXTuyO1dLiUAmgfpYPYfXjd7Lx/Q6FQzvQ3UOp81ZQtLqf1pIhcui77sGrma8tR7tI52a2iqcPmbUU78rxqDzY9vsvbfmEE4bbbqqutq6irjrRGJLER2fyIYBa4dYadO9Q1sjh1RiFVFSMncx0l+0XPIbYE6A89F0nsHtzTYpCXRnJOwDiQk9pptq32m+IUB7lPyvSfxPuygmjYTd/Ph8FfDJVcY1LA1rrOGQhkjb8yfbGnRR1tFugxKlgfPHVmocwXMbBI1xaNS27jcjouhlQhBxOK2b9I/+d3/AGp33B4PZslcKsTCSPhui7WaGQPDrOueg1t3rGb492mTPiNGzsm7p4mjTrLGB3dR8VGuxO1lRhdQJ4jdpsJIz6sjAdD0Otj3IOjd6WCiroS01LaZkbxI6V17BjQbjkQb8wuYqX0maVsML5ZHvdlY1rn3ce6wvy/stz3lbfTYvLHTU7XimBGWMA55ZTbm9o1toB8VK26nd0zDY+PMA6tkaMx5ERN/Rs8ep77IMLsVunraSppauWtDuGcz4hnPMtIyhxdY2J1t3IpfARBGe/HaSsoIKR9LMYnPlc1xDWm7Qy9u0D3r77s9rKbFqRkVSY5KyMWkbI1mZ/PlI0WsQfDRV3zbJVeJwUsdM1pdHK5zszw3slluRPitCbuPr2xRSxVDWVQF3MJIyv8A9krPBBK1Zu3waX1qGIX9gOjPmwhYKu3J4O8HI2aI92WUuA+D7rRn/wCMqLleaRg0IEM4I8i4fJfF20u2E4yNjnb1LaZjT/MW8kGqbydjRhVS2Bswla9mcaB7Re1pANCpL/BsllMOINN+EJIiz7RzX57fARrW8J3QYtWymatfwQ43c57xJK73BpIHxKnbZjZ6nw+BlNA2zG8yTzc5x1c895QQXv8Adl3xVYr2NJhqAA8gcmzNAHa6XFre4rx7k9tosPnlgqHZaeoy9s6RytuAXdGkGxPdYLozE8PiqI3wysa+J4Ic1wuCP7e9QbtduOmY4yUDxIzmeFI4NePBr9HfGyCeYpA4BwIIIuCDcEdQVddcuUcW02Gjhxsq4m+yG8Rn7vJzfJfWoxbamsBid6Y4HkQ2Lh69S1oQbrv026h4RwyB4fI8jjlpuGNBuI7+0TqO4DxUY7t9lX4lWxRZbwsIfMe4RA6E9Tp5raNmNyuITkOqiKaO/MEh8hHg0EgfEqddltl6XDoRBTsyt1c483vd7T3d5+Q7kGaC5L3s/lfEPtR921TxvObjpNL9Ek/6nGtwNexk+t/f0UO4nu02iqZZJ5qYvlkN3uMtMLm1r2DwBoEHTjRyHu/soW3qbpc+etoGWdzMlONHdXwjuOt29/cspsLHtSKyL6QLvRAHZ7mlPPLy+r7WqlchBxbhOJz0czZ4XmOZh5EfNrh3jqCtr3Ln/OKX+J92VKu9HdWytzVdIAys/ObyDJvf3Nf46HvWp7sN3mK0eI09TUU2SFufM7iROtdhA5NeTqgn9ERBa5oN1yhvZwqGlxOoigZkj7Lg0aAuFyG9BfuXQG8ePGDFD9Fuyy8Q8T6n6vLy+tBGvRQ1je7XaOsldUVETZJnWBdxIG3AFhyaQEGxfg6YJA/0mte3NNG9sbCeYY0tuS0e0evQKcwuetnNj9q8Pa9lKGxNeQ5wz0rruAsD2725dFOGywqhSU4qzeq4Y4p7Pr9/q8vJBlkREFLKtkRBSyWVUQUsqoiAlkRBQBFVEFLKqIgpZVREFLKqIgpZLKqICIiCllVEQEREBERAREQEREBERAREQEREBERAREQEREBERAREQEREBERAREQEREBERAREQEREBERAREQEREBERAREQEREBERAREQEREBERAREQEREBERAREQEREBERAREQEREBERAREQEREBERB//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2672680" y="1124744"/>
            <a:ext cx="5571728" cy="1015663"/>
          </a:xfrm>
          <a:prstGeom prst="rect">
            <a:avLst/>
          </a:prstGeom>
          <a:noFill/>
        </p:spPr>
        <p:txBody>
          <a:bodyPr wrap="square" rtlCol="0">
            <a:spAutoFit/>
          </a:bodyPr>
          <a:lstStyle/>
          <a:p>
            <a:pPr marL="285750" indent="-285750">
              <a:lnSpc>
                <a:spcPct val="125000"/>
              </a:lnSpc>
              <a:buFont typeface="Arial" pitchFamily="34" charset="0"/>
              <a:buChar char="•"/>
            </a:pPr>
            <a:r>
              <a:rPr lang="en-GB" sz="2400" dirty="0">
                <a:latin typeface="Calibri Light" pitchFamily="34" charset="0"/>
              </a:rPr>
              <a:t>11% drop in share price </a:t>
            </a:r>
            <a:r>
              <a:rPr lang="en-GB" sz="2400" dirty="0" smtClean="0">
                <a:latin typeface="Calibri Light" pitchFamily="34" charset="0"/>
              </a:rPr>
              <a:t>after </a:t>
            </a:r>
            <a:r>
              <a:rPr lang="en-GB" sz="2400" dirty="0">
                <a:latin typeface="Calibri Light" pitchFamily="34" charset="0"/>
              </a:rPr>
              <a:t>data breach revealed on 19th Dec </a:t>
            </a:r>
            <a:r>
              <a:rPr lang="en-GB" sz="2400" dirty="0" smtClean="0">
                <a:latin typeface="Calibri Light" pitchFamily="34" charset="0"/>
              </a:rPr>
              <a:t>2013</a:t>
            </a:r>
            <a:endParaRPr lang="en-GB" sz="2400" dirty="0">
              <a:latin typeface="Calibri Light" pitchFamily="34" charset="0"/>
            </a:endParaRPr>
          </a:p>
        </p:txBody>
      </p:sp>
      <p:sp>
        <p:nvSpPr>
          <p:cNvPr id="5" name="AutoShape 2" descr="data:image/jpeg;base64,/9j/4AAQSkZJRgABAQAAAQABAAD/2wCEAAkGBxQHEhUUExIWFhUXGBcbGBcXFxgcHxYZHBsZHBweFh0YHCgjGx4mHRcXITEhJiorNS4uFx8/ODMsNygtLi4BCgoKDg0OGxAQGywmICQsLSw3MjQvLDQvNDQ0LCwsLywsNDQsLCwsLCwsLCwsLCwsLCwsNCwsLCwsLCwsLC8sLP/AABEIAQMAwwMBEQACEQEDEQH/xAAcAAEAAgMBAQEAAAAAAAAAAAAABgcEBQgDAgH/xABLEAABAwICBgYECgcGBgMAAAABAAIDBBEFBgcSITFBURMiYXGBkTJScqEUFSNCYoKSsrPBNENzk6Kx0hYzNVN0whdUY9HT8CREg//EABsBAQACAwEBAAAAAAAAAAAAAAAEBQIDBgEH/8QAPBEAAgEDAAUJBwIFBAMAAAAAAAECAwQRBRIhMVEGE0FhcYGhsdEUIjKRweHwNHIzQlJi8SNDU7IVFiT/2gAMAwEAAhEDEQA/ALxQBAEAQBAEAQBAEAQBAEAQBAEAQBAEAQBAEAQBAEAQBAEAQBAEAQBAEAQBAEAQBAEAQBAEAQBAEAQBAEAQBAEAQBAEAQBAEAQGkxrNtJglxNO0OHzG9Z3i1tyPGy1zqwhvZNt9H3FxtpxeOO5EJxPTAxmyCmc76Ujg3+Ft7+YUaV4v5UXNHk5N7as8dm30I1WaU6+o9F0UfsRg/iFy0u6qMsaegLSO/L7X6YNbJnzEJN9W/wAAwfyasefqcSStEWa/214+p5tztXt/+3J4kH+YXnP1OJk9F2b/ANtGXT6RsRhP6RrDk6OM3/hv71krmouk1S0LZSXwY736m8oNL1RF/fQRSD6Jcw+N9Ye5bI3kulEKrycov4JtduH6EtwnSjRV1hIXwu+mLt+02/mQFvjdQe/YVNfQN1T2xxJdW/xJlSVTK1ofG9r2nc5rgQfEKQmntRUTpyg9WaafWey9MAgCAIAgCAIAgCAIAgCAIAgI7mnOVNloWkdrSW2RMsXd54NHafC61VK0YbywstG17p+4sLi933KjzJpDq8bu1ruhjPzIyQSPpP3nwsOxQKlxOXUdXaaGt6G1rWfF/REQWgtwgCAIAgCAIAgM3CsWmwh+vBK6N3HVOw+0Nzh2FZRnKLymaK9vSrx1akU1+fIs7K+lcSEMrWap3dKwbPrt3jvF+4KZTu+iZzV7yfa963eep/R+vzLNpqhtW0PY4Oa4XDmkEEdhCmJprKObnCUJOMlho9V6YhAEAQBAEAQBAEAQH4TZAVdnrSX0JdBROBO50+8Dsi5+15c1CrXONkDp9G6D1sVLhdi9fT58Cp5ZDMS5xLnE3JJuSTvJJ3lQd51MYqKwtx8IZBAEAQBAEAQBAEAQBAb/ACrmyfLL7xu1oyevE70Xd3qutxHjfcttOrKm9hAvdHUbuPvrb0Pp+66i9csZkhzLF0kTto9Nh9Jh7Ry5HirKnUjNZRw95ZVbWerNdj6GblbCIEAQBAEAQBAEAQFNaSs+nEC6lpXfJC4kkH63m1p9Tt+d3b6+4r63ux3HX6I0TzaVasve6Fw631+XburdRDowgCAIAgPWCndUnVYxzjyaCT5BepN7jCU4wWZPBtqbKFdVejSTfWYW/ess1Rm+giT0jaw31F88+R7vyNiDBc0knhqn3Ar3mKnAwWlrN/7i8TWVeCVNFtkp5mAcXRvA8yLLBwkt6JMLqhU+CafejAWJICAIAgCAz8FxeXBJWzQu1Xt8nDi1w4g/+7QsoTcHlGi4t6dxTdOosr82o6ByhmeLNEPSM6r22EkZO1jvzaeB/MEK0pVVUWUcFf2M7Spqy3dD4/fib1bSCEAQBAEAQBAVnpYzgaMGjgd13D5ZwO1jTuYO1w38h37IdzWx7iOj0Ho3nH7RUWxbuvr7vPsKeUA68IAgCA3+Wco1OZD8kyzBvlfcNHcfnHsF/BbadGU9xAvNI0LVe+9vBb/t3lp4DoupMPs6a9Q/6XVYD2NG/wASVNhawjv2nMXWnrirsp+6vH5+mCaUlHHRN1Y42MbyY0NHkFISS3FNOpObzNtvrPdemAQBAaTGMpUeM36WnZrH57Rqu+02xPitcqUJb0TKGkLmh8E3jhvRXGZNE8lKC+kk6Vo/VvsH+BFmu93iolS0a2xOitOUEJvVrrHWt3qvErieF1O4te0tcDYtcCCDyIO0KG1jYzooyjJa0XlHmhkEAQG2yzj0mXJ2zR7bbHNvse3i0/keBss6dRwllES8tIXVJ059z4M6LwnEo8XhZNE67Hi47OYPIg3B7lbRkpLKPntejOjUdOa2ozFkaggCAIAgNNm7HW5dpXzGxcNjGn5zz6I7uJ7AVrq1NSOSZY2juqyprd09hzhVVDqt7pHuLnuJc5x4k7SVUttvLPocIRhFRisJHkvDMIAgLLyBo5NeG1FWCIzYsi3F/Iv5N7N57BvmULbPvSOb0pprm80qG/pfDs6/zst6CFtO0MY0Na0WDWgAADgANwU5LGxHJyk5Nyk8tnovTEIAgCAIAgCAjubsnwZnYdcakoHUlaNo5B3rN7D4WWqrRjUW3eWFjpGraS93bHpX5uZQ+YMDmy/MYpm2O8Ebnt4Fp4hVk4ODwzubW7p3NPXpv7dprFgSQgCAsLRHmb4un+CyO+TmPUv82XcPtbB3hqlWtXVeq+k5/TtjztPnorbHf2fbyyXWrE40IAgCAICj9L+O/GNV0DT8nALHkZDtcfAWb2EO5qtuqmtLV4HaaBtOaoc698vLo+e/5ECUYvggCAsbRXkwYo4VU7bxNPybCNkjhxPNoPDie4gy7ajre89xzumtJukuYpv3nvfBer8i51YHHhAEAQBAEAQBAEAQGkzbluPM0BifscLmN9trHfmDxHHyK11aaqRwyZY3s7Srrx3dK4r83HO+J0D8LlfDK3Vew2I/McwRYg8iqmUXF4Z9Bo1oVqaqQ3MxV4bQgPpjiwggkEbQRvB7EPGk1hnSGTMa+P6SKY+mRqydj27Hd19/cQrelPXgmfO9IWvs1xKn0dHZ0G7WwhBAEBh4zXjC4JZnbo2OdbnYbB4mw8VjOWrFs3W9J1qsaa6WkcxVE7ql7nuN3OJc48yTcnzKpm8vJ9KhFQiorcth5oZBAbbK+CuzBUxwNuA49Z3qsG1x8t3aRzWdOGvJIiXt0rajKo+jd29H5wOkaOlbRMbHG0NYwBrQOAGwK3SSWEfO6k5VJOUntZ7L0wCAICN5lztSZdu2R+vJ/lx9Zw9rg3xIWmpXhDeWNpou4udsVhcXu+/cQKv0wTPPyNNG0f8AULn7Pq6tlGlePoReUuTlNfxJt9mF6mJFpcrGnrRU5HLVePI66x9rnwRulydtmtkpfNehI8F0twVBDamJ0X02nXb4iwcPAFboXcX8SwV1xyeqxWaUtbq3P08iwqKsjr2CSJ7XsO5zSCD5KUmmsooKlOdOWrNYZ7r0wCAICt9MWW/hkIq429eKwkt86MnYe9pPkTyUS6p5Wsug6LQF7qVOYk9kt3b9/MppV52AQBAWboTxbopZqYnY9vSNH0m7HW7S0g/UUy0ntcTmuUVvmEay6Nj+n51lwKeckEAQED0yV/wahEY3yyNafZb1z72t81Gu5YhjiXmgKWvda39Kfjs9SjlWnbBAEBcOhTB+hhlqXDrSHUZ7Ddrrd7tn1FPtIYTkcjyiudapGity2vtf28yzFMObCAICtdJme3YYTS0rrS2+UkH6u/zWfS5nh37odxX1fdidFofRKqrnqy93oXHrfV59m+nnuLySSSTtJPE9qgHXpJLCPlD0IAgN7lTNM2WZNaM3YT14yeq8fk7k7+Y2LZTqypvYQb2wpXcMT39D6V9uo6CwXFY8bhZNEbseOO9p4h3Ig7FawmpLKOBuLedCo6c96M5ZGkIDzqYG1THMeLtcC1wPEEWI8l41lYZlCbhJSjvW05kxzDjhFRLC7fG9zb8wDsPiLHxVPOOrJo+k21ZVqUai6VkwVibwgN3kuv8Ai2up5OAkaD7Luq73OK2UZas0yFpGlztrOPV5bTpJW586CAICo9OVTeSmj5Ne7zLQPulQbx7Ujq+TcPdqT60irlCOnCAIDpXJ9B8W0VPHaxEbSfacNZ38TirelHVgkfOL+rztzOfW/luXgbhbCIEBqM2YwMBpJZ+LW2aOb3bG+8gnsBWurPUi2S7G29orxp8d/Z0nNs0rp3Oc4kucSXE7ySbknxVQ3nafRYxUUorcjzQyCAIAgCAsLQ7jxoqk0zj8nNctHKRov72gjvDVKtamJavE5/T9oqlHnlvj5fZ/UutWJxoQBAUhpmofg1c2QDZLG0ntc27T/CGKuu44nnidpyfq61s4P+V+e3zyQFRS+CA/QdXaN6Hj2nUmHVHwuKOT12Nd9oA/mrqLysnzKrDUnKPBtGQvTWEBSOml+tXMHKBn35FXXfx9x2nJ5f8Ayv8Ac/JEAUUvggPSCPpnNbzIHmbItrMZy1YtnVDG6oA5K7PmDeT9Q8CArbTfUllPBHwdIXH6rbf71EvH7qR0XJyGa05cFj5v7FNqvOwCAIAgCAIDOwSpNHUQyDeyRjvJwKyg8STNFzBTozi+lPyOn1cnzQIAgKq05xbKV37UfcKhXi3M6jk3LbUj2fUqdQTqggCA6Uya/XoKQ/8AQiHkwD8lb0vgXYfONILF1U/c/M3K2EQICkNNDbV7O2Bn3pB+Srrv4+47Tk8//lf7n5IgKil8EB60snQva7k4HyN16nhmFSOtFrijqcG6uj5gfqAICstOMBdDTP4Ne9v2mgj7hUO8WxM6Tk3L/UnHqT8fuU+oB1wQBAEAQBAZWFwGpmiYN7pGNHi4D817FZaRqry1KcpcE34HUauj5kEAQFWac5Bq0reN5T7mD81CvHuOn5Nx96o+z6lSqCdWEAQHSeS26lBS/sIz5tB/NW9L4F2HznSDzdVP3PzN0thDCAp7TjT6s9PJ60bm/ZcD/vUC8W1M63k3PNOceDT+f+Cs1DOlCAIDpvLdb8Y0kEvrxMJ79UXHndXFOWtFM+a3dLmq84cGzZLMjhAR7P2CnHaKWNou8APj9pu2w7SLt+stVaGvBon6MufZ7mM3u3PsfpvOdCLKpPoR+IehAEAQBATbRNgpxOtbIR1IBrk/SNwwd97u+oVItoa088Cl05cqlbOHTLZ3dPp3l7qzOHCAICltNdZ01XFGP1cVz3vJ/JrfNV93LMkjseTtLVoSnxfkV2oh0IQBAdQ4PTfA6eGP1I42/ZaB+SuYrEUj5lXnzlWU+Lb8TMWRqCAr3TVQ9PRxygf3cgv2NeCPvBii3ccwyX/J6rq3Dg+leX2yUoq47MIAgLr0MYsKqkdAT1oXmw+g8lw/i1/crG0nmOrwOM5QW+pXVXokvFbPLBYSlFAEAQFO6UckupXvq6dt43daVg/Vu4uA9U7zyN+G6Bc0MPWiddoXSinFUKr2rc+PV28PUrRQzpAgCAIDOwbCZcalbDCzWe7yaOJceAHNZQg5PCNFxcU7em6lR4S/MI6Gynl5mWqdsLNp3vf67zvPdwA5BWtKmoRwjgL68ldVXUl3LgjcrYQwgPxzg0XOwDegSyc0ZoxT46q5p+D3nV9gdVl+3VDVT1Ja0mz6RZUOYoQp8F4734mqWBKCA2mV6H4yq4IrX1pGX9kG7v4QVnTjrTSIt7V5q3nPgn9vE6ZVwfNwgCA1mZsM+OaWaHi9hDfaG1p8HAFYVI60WiTZ1+YrxqcH4dPgczuaWGxFiN4PBU59ITyso+UPQgJDkXH/AOztWyQn5N3UkH0Dx8DZ3h2rbRqakslfpOz9qoOC3rau377jopjg8Ag3B2gjiOxWx8+aaeGfSHgQH4RdAQLM+i+nxQl9O7oJDtIAuwn2fm+GzsUWpaxltWwvbPTtaitWp7y8fv3/ADIBXaNcQpDshbIPWje23k4h3uUV21RdBfU9OWc1tljtT+mUYkeQsQkNhSP8XMHvLl57PU4G16Xs1/uLx9CR4JolnnINTK2JvFrOs7uv6I77lbYWkn8RXXPKGlFYoxbfXsXr5Fo4Bl+DL7NSCMNv6Tjtc883O4924X2KbCnGCwjmbq7q3Mtao8+S7DaLMjBAEBB9K+YhhFL0LD8rOC32Y/nnxvqjvPJRrmpqxwt7LrQllz9fnJfDHb39HqUUq07gIAgLE0L4V8KqnzkdWFlgfpvuNn1Q/wAwpVpDMtbgc/yhuNSgqS3yfgvvgulWJxoQBAEBQelPA/iitc4D5Oe8jexx9Mfa29zgqy5hqzzxO60Ldc9bKL3x2enh5EOUcuAgCAtzRNnAStFFO7rN/uXE+kPUPaOHZs4C862rfyM5PTmjdVu4prY9/r6loqacyEAQBAEAQBAEAQBAYONYrHgkL5pXWa0eLjwa3mSsZzUVlm63t516ipwW1/mTnTMeNyZgqHzyb3bGt4MaNzR3e8k81U1Jucss+hWlrC2pKnD/AC+Jq1gSggCA6G0dYH8RUUbXC0j/AJSTmC61ge5oaO8FWtCGpA+f6VuvaLmUluWxd3qyTrcVoQBAEBGdIOXf7R0jmtHyrOvF2uA2t+sNnfbktNenrxx0llou89lrqT+F7H69xz05pYSCLEbweHeqo79NNZR8oehAfTHFhBBII2gjgexDxpNYZcuQNIrcRDYKtwbLsDZDsEnY71Xe49+xWFC4UvdlvOP0poaVJurQWY8OH2LGUs54IAgCAIAgCAIDXY7jcOAxGWd4a3gOLzyYOJ/9NlhOcYLLJFta1biepTWX5dpQuc82S5pl1ndWJv8Adx32N7Xc3HmqyrVdR9R3Oj9HwtIYW2T3v86COrUWIQBATLRhlv49qg94+RhIc7k53zW+YuewdqkW9PXll7kU+mb32ehqx+KWzu6WX2rM4UIAgCAIAgKe0tZR+CvNZC3qPPyzR815+f3O49veoFzRw9dHW6D0jrx9nqPat3Zw7ujq7Cs1DOlCAIAgJvlLSPUYGBHL8vCNgDj12D6LjvA5HwIUilcyhse1FJfaFo3GZw92Xg+1fXzLXwHOVJjwHRzAPP6t/VcOyx9L6pKnQrQnuZy11o24t378dnFbV+dpv1tIIQBAEB4VlZHQtL5ZGsaPnOcAPMrxtLazOnTnUerBNvqK/wAy6VoaS7KRvTP9dwIYO75zvcO1Ral0lsjtL6z0BVn71d6q4dPovHsKoxjF5sakMk8he47r7mjk0bmjsCgzm5PLOqt7albw1KawvzeYCxN4QBAZeFYdJi0rIYm6z3mwH8yeQA2k9iyjFyeEaa9eFGm6k3sR0ZlfAmZdp2Qs222vdb03ne4+VuwAK2p01COEfPby7ndVXUl3dS4G2WZFCAIAgCAIDznhbUNcx7Q5rgQ5pFwQdhBHELxrOxmUZOLUovDRRGkHJTstv6SMF1M49U7+jJ+a78jx71W16Dg8rcdxorSkbqOpPZNePWvqQ1Ry4CAIAgCA3WG5rrMM2RVUgHBpdrAdzX3A8lsjVnHcyFW0fbVfjgvLyN7T6U6+IWJif2uj3/YIC2q6qEGegLST2ZXf65PZ+lmud8yAdzH/AJvT2ufUYLk9a8ZfNehra3SLiFXf/wCRqA8GMY3yNtb3rF3FR9JJp6Fs4fyZ7W/8EcrK2SuOtLI+R3N7i4+ZK0uTe8sadKFNYgkl1Ix14bAgCAID2pKZ9Y9scbS57jZrQLklepNvCMKlSNOLlJ4SL50f5NbliPWfZ1Q8dd3qDfqM7OZ4kdgVnQoqmsvecLpTSUrueI7ILd19bJct5VBAEAQBAEAQBAeVVTtq2OY9ocxws5pFwQea8aTWGZQnKElKLw0UtnrR0/BtaamBkg3lu90Q7fWaOfAb911X1rdx2x3HZaN0zCvinW2S49D9H+LgQBRS+CAIAgCAIAgCAIAgCAIDPwbCJsblEUDC9x8mjm48B2rKEHN4RouLmnbw16jwvzcXnkfJMWV26xtJO4daS2xo9WMcB27z2bhZUaCprrOI0jpSd3LC2RXR9X+epK1vKsIAgCAIAgCAIAgCAICCZu0awYzeSC0ExuTYdR5+kB6J7R5FRqttGW1bGXdhpurQxCp70fFdn3+ZUePZcqcAdaeItF9jxta72XDZ4b+xQJ05Q3o6y2vaFys05Z6un5GpWBLCAIAgCAIAgCA+o2GQgNBJJsABck9gQ8bSWWT7K+i+fErPqSYI/V/WOHYNzPHb2KVTtZS2y2FDe6dpUvdo+8/D793zLdwXBYcDj6OCMMbx5uPNxO0lT4QjBYRydxc1bievUeX+bjYLI0BAEAQBAEAQBAEAQBAEAQHxNE2dpa9oc0ixa4AgjtB3o1k9jJxeYvDIXjejCjxG7ow6Bx/y/R+wdg7hZRp2sJbthcW+nbmlsl7y69/z9ckJxTRNV01zC+OYcBfUcfB3V/iUeVpNbtpdUeUNvP8AiJx8V6+BG6zJ9dR+nSS/VbrjzZcLS6M10FjT0laz3VF88eZrJcPlh9KKQd7HD+YWGq+BJVam90l80fApXncx32SmGe85DijLp8Cqan0KaZ3dG8/kvVTk9yZrld0I/FOK70bug0c4hWH+46Mc5HNHuBLvctsbao+ghVdNWcP5s9if+PEluEaIA2xqai/NkQt/E7h9ULfGz/qZU1+UbeyjDvfovUnuCZapcCHyELWni/e497nXPhuUqFOMNyKK5va9x/Ek31dHyNusyKEAQBAEAQBAEAQBAEAQBAEAQBAEAQBAEAsgCAIAgCAIAgCAIAgCAIAgCAIAgCAIAgCAIAgCAIAgCAIAgCAIAgCAIAgCAIAgCAICmc2UGKyVk5gFX0RedTUe8Nt9EB25V9WNXXeM4Ovsa2j1bwVTU1sbcpZItiddiGFODJp6qNxGsA6WQEi5F/S5g+S0ylUi8NstKNKzrR1qcYtbty9DLoIsWxFgkidWPY69nNkksbEg263MEL2KqyWVk1VZaOpScJqCa6l6Fl6Laesp2T/DOmuXM1Olc47LOvq6xPYplsppPWOc01O2lKHMYxh5waLTDmSSmlip4ZXxlrdd5Y4tJLtjQS08ACbfSC1XVRpqKZN0DZQnCVWpFPOxZXzNborzRL8M6KeaSRsrS1uu9zrPG0W1jsuA4eIWNtVevhveSdN2FP2fnKcUnF9CxsLoVgccU7pfxWeirWNinljb0DDZkjmi+vJts079g8lAupyU9j6DrtA29KpbNzim9Z70uCNJhmH4xisTZYX1L43X1XfCCL2JadhkB3grVGNaSys/MmVq2jaM3TqKKa/t7+B8YpHi+BASTSVTG3HW6ZzhftLXEDx3pJVobXkyoy0dcPUpqLfZ9ifaL86yY8XU9QQZWN1mvAtrtBAOsBs1gSNo3g9m2Vb1nP3Zbyi0zoyFtirS+F7McH6G5z7m9uVohqgOmkv0bTuFt7n24DlxPiRsrVubXWQ9GaOd5U27Ire/oioQ/Ec6vdYyzcwDqsb4XDGqB/qVXxOsxZWEVnEfP1PyqwjEcn2kLZYRcddjwW34B2oSPA70cKlPbuPYXFle+5sl1Nbe7P0LO0bZ2OYwYZrCdgvrAWEjdgJtwcLi47dnZMt6+vse85rS+i1avnKfwvwfoafTPiM1A+m6KaSO7ZL6j3NvYstfVO1a7uTTWGS+T9GnUjU14p7t6T4kLw0YpijNeF9XI25Gs2SQi4ts9LtCjx52SyslzW/8fRlq1FBPsXoZXxbjXKt/eSf1LLVrdZq5/Rn9nyXoTnIlLWw0lYKnp+kLT0fSOcXX1HegSdm227sUmipqMtbJSaTqWsq9J0dXHTjGN63kG+Lca5Vv7yT+pRtWt1l3z+jP7PkvQ0k+N1tO5zH1NQ1zSWuBlkuCDYg9bmtTnNbG2TY2trKKlGEcPqRu/i3GuVb+8k/qW3VrdZC5/Rn9nyXoXHk9ksVFAJ9fpQ3r65Jde59Inap9LOos7zkL903cTdPGrnZjcblbCIEAQFJ6bP06L/Ts/ElVdd/Guz1Oz5O/pZfuflEn+ir/AAyDvl/FepVt/DRQ6b/Wz7v+qJVLIIWlzjYNBJPIDaVvewq4pyeEc9Q62csUF/181z2RjbbwjbbwVUv9Wp2s7+WLGy2fyx8fu2fedaA5ZxJ/RDVAe2WK24AnWFuwOBH1UrR5ups7THR1ZXdmtfbscX5eKL6wmvbikMczPRkY1w7Ljce0bvBWcZayTRw1ek6VSVOW9PBTmmr9PZ+wZ9+RQLv4+46/k9+lf7n5InGjPE4afDadr5o2uHS3DntBHysh2glSLeSVNZf5kpNMUKkrybjFtbOh/wBKP3SLmGlZQzR9NG98jdVrGua43JG2wOwC17nkva9SOo1kaJs67uYy1WknltohGhjD3zVjprHUjjcC7hrOsA3tNrnw7lGtItzyXXKGtGNuqedrfguk02kvEDiGIz3NxGRG0cgwWI+1rHxWu4lmoyXoeiqdpDr2/P7YLuynhDcEpIomgAhoLz6zyLuJ8fcByVjSgoRSOMvriVxXlUfHZ2dB74o6CtjkhlkZqvaWuBc24uO3cQvZarWGa6PO05qpBPK27iJZdyPR4JURzRVbnPaTZpfEQ7WBbYgC53rTToQjLKZa3elbm4pOnOmsPqfbxNDpz9Ol9mX+bFqvN6J/Jv4and9T50bZzpMApDFO9zXmRzrBjjsIaBtA7ClvWhCOGNL6NuLmvr01lYS3rrJX/wATsP8A81/7t/8A2W72mnxKv/wd5/SvmiSYLi0WNxCaEkscSASCNxsdh7Qt0JqSyiuuLedCo6dTejOWRpOZ80/ptV/qJvxHKnq/G+1n0iy/TU/2x8kdMK4Pm4QBAEAQFJ6bP06L/Ts/ElVdd/Guz1Oz5O/pZfuflEn+ir/DIO+X8V6lW38NFDpv9bPu/wCqPDSxjHxZQuYD15z0Y9ne891hq/XC8uZ6sMcTPQdtzt0pPdHb6evcVZkPMUWWZnzSROkcWarNUgatztO3uA8SoVGoqby0dPpOyqXdNU4SSWcsydIGaoc1OieyF0b2BzSXFp1mnaBs5G/2iva9VVMNI16LsKtmpRlJNMnGhfGPhVPJTuO2F12+w+59zg77QUm0nmOrwKXlDbalZVVul5r7EX01fp7P2DPvyLTd/H3Fnye/Sv8Ac/JH5ljRq7MFNHUCpDA/W6pjJtqvc3frD1b+KU7bXipZF7ptW1aVLUzjG3PFJ8Osxc3aPJsuRdMJGyxggOIBaW32AkEm4vs38Qsatu4LJtsNM07qfN6uq+gmGh7Mfw1jqVzGNdE0OYWNDddt7O1gNmsCW9bjrbd1zItamVq8Co09Zc3JV021LY89D6urqK7z/SGjxGpaeMhf4P6/+5RK6xUZ0Gi6inaU2uGPls+h0Dg1a3EYIpWm7Xsa4eI3eB2eCtIy1opnBV6bpVZQlvTZXGZdGU+L1U07Z4mtkcXAHWuB22CiVLaUpN5Ohs9OUqFGNNxbaXUQDKjAzEKYAhwFRGARuNnjaFFp/wARdpf3rzaTe73X5E305+nS+zL/ADYpN5vRS8m/hqd31MPIGQqfMtMZpZJWuEjm2YWAWAafnMO3aVjQoRnHLN2lNLVrWtzcEmsJ7c9fWSX/AIRUf+dUfaj/APGt3skOLK3/ANiuf6Y/J+pL8u4KzL8DYI3Oc1pcQXkE9Ykm9gBx5LfTgoR1UVN3cyuarqzSy+Bs1mRjmfNP6bVf6ib8Ryp6vxvtZ9Isv01P9sfJHTCuD5uEAQBAEBSemz9Oi/07PxJVXXfxrs9Ts+Tv6WX7n5RJ/oq/wyDvl/FepVt/DRQ6b/Wz7v8Aqit9LmMfGVaY2nqQDU+udr/yb9VRLqetPHA6LQVtzVtrvfLb3dHr3k+yvkGljpIenp2vlLA55de93daxsbbL6vgpNOhDVWVtKG90tcOvLm5tRzhd3rvMrFdH9FPDI2KnYyQscGOBd1XW6p387LKVvBp4RroaXuY1Iuc21nauoqbR3ivxJXxF2xryYn34BxA28rODT4KDQnqzR1WlqHtFpJLeveXd9sm401fp7P2DPvyLZd/H3ETk9+lf7n5IsPRZ/hdP/wDr+LIpVt/DX50nP6a/Wz7v+qM/O8PT4fVC1/kXn7I1vyWdZZg+w0aOlq3VN/3IqfQ7MIsQsT6cUjR2nqu/k0+Sg2r/ANQ6rT8W7TPBr0+pNNKWTXY40VEDbzMFnMG+Rm/q/SFzs4g9gCkXNFz95bym0LpKNu3SqP3X08H6Mr7Kud6nKt4tUPjBN4pLgsdx1Tvbt3g347L3UWnXlT2F/e6LoXmJ5w+K6e3ibLHNJtVjLDDFE2LX6p1SXPdfZZp2Wvu2C+3Ys53MpLCRGttBUKEucnLONu3Yu80uB4bJhGJ00UzdV4lgJHLW1XDxsfO61Qi41En1Ey5rwrWVScHlYl4ZRLtOfp0vsy/zYpF5vRVcm/hqd31IvlnPlRluEwxMiLS4uu9ribkAcHjZsC0U68oLCLO80TRuqnOTbzjGzHozbf8AFyt/y6f7En/kWz2ufURP/XbX+qXzXoTXRrm+fNJn6Zsbej6PV6MOF9bXvfWcfVCkW9aVTOSm0vo6lZ6nNt7c78dGOpcScKSUpzPmn9Nqv2834jlT1fjfaz6RZfpqf7Y+SOmFcHzcIAgCAIDDrMKgrna0sEUjgLAvja4gbTa7hu2nzWLhF70bqdxVprEJNLqbR701MykaGRsaxovZrWhoFzc2A2bySvUktiNc5ym9aTbfWYb8BpZCXGlgLiSSTEwkkm5JNtpvtusebjwRuV3XSwpyx2s2KzI4QGtfgFK8kmlgJJJJMUdyTtJPV2m6w5uHBEhXdwlhVJfNntV4TBXO1pYIpHWtd8bXG3K7hu2nzXrhF70Y07irTWISaXU2j3pqdlI0MjY1jRezWgAC5ubAbBtJPivUktiNc5ym9aTy+s+3sEgIIBBFiDuI7V6eJtPKMKnwSmpnBzKaFrm7nNiYCOGwgXGxYqEVtSRuldV5pxlOTT62Z6yNBrsSwGmxU3mp45Du1nNF7e1vWEqcZb0SKN3XorFObXefGGZcpcKOtDTxsd6waNbwcdoSNOEdyPa15XrLFSba8DJlwyGaQSOhjdILWeWNLhbdZxF9i9cYt5wa416sY6ik8cMvB+1uGw15BlhjkIvYvY11r77aw2bh5I4xe9CnXqU/gk12Noxv7O0n/KU/7mP+lec3DgjZ7Zcf8kvm/Uf2dpP+Up/3Mf8ASnNw4Ie2XH/JL5v1Mmiw2Ggv0UMceta+oxrb2va+qBe1z5r1RS3I11K1SpjXk3ji2zKWRqNdJgNLKS51LAXEkkmJhJJ2kkkbSsObjwRIV3XSwpy+bNisyOEAQBAEAQBAEAQBAEAQBAEAQBAEAQBAEAQBAEAQBAEAQBAEAQBAEAQBAEAQBAEAQBAEAQBAEAQBAEAQBAEAQBAEB//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75" y="1028927"/>
            <a:ext cx="1432743" cy="19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28018"/>
          <a:stretch/>
        </p:blipFill>
        <p:spPr bwMode="auto">
          <a:xfrm>
            <a:off x="2843808" y="2279508"/>
            <a:ext cx="4761926" cy="410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7010872" y="3898338"/>
            <a:ext cx="552733" cy="1380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48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07504" y="120622"/>
            <a:ext cx="5867400" cy="500066"/>
          </a:xfrm>
        </p:spPr>
        <p:txBody>
          <a:bodyPr/>
          <a:lstStyle/>
          <a:p>
            <a:r>
              <a:rPr lang="en-GB" dirty="0" smtClean="0"/>
              <a:t>Security now board-room concerns</a:t>
            </a:r>
            <a:endParaRPr lang="en-GB" dirty="0"/>
          </a:p>
        </p:txBody>
      </p:sp>
      <p:sp>
        <p:nvSpPr>
          <p:cNvPr id="3" name="AutoShape 4" descr="data:image/jpeg;base64,/9j/4AAQSkZJRgABAQAAAQABAAD/2wCEAAkGBxAREhAQExIWFREUFBYYFxcXFhUYFxcSFxIWGBoVExUaHCghGBoxGxUVITchJSkrLjEuFx8zOD8sNyg5LisBCgoKBQUFDgUFDisZExkrKysrKysrKysrKysrKysrKysrKysrKysrKysrKysrKysrKysrKysrKysrKysrKysrK//AABEIAJ0AyAMBIgACEQEDEQH/xAAcAAEAAQUBAQAAAAAAAAAAAAAABwECBQYIBAP/xABCEAABAwIDBQQGBAwHAAAAAAABAAIDBBEFEjEGBxMhUSJBYZEUMlJxgaEVM3OzCCM1QlNjcoKDkrHBFiVDYqLR4f/EABQBAQAAAAAAAAAAAAAAAAAAAAD/xAAUEQEAAAAAAAAAAAAAAAAAAAAA/9oADAMBAAIRAxEAPwCcUREBERAREQEREBERAREQEREBERAREQEREBERAREQEREBERAREQEREBERAREQEREBERAREQEREBERAREQEREBERAREQEREBERAREQEREBERAREQEREBERAREQEREBERAREQEVCsVjW0dHRi9TURxX0DnDMf2W6n4BBlkUeT75sGabcaR3i2J9vmvbh29fBpiAKoRn9a1zB5kWHmg3ZF4vpWn4fG48XB5fjOIzJz07d7L7UtVHK0Pje17Do5pDmn3Ecig+6IvLiGIQwNMk0rImDVz3NaPMlB6kWiV+9zBYjb0kv+zje4edrL402+TBXm3HezxdE8DzAKCQUWMwbH6SrGanqI5gNcjwSP2m6j4rJoCK1zwNSFTit6jzCC9Fa14OhBVyAisMg0uPNOK3qPMIL0VoeDoR5qglb7Q8wgvRWcVvUeYVQ8HQhBcitc4DUqnFb1HmEF6KwSDqPMIg0DfFtpJhlNGIbCoqHOaxxF8jWgZngde00D3+ChHYXZ/6ZrTHUVRaS0vc9zgZH2I7LMx5nn8Aps3x7Ey4nTxOgsainLixpIGdrwMzAToey0i65uraCopX5ZY5IZGn85rmEEdP/EHRtNuVwZos5kzz1dKQf+IAXnxHcdhTx+LdPEfB4cPiHg/1UE0m1+JRepWTi36xx/qVl6PepjUZuKxzvB7Y3D5tQevb/YStwhluKZaKVwGZtw3OOYEsd7A9D71NO5T8kUn8T7xyjGk3w+ks9HxSjiqIHFpJjBaRY8iWEkO58+RCmzY+SifSQuocopSCWBtwASbuBB5g3vcFBiN5e3ceFQtIAfUyX4UZ05avfbRouPeucqyuxHGKlrXOkqJ3mzGaAX9lvqsb4rMb6MQfLi1U1x5Q5Y2jo0MB097it8/BuwqPJWVZF5M7Ymn2WhuY295c3+VBXAdw0Za11ZUv4neyHKGjwzuBv5Be3E9wlE5p4FTMx9uXEyPbfxAa0/NS8qoOQsfwKvwapDXl0Ug5xyxuNntB1Y4a91wVNG6Teca8+h1RAqgLseBYTNGoI7njXxWX314RHPhc73AZ4LSMPeCCAQD0INlzNhVe+mmiqIzaSJ7Xt97Tex8O74oOn942wj8VNMW1Rg4IfoCc2ct6EaZfmuc9q6Saiq6ij473mF2XNmcL9kG9r8tV2Ex1wD1F1ybvXNsXxD7UfdsQefZDbasw2YTRvL2mwkjeSWvaO49DrYjTxXTuyO1dLiUAmgfpYPYfXjd7Lx/Q6FQzvQ3UOp81ZQtLqf1pIhcui77sGrma8tR7tI52a2iqcPmbUU78rxqDzY9vsvbfmEE4bbbqqutq6irjrRGJLER2fyIYBa4dYadO9Q1sjh1RiFVFSMncx0l+0XPIbYE6A89F0nsHtzTYpCXRnJOwDiQk9pptq32m+IUB7lPyvSfxPuygmjYTd/Ph8FfDJVcY1LA1rrOGQhkjb8yfbGnRR1tFugxKlgfPHVmocwXMbBI1xaNS27jcjouhlQhBxOK2b9I/+d3/AGp33B4PZslcKsTCSPhui7WaGQPDrOueg1t3rGb492mTPiNGzsm7p4mjTrLGB3dR8VGuxO1lRhdQJ4jdpsJIz6sjAdD0Otj3IOjd6WCiroS01LaZkbxI6V17BjQbjkQb8wuYqX0maVsML5ZHvdlY1rn3ce6wvy/stz3lbfTYvLHTU7XimBGWMA55ZTbm9o1toB8VK26nd0zDY+PMA6tkaMx5ERN/Rs8ep77IMLsVunraSppauWtDuGcz4hnPMtIyhxdY2J1t3IpfARBGe/HaSsoIKR9LMYnPlc1xDWm7Qy9u0D3r77s9rKbFqRkVSY5KyMWkbI1mZ/PlI0WsQfDRV3zbJVeJwUsdM1pdHK5zszw3slluRPitCbuPr2xRSxVDWVQF3MJIyv8A9krPBBK1Zu3waX1qGIX9gOjPmwhYKu3J4O8HI2aI92WUuA+D7rRn/wCMqLleaRg0IEM4I8i4fJfF20u2E4yNjnb1LaZjT/MW8kGqbydjRhVS2Bswla9mcaB7Re1pANCpL/BsllMOINN+EJIiz7RzX57fARrW8J3QYtWymatfwQ43c57xJK73BpIHxKnbZjZ6nw+BlNA2zG8yTzc5x1c895QQXv8Adl3xVYr2NJhqAA8gcmzNAHa6XFre4rx7k9tosPnlgqHZaeoy9s6RytuAXdGkGxPdYLozE8PiqI3wysa+J4Ic1wuCP7e9QbtduOmY4yUDxIzmeFI4NePBr9HfGyCeYpA4BwIIIuCDcEdQVddcuUcW02Gjhxsq4m+yG8Rn7vJzfJfWoxbamsBid6Y4HkQ2Lh69S1oQbrv026h4RwyB4fI8jjlpuGNBuI7+0TqO4DxUY7t9lX4lWxRZbwsIfMe4RA6E9Tp5raNmNyuITkOqiKaO/MEh8hHg0EgfEqddltl6XDoRBTsyt1c483vd7T3d5+Q7kGaC5L3s/lfEPtR921TxvObjpNL9Ek/6nGtwNexk+t/f0UO4nu02iqZZJ5qYvlkN3uMtMLm1r2DwBoEHTjRyHu/soW3qbpc+etoGWdzMlONHdXwjuOt29/cspsLHtSKyL6QLvRAHZ7mlPPLy+r7WqlchBxbhOJz0czZ4XmOZh5EfNrh3jqCtr3Ln/OKX+J92VKu9HdWytzVdIAys/ObyDJvf3Nf46HvWp7sN3mK0eI09TUU2SFufM7iROtdhA5NeTqgn9ERBa5oN1yhvZwqGlxOoigZkj7Lg0aAuFyG9BfuXQG8ePGDFD9Fuyy8Q8T6n6vLy+tBGvRQ1je7XaOsldUVETZJnWBdxIG3AFhyaQEGxfg6YJA/0mte3NNG9sbCeYY0tuS0e0evQKcwuetnNj9q8Pa9lKGxNeQ5wz0rruAsD2725dFOGywqhSU4qzeq4Y4p7Pr9/q8vJBlkREFLKtkRBSyWVUQUsqoiAlkRBQBFVEFLKqIgpZVREFLKqIgpZLKqICIiCllVEQEREBERAREQEREBERAREQEREBERAREQEREBERAREQEREBERAREQEREBERAREQEREBERAREQEREBERAREQEREBERAREQEREBERAREQEREBERAREQEREBERAREQEREBERAREQEREBERB//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data:image/jpeg;base64,/9j/4AAQSkZJRgABAQAAAQABAAD/2wCEAAkGBxQHEhUUExIWFhUXGBcbGBcXFxgcHxYZHBsZHBweFh0YHCgjGx4mHRcXITEhJiorNS4uFx8/ODMsNygtLi4BCgoKDg0OGxAQGywmICQsLSw3MjQvLDQvNDQ0LCwsLywsNDQsLCwsLCwsLCwsLCwsLCwsNCwsLCwsLCwsLC8sLP/AABEIAQMAwwMBEQACEQEDEQH/xAAcAAEAAgMBAQEAAAAAAAAAAAAABgcEBQgDAgH/xABLEAABAwICBgYECgcGBgMAAAABAAIDBBEFBgcSITFBURMiYXGBkTJScqEUFSNCYoKSsrPBNENzk6Kx0hYzNVN0whdUY9HT8CREg//EABsBAQACAwEBAAAAAAAAAAAAAAAEBQIDBgEH/8QAPBEAAgEDAAUJBwIFBAMAAAAAAAECAwQRBRIhMVEGE0FhcYGhsdEUIjKRweHwNHIzQlJi8SNDU7IVFiT/2gAMAwEAAhEDEQA/ALxQBAEAQBAEAQBAEAQBAEAQBAEAQBAEAQBAEAQBAEAQBAEAQBAEAQBAEAQBAEAQBAEAQBAEAQBAEAQBAEAQBAEAQBAEAQBAEAQGkxrNtJglxNO0OHzG9Z3i1tyPGy1zqwhvZNt9H3FxtpxeOO5EJxPTAxmyCmc76Ujg3+Ft7+YUaV4v5UXNHk5N7as8dm30I1WaU6+o9F0UfsRg/iFy0u6qMsaegLSO/L7X6YNbJnzEJN9W/wAAwfyasefqcSStEWa/214+p5tztXt/+3J4kH+YXnP1OJk9F2b/ANtGXT6RsRhP6RrDk6OM3/hv71krmouk1S0LZSXwY736m8oNL1RF/fQRSD6Jcw+N9Ye5bI3kulEKrycov4JtduH6EtwnSjRV1hIXwu+mLt+02/mQFvjdQe/YVNfQN1T2xxJdW/xJlSVTK1ofG9r2nc5rgQfEKQmntRUTpyg9WaafWey9MAgCAIAgCAIAgCAIAgCAIAgI7mnOVNloWkdrSW2RMsXd54NHafC61VK0YbywstG17p+4sLi933KjzJpDq8bu1ruhjPzIyQSPpP3nwsOxQKlxOXUdXaaGt6G1rWfF/REQWgtwgCAIAgCAIAgM3CsWmwh+vBK6N3HVOw+0Nzh2FZRnKLymaK9vSrx1akU1+fIs7K+lcSEMrWap3dKwbPrt3jvF+4KZTu+iZzV7yfa963eep/R+vzLNpqhtW0PY4Oa4XDmkEEdhCmJprKObnCUJOMlho9V6YhAEAQBAEAQBAEAQH4TZAVdnrSX0JdBROBO50+8Dsi5+15c1CrXONkDp9G6D1sVLhdi9fT58Cp5ZDMS5xLnE3JJuSTvJJ3lQd51MYqKwtx8IZBAEAQBAEAQBAEAQBAb/ACrmyfLL7xu1oyevE70Xd3qutxHjfcttOrKm9hAvdHUbuPvrb0Pp+66i9csZkhzLF0kTto9Nh9Jh7Ry5HirKnUjNZRw95ZVbWerNdj6GblbCIEAQBAEAQBAEAQFNaSs+nEC6lpXfJC4kkH63m1p9Tt+d3b6+4r63ux3HX6I0TzaVasve6Fw631+XburdRDowgCAIAgPWCndUnVYxzjyaCT5BepN7jCU4wWZPBtqbKFdVejSTfWYW/ess1Rm+giT0jaw31F88+R7vyNiDBc0knhqn3Ar3mKnAwWlrN/7i8TWVeCVNFtkp5mAcXRvA8yLLBwkt6JMLqhU+CafejAWJICAIAgCAz8FxeXBJWzQu1Xt8nDi1w4g/+7QsoTcHlGi4t6dxTdOosr82o6ByhmeLNEPSM6r22EkZO1jvzaeB/MEK0pVVUWUcFf2M7Spqy3dD4/fib1bSCEAQBAEAQBAVnpYzgaMGjgd13D5ZwO1jTuYO1w38h37IdzWx7iOj0Ho3nH7RUWxbuvr7vPsKeUA68IAgCA3+Wco1OZD8kyzBvlfcNHcfnHsF/BbadGU9xAvNI0LVe+9vBb/t3lp4DoupMPs6a9Q/6XVYD2NG/wASVNhawjv2nMXWnrirsp+6vH5+mCaUlHHRN1Y42MbyY0NHkFISS3FNOpObzNtvrPdemAQBAaTGMpUeM36WnZrH57Rqu+02xPitcqUJb0TKGkLmh8E3jhvRXGZNE8lKC+kk6Vo/VvsH+BFmu93iolS0a2xOitOUEJvVrrHWt3qvErieF1O4te0tcDYtcCCDyIO0KG1jYzooyjJa0XlHmhkEAQG2yzj0mXJ2zR7bbHNvse3i0/keBss6dRwllES8tIXVJ059z4M6LwnEo8XhZNE67Hi47OYPIg3B7lbRkpLKPntejOjUdOa2ozFkaggCAIAgNNm7HW5dpXzGxcNjGn5zz6I7uJ7AVrq1NSOSZY2juqyprd09hzhVVDqt7pHuLnuJc5x4k7SVUttvLPocIRhFRisJHkvDMIAgLLyBo5NeG1FWCIzYsi3F/Iv5N7N57BvmULbPvSOb0pprm80qG/pfDs6/zst6CFtO0MY0Na0WDWgAADgANwU5LGxHJyk5Nyk8tnovTEIAgCAIAgCAjubsnwZnYdcakoHUlaNo5B3rN7D4WWqrRjUW3eWFjpGraS93bHpX5uZQ+YMDmy/MYpm2O8Ebnt4Fp4hVk4ODwzubW7p3NPXpv7dprFgSQgCAsLRHmb4un+CyO+TmPUv82XcPtbB3hqlWtXVeq+k5/TtjztPnorbHf2fbyyXWrE40IAgCAICj9L+O/GNV0DT8nALHkZDtcfAWb2EO5qtuqmtLV4HaaBtOaoc698vLo+e/5ECUYvggCAsbRXkwYo4VU7bxNPybCNkjhxPNoPDie4gy7ajre89xzumtJukuYpv3nvfBer8i51YHHhAEAQBAEAQBAEAQGkzbluPM0BifscLmN9trHfmDxHHyK11aaqRwyZY3s7Srrx3dK4r83HO+J0D8LlfDK3Vew2I/McwRYg8iqmUXF4Z9Bo1oVqaqQ3MxV4bQgPpjiwggkEbQRvB7EPGk1hnSGTMa+P6SKY+mRqydj27Hd19/cQrelPXgmfO9IWvs1xKn0dHZ0G7WwhBAEBh4zXjC4JZnbo2OdbnYbB4mw8VjOWrFs3W9J1qsaa6WkcxVE7ql7nuN3OJc48yTcnzKpm8vJ9KhFQiorcth5oZBAbbK+CuzBUxwNuA49Z3qsG1x8t3aRzWdOGvJIiXt0rajKo+jd29H5wOkaOlbRMbHG0NYwBrQOAGwK3SSWEfO6k5VJOUntZ7L0wCAICN5lztSZdu2R+vJ/lx9Zw9rg3xIWmpXhDeWNpou4udsVhcXu+/cQKv0wTPPyNNG0f8AULn7Pq6tlGlePoReUuTlNfxJt9mF6mJFpcrGnrRU5HLVePI66x9rnwRulydtmtkpfNehI8F0twVBDamJ0X02nXb4iwcPAFboXcX8SwV1xyeqxWaUtbq3P08iwqKsjr2CSJ7XsO5zSCD5KUmmsooKlOdOWrNYZ7r0wCAICt9MWW/hkIq429eKwkt86MnYe9pPkTyUS6p5Wsug6LQF7qVOYk9kt3b9/MppV52AQBAWboTxbopZqYnY9vSNH0m7HW7S0g/UUy0ntcTmuUVvmEay6Nj+n51lwKeckEAQED0yV/wahEY3yyNafZb1z72t81Gu5YhjiXmgKWvda39Kfjs9SjlWnbBAEBcOhTB+hhlqXDrSHUZ7Ddrrd7tn1FPtIYTkcjyiudapGity2vtf28yzFMObCAICtdJme3YYTS0rrS2+UkH6u/zWfS5nh37odxX1fdidFofRKqrnqy93oXHrfV59m+nnuLySSSTtJPE9qgHXpJLCPlD0IAgN7lTNM2WZNaM3YT14yeq8fk7k7+Y2LZTqypvYQb2wpXcMT39D6V9uo6CwXFY8bhZNEbseOO9p4h3Ig7FawmpLKOBuLedCo6c96M5ZGkIDzqYG1THMeLtcC1wPEEWI8l41lYZlCbhJSjvW05kxzDjhFRLC7fG9zb8wDsPiLHxVPOOrJo+k21ZVqUai6VkwVibwgN3kuv8Ai2up5OAkaD7Luq73OK2UZas0yFpGlztrOPV5bTpJW586CAICo9OVTeSmj5Ne7zLQPulQbx7Ujq+TcPdqT60irlCOnCAIDpXJ9B8W0VPHaxEbSfacNZ38TirelHVgkfOL+rztzOfW/luXgbhbCIEBqM2YwMBpJZ+LW2aOb3bG+8gnsBWurPUi2S7G29orxp8d/Z0nNs0rp3Oc4kucSXE7ySbknxVQ3nafRYxUUorcjzQyCAIAgCAsLQ7jxoqk0zj8nNctHKRov72gjvDVKtamJavE5/T9oqlHnlvj5fZ/UutWJxoQBAUhpmofg1c2QDZLG0ntc27T/CGKuu44nnidpyfq61s4P+V+e3zyQFRS+CA/QdXaN6Hj2nUmHVHwuKOT12Nd9oA/mrqLysnzKrDUnKPBtGQvTWEBSOml+tXMHKBn35FXXfx9x2nJ5f8Ayv8Ac/JEAUUvggPSCPpnNbzIHmbItrMZy1YtnVDG6oA5K7PmDeT9Q8CArbTfUllPBHwdIXH6rbf71EvH7qR0XJyGa05cFj5v7FNqvOwCAIAgCAIDOwSpNHUQyDeyRjvJwKyg8STNFzBTozi+lPyOn1cnzQIAgKq05xbKV37UfcKhXi3M6jk3LbUj2fUqdQTqggCA6Uya/XoKQ/8AQiHkwD8lb0vgXYfONILF1U/c/M3K2EQICkNNDbV7O2Bn3pB+Srrv4+47Tk8//lf7n5IgKil8EB60snQva7k4HyN16nhmFSOtFrijqcG6uj5gfqAICstOMBdDTP4Ne9v2mgj7hUO8WxM6Tk3L/UnHqT8fuU+oB1wQBAEAQBAZWFwGpmiYN7pGNHi4D817FZaRqry1KcpcE34HUauj5kEAQFWac5Bq0reN5T7mD81CvHuOn5Nx96o+z6lSqCdWEAQHSeS26lBS/sIz5tB/NW9L4F2HznSDzdVP3PzN0thDCAp7TjT6s9PJ60bm/ZcD/vUC8W1M63k3PNOceDT+f+Cs1DOlCAIDpvLdb8Y0kEvrxMJ79UXHndXFOWtFM+a3dLmq84cGzZLMjhAR7P2CnHaKWNou8APj9pu2w7SLt+stVaGvBon6MufZ7mM3u3PsfpvOdCLKpPoR+IehAEAQBATbRNgpxOtbIR1IBrk/SNwwd97u+oVItoa088Cl05cqlbOHTLZ3dPp3l7qzOHCAICltNdZ01XFGP1cVz3vJ/JrfNV93LMkjseTtLVoSnxfkV2oh0IQBAdQ4PTfA6eGP1I42/ZaB+SuYrEUj5lXnzlWU+Lb8TMWRqCAr3TVQ9PRxygf3cgv2NeCPvBii3ccwyX/J6rq3Dg+leX2yUoq47MIAgLr0MYsKqkdAT1oXmw+g8lw/i1/crG0nmOrwOM5QW+pXVXokvFbPLBYSlFAEAQFO6UckupXvq6dt43daVg/Vu4uA9U7zyN+G6Bc0MPWiddoXSinFUKr2rc+PV28PUrRQzpAgCAIDOwbCZcalbDCzWe7yaOJceAHNZQg5PCNFxcU7em6lR4S/MI6Gynl5mWqdsLNp3vf67zvPdwA5BWtKmoRwjgL68ldVXUl3LgjcrYQwgPxzg0XOwDegSyc0ZoxT46q5p+D3nV9gdVl+3VDVT1Ja0mz6RZUOYoQp8F4734mqWBKCA2mV6H4yq4IrX1pGX9kG7v4QVnTjrTSIt7V5q3nPgn9vE6ZVwfNwgCA1mZsM+OaWaHi9hDfaG1p8HAFYVI60WiTZ1+YrxqcH4dPgczuaWGxFiN4PBU59ITyso+UPQgJDkXH/AOztWyQn5N3UkH0Dx8DZ3h2rbRqakslfpOz9qoOC3rau377jopjg8Ag3B2gjiOxWx8+aaeGfSHgQH4RdAQLM+i+nxQl9O7oJDtIAuwn2fm+GzsUWpaxltWwvbPTtaitWp7y8fv3/ADIBXaNcQpDshbIPWje23k4h3uUV21RdBfU9OWc1tljtT+mUYkeQsQkNhSP8XMHvLl57PU4G16Xs1/uLx9CR4JolnnINTK2JvFrOs7uv6I77lbYWkn8RXXPKGlFYoxbfXsXr5Fo4Bl+DL7NSCMNv6Tjtc883O4924X2KbCnGCwjmbq7q3Mtao8+S7DaLMjBAEBB9K+YhhFL0LD8rOC32Y/nnxvqjvPJRrmpqxwt7LrQllz9fnJfDHb39HqUUq07gIAgLE0L4V8KqnzkdWFlgfpvuNn1Q/wAwpVpDMtbgc/yhuNSgqS3yfgvvgulWJxoQBAEBQelPA/iitc4D5Oe8jexx9Mfa29zgqy5hqzzxO60Ldc9bKL3x2enh5EOUcuAgCAtzRNnAStFFO7rN/uXE+kPUPaOHZs4C862rfyM5PTmjdVu4prY9/r6loqacyEAQBAEAQBAEAQBAYONYrHgkL5pXWa0eLjwa3mSsZzUVlm63t516ipwW1/mTnTMeNyZgqHzyb3bGt4MaNzR3e8k81U1Jucss+hWlrC2pKnD/AC+Jq1gSggCA6G0dYH8RUUbXC0j/AJSTmC61ge5oaO8FWtCGpA+f6VuvaLmUluWxd3qyTrcVoQBAEBGdIOXf7R0jmtHyrOvF2uA2t+sNnfbktNenrxx0llou89lrqT+F7H69xz05pYSCLEbweHeqo79NNZR8oehAfTHFhBBII2gjgexDxpNYZcuQNIrcRDYKtwbLsDZDsEnY71Xe49+xWFC4UvdlvOP0poaVJurQWY8OH2LGUs54IAgCAIAgCAIDXY7jcOAxGWd4a3gOLzyYOJ/9NlhOcYLLJFta1biepTWX5dpQuc82S5pl1ndWJv8Adx32N7Xc3HmqyrVdR9R3Oj9HwtIYW2T3v86COrUWIQBATLRhlv49qg94+RhIc7k53zW+YuewdqkW9PXll7kU+mb32ehqx+KWzu6WX2rM4UIAgCAIAgKe0tZR+CvNZC3qPPyzR815+f3O49veoFzRw9dHW6D0jrx9nqPat3Zw7ujq7Cs1DOlCAIAgJvlLSPUYGBHL8vCNgDj12D6LjvA5HwIUilcyhse1FJfaFo3GZw92Xg+1fXzLXwHOVJjwHRzAPP6t/VcOyx9L6pKnQrQnuZy11o24t378dnFbV+dpv1tIIQBAEB4VlZHQtL5ZGsaPnOcAPMrxtLazOnTnUerBNvqK/wAy6VoaS7KRvTP9dwIYO75zvcO1Ral0lsjtL6z0BVn71d6q4dPovHsKoxjF5sakMk8he47r7mjk0bmjsCgzm5PLOqt7albw1KawvzeYCxN4QBAZeFYdJi0rIYm6z3mwH8yeQA2k9iyjFyeEaa9eFGm6k3sR0ZlfAmZdp2Qs222vdb03ne4+VuwAK2p01COEfPby7ndVXUl3dS4G2WZFCAIAgCAIDznhbUNcx7Q5rgQ5pFwQdhBHELxrOxmUZOLUovDRRGkHJTstv6SMF1M49U7+jJ+a78jx71W16Dg8rcdxorSkbqOpPZNePWvqQ1Ry4CAIAgCA3WG5rrMM2RVUgHBpdrAdzX3A8lsjVnHcyFW0fbVfjgvLyN7T6U6+IWJif2uj3/YIC2q6qEGegLST2ZXf65PZ+lmud8yAdzH/AJvT2ufUYLk9a8ZfNehra3SLiFXf/wCRqA8GMY3yNtb3rF3FR9JJp6Fs4fyZ7W/8EcrK2SuOtLI+R3N7i4+ZK0uTe8sadKFNYgkl1Ix14bAgCAID2pKZ9Y9scbS57jZrQLklepNvCMKlSNOLlJ4SL50f5NbliPWfZ1Q8dd3qDfqM7OZ4kdgVnQoqmsvecLpTSUrueI7ILd19bJct5VBAEAQBAEAQBAeVVTtq2OY9ocxws5pFwQea8aTWGZQnKElKLw0UtnrR0/BtaamBkg3lu90Q7fWaOfAb911X1rdx2x3HZaN0zCvinW2S49D9H+LgQBRS+CAIAgCAIAgCAIAgCAIDPwbCJsblEUDC9x8mjm48B2rKEHN4RouLmnbw16jwvzcXnkfJMWV26xtJO4daS2xo9WMcB27z2bhZUaCprrOI0jpSd3LC2RXR9X+epK1vKsIAgCAIAgCAIAgCAICCZu0awYzeSC0ExuTYdR5+kB6J7R5FRqttGW1bGXdhpurQxCp70fFdn3+ZUePZcqcAdaeItF9jxta72XDZ4b+xQJ05Q3o6y2vaFys05Z6un5GpWBLCAIAgCAIAgCA+o2GQgNBJJsABck9gQ8bSWWT7K+i+fErPqSYI/V/WOHYNzPHb2KVTtZS2y2FDe6dpUvdo+8/D793zLdwXBYcDj6OCMMbx5uPNxO0lT4QjBYRydxc1bievUeX+bjYLI0BAEAQBAEAQBAEAQBAEAQHxNE2dpa9oc0ixa4AgjtB3o1k9jJxeYvDIXjejCjxG7ow6Bx/y/R+wdg7hZRp2sJbthcW+nbmlsl7y69/z9ckJxTRNV01zC+OYcBfUcfB3V/iUeVpNbtpdUeUNvP8AiJx8V6+BG6zJ9dR+nSS/VbrjzZcLS6M10FjT0laz3VF88eZrJcPlh9KKQd7HD+YWGq+BJVam90l80fApXncx32SmGe85DijLp8Cqan0KaZ3dG8/kvVTk9yZrld0I/FOK70bug0c4hWH+46Mc5HNHuBLvctsbao+ghVdNWcP5s9if+PEluEaIA2xqai/NkQt/E7h9ULfGz/qZU1+UbeyjDvfovUnuCZapcCHyELWni/e497nXPhuUqFOMNyKK5va9x/Ek31dHyNusyKEAQBAEAQBAEAQBAEAQBAEAQBAEAQBAEAsgCAIAgCAIAgCAIAgCAIAgCAIAgCAIAgCAIAgCAIAgCAIAgCAIAgCAIAgCAIAgCAICmc2UGKyVk5gFX0RedTUe8Nt9EB25V9WNXXeM4Ovsa2j1bwVTU1sbcpZItiddiGFODJp6qNxGsA6WQEi5F/S5g+S0ylUi8NstKNKzrR1qcYtbty9DLoIsWxFgkidWPY69nNkksbEg263MEL2KqyWVk1VZaOpScJqCa6l6Fl6Laesp2T/DOmuXM1Olc47LOvq6xPYplsppPWOc01O2lKHMYxh5waLTDmSSmlip4ZXxlrdd5Y4tJLtjQS08ACbfSC1XVRpqKZN0DZQnCVWpFPOxZXzNborzRL8M6KeaSRsrS1uu9zrPG0W1jsuA4eIWNtVevhveSdN2FP2fnKcUnF9CxsLoVgccU7pfxWeirWNinljb0DDZkjmi+vJts079g8lAupyU9j6DrtA29KpbNzim9Z70uCNJhmH4xisTZYX1L43X1XfCCL2JadhkB3grVGNaSys/MmVq2jaM3TqKKa/t7+B8YpHi+BASTSVTG3HW6ZzhftLXEDx3pJVobXkyoy0dcPUpqLfZ9ifaL86yY8XU9QQZWN1mvAtrtBAOsBs1gSNo3g9m2Vb1nP3Zbyi0zoyFtirS+F7McH6G5z7m9uVohqgOmkv0bTuFt7n24DlxPiRsrVubXWQ9GaOd5U27Ire/oioQ/Ec6vdYyzcwDqsb4XDGqB/qVXxOsxZWEVnEfP1PyqwjEcn2kLZYRcddjwW34B2oSPA70cKlPbuPYXFle+5sl1Nbe7P0LO0bZ2OYwYZrCdgvrAWEjdgJtwcLi47dnZMt6+vse85rS+i1avnKfwvwfoafTPiM1A+m6KaSO7ZL6j3NvYstfVO1a7uTTWGS+T9GnUjU14p7t6T4kLw0YpijNeF9XI25Gs2SQi4ts9LtCjx52SyslzW/8fRlq1FBPsXoZXxbjXKt/eSf1LLVrdZq5/Rn9nyXoTnIlLWw0lYKnp+kLT0fSOcXX1HegSdm227sUmipqMtbJSaTqWsq9J0dXHTjGN63kG+Lca5Vv7yT+pRtWt1l3z+jP7PkvQ0k+N1tO5zH1NQ1zSWuBlkuCDYg9bmtTnNbG2TY2trKKlGEcPqRu/i3GuVb+8k/qW3VrdZC5/Rn9nyXoXHk9ksVFAJ9fpQ3r65Jde59Inap9LOos7zkL903cTdPGrnZjcblbCIEAQFJ6bP06L/Ts/ElVdd/Guz1Oz5O/pZfuflEn+ir/AAyDvl/FepVt/DRQ6b/Wz7v+qJVLIIWlzjYNBJPIDaVvewq4pyeEc9Q62csUF/181z2RjbbwjbbwVUv9Wp2s7+WLGy2fyx8fu2fedaA5ZxJ/RDVAe2WK24AnWFuwOBH1UrR5ups7THR1ZXdmtfbscX5eKL6wmvbikMczPRkY1w7Ljce0bvBWcZayTRw1ek6VSVOW9PBTmmr9PZ+wZ9+RQLv4+46/k9+lf7n5InGjPE4afDadr5o2uHS3DntBHysh2glSLeSVNZf5kpNMUKkrybjFtbOh/wBKP3SLmGlZQzR9NG98jdVrGua43JG2wOwC17nkva9SOo1kaJs67uYy1WknltohGhjD3zVjprHUjjcC7hrOsA3tNrnw7lGtItzyXXKGtGNuqedrfguk02kvEDiGIz3NxGRG0cgwWI+1rHxWu4lmoyXoeiqdpDr2/P7YLuynhDcEpIomgAhoLz6zyLuJ8fcByVjSgoRSOMvriVxXlUfHZ2dB74o6CtjkhlkZqvaWuBc24uO3cQvZarWGa6PO05qpBPK27iJZdyPR4JURzRVbnPaTZpfEQ7WBbYgC53rTToQjLKZa3elbm4pOnOmsPqfbxNDpz9Ol9mX+bFqvN6J/Jv4and9T50bZzpMApDFO9zXmRzrBjjsIaBtA7ClvWhCOGNL6NuLmvr01lYS3rrJX/wATsP8A81/7t/8A2W72mnxKv/wd5/SvmiSYLi0WNxCaEkscSASCNxsdh7Qt0JqSyiuuLedCo6dTejOWRpOZ80/ptV/qJvxHKnq/G+1n0iy/TU/2x8kdMK4Pm4QBAEAQFJ6bP06L/Ts/ElVdd/Guz1Oz5O/pZfuflEn+ir/DIO+X8V6lW38NFDpv9bPu/wCqPDSxjHxZQuYD15z0Y9ne891hq/XC8uZ6sMcTPQdtzt0pPdHb6evcVZkPMUWWZnzSROkcWarNUgatztO3uA8SoVGoqby0dPpOyqXdNU4SSWcsydIGaoc1OieyF0b2BzSXFp1mnaBs5G/2iva9VVMNI16LsKtmpRlJNMnGhfGPhVPJTuO2F12+w+59zg77QUm0nmOrwKXlDbalZVVul5r7EX01fp7P2DPvyLTd/H3Fnye/Sv8Ac/JH5ljRq7MFNHUCpDA/W6pjJtqvc3frD1b+KU7bXipZF7ptW1aVLUzjG3PFJ8Osxc3aPJsuRdMJGyxggOIBaW32AkEm4vs38Qsatu4LJtsNM07qfN6uq+gmGh7Mfw1jqVzGNdE0OYWNDddt7O1gNmsCW9bjrbd1zItamVq8Co09Zc3JV021LY89D6urqK7z/SGjxGpaeMhf4P6/+5RK6xUZ0Gi6inaU2uGPls+h0Dg1a3EYIpWm7Xsa4eI3eB2eCtIy1opnBV6bpVZQlvTZXGZdGU+L1U07Z4mtkcXAHWuB22CiVLaUpN5Ohs9OUqFGNNxbaXUQDKjAzEKYAhwFRGARuNnjaFFp/wARdpf3rzaTe73X5E305+nS+zL/ADYpN5vRS8m/hqd31MPIGQqfMtMZpZJWuEjm2YWAWAafnMO3aVjQoRnHLN2lNLVrWtzcEmsJ7c9fWSX/AIRUf+dUfaj/APGt3skOLK3/ANiuf6Y/J+pL8u4KzL8DYI3Oc1pcQXkE9Ykm9gBx5LfTgoR1UVN3cyuarqzSy+Bs1mRjmfNP6bVf6ib8Ryp6vxvtZ9Isv01P9sfJHTCuD5uEAQBAEBSemz9Oi/07PxJVXXfxrs9Ts+Tv6WX7n5RJ/oq/wyDvl/FepVt/DRQ6b/Wz7v8Aqit9LmMfGVaY2nqQDU+udr/yb9VRLqetPHA6LQVtzVtrvfLb3dHr3k+yvkGljpIenp2vlLA55de93daxsbbL6vgpNOhDVWVtKG90tcOvLm5tRzhd3rvMrFdH9FPDI2KnYyQscGOBd1XW6p387LKVvBp4RroaXuY1Iuc21nauoqbR3ivxJXxF2xryYn34BxA28rODT4KDQnqzR1WlqHtFpJLeveXd9sm401fp7P2DPvyLZd/H3ETk9+lf7n5IsPRZ/hdP/wDr+LIpVt/DX50nP6a/Wz7v+qM/O8PT4fVC1/kXn7I1vyWdZZg+w0aOlq3VN/3IqfQ7MIsQsT6cUjR2nqu/k0+Sg2r/ANQ6rT8W7TPBr0+pNNKWTXY40VEDbzMFnMG+Rm/q/SFzs4g9gCkXNFz95bym0LpKNu3SqP3X08H6Mr7Kud6nKt4tUPjBN4pLgsdx1Tvbt3g347L3UWnXlT2F/e6LoXmJ5w+K6e3ibLHNJtVjLDDFE2LX6p1SXPdfZZp2Wvu2C+3Ys53MpLCRGttBUKEucnLONu3Yu80uB4bJhGJ00UzdV4lgJHLW1XDxsfO61Qi41En1Ey5rwrWVScHlYl4ZRLtOfp0vsy/zYpF5vRVcm/hqd31IvlnPlRluEwxMiLS4uu9ribkAcHjZsC0U68oLCLO80TRuqnOTbzjGzHozbf8AFyt/y6f7En/kWz2ufURP/XbX+qXzXoTXRrm+fNJn6Zsbej6PV6MOF9bXvfWcfVCkW9aVTOSm0vo6lZ6nNt7c78dGOpcScKSUpzPmn9Nqv2834jlT1fjfaz6RZfpqf7Y+SOmFcHzcIAgCAIDDrMKgrna0sEUjgLAvja4gbTa7hu2nzWLhF70bqdxVprEJNLqbR701MykaGRsaxovZrWhoFzc2A2bySvUktiNc5ym9aTbfWYb8BpZCXGlgLiSSTEwkkm5JNtpvtusebjwRuV3XSwpyx2s2KzI4QGtfgFK8kmlgJJJJMUdyTtJPV2m6w5uHBEhXdwlhVJfNntV4TBXO1pYIpHWtd8bXG3K7hu2nzXrhF70Y07irTWISaXU2j3pqdlI0MjY1jRezWgAC5ubAbBtJPivUktiNc5ym9aTy+s+3sEgIIBBFiDuI7V6eJtPKMKnwSmpnBzKaFrm7nNiYCOGwgXGxYqEVtSRuldV5pxlOTT62Z6yNBrsSwGmxU3mp45Du1nNF7e1vWEqcZb0SKN3XorFObXefGGZcpcKOtDTxsd6waNbwcdoSNOEdyPa15XrLFSba8DJlwyGaQSOhjdILWeWNLhbdZxF9i9cYt5wa416sY6ik8cMvB+1uGw15BlhjkIvYvY11r77aw2bh5I4xe9CnXqU/gk12Noxv7O0n/KU/7mP+lec3DgjZ7Zcf8kvm/Uf2dpP+Up/3Mf8ASnNw4Ie2XH/JL5v1Mmiw2Ggv0UMceta+oxrb2va+qBe1z5r1RS3I11K1SpjXk3ji2zKWRqNdJgNLKS51LAXEkkmJhJJ2kkkbSsObjwRIV3XSwpy+bNisyOEAQBAEAQBAEAQBAEAQBAEAQBAEAQBAEAQBAEAQBAEAQBAEAQBAEAQBAEAQBAEAQBAEAQBAEAQBAEAQBAEAQBAEB//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http://www.marketingweek.co.uk/Pictures/web/n/b/d/boardroom46_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64" y="1124744"/>
            <a:ext cx="8870948"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80312" y="1772816"/>
            <a:ext cx="1656184" cy="2060848"/>
          </a:xfrm>
          <a:prstGeom prst="rect">
            <a:avLst/>
          </a:prstGeom>
          <a:solidFill>
            <a:srgbClr val="00B0F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0F5E"/>
                </a:solidFill>
              </a:rPr>
              <a:t>CEO</a:t>
            </a:r>
          </a:p>
          <a:p>
            <a:pPr marL="285750" indent="-285750">
              <a:buFont typeface="Arial" pitchFamily="34" charset="0"/>
              <a:buChar char="•"/>
            </a:pPr>
            <a:r>
              <a:rPr lang="en-GB" sz="1600" dirty="0" smtClean="0">
                <a:solidFill>
                  <a:srgbClr val="000F5E"/>
                </a:solidFill>
              </a:rPr>
              <a:t>Loss of market share and reputation </a:t>
            </a:r>
          </a:p>
          <a:p>
            <a:pPr marL="285750" indent="-285750">
              <a:buFont typeface="Arial" pitchFamily="34" charset="0"/>
              <a:buChar char="•"/>
            </a:pPr>
            <a:r>
              <a:rPr lang="en-GB" sz="1600" dirty="0" smtClean="0">
                <a:solidFill>
                  <a:srgbClr val="000F5E"/>
                </a:solidFill>
              </a:rPr>
              <a:t>Legal exposure </a:t>
            </a:r>
            <a:endParaRPr lang="en-GB" sz="1600" dirty="0">
              <a:solidFill>
                <a:srgbClr val="000F5E"/>
              </a:solidFill>
            </a:endParaRPr>
          </a:p>
        </p:txBody>
      </p:sp>
      <p:sp>
        <p:nvSpPr>
          <p:cNvPr id="12" name="Rectangle 11"/>
          <p:cNvSpPr/>
          <p:nvPr/>
        </p:nvSpPr>
        <p:spPr>
          <a:xfrm>
            <a:off x="5580112" y="2132856"/>
            <a:ext cx="1656184" cy="2160240"/>
          </a:xfrm>
          <a:prstGeom prst="rect">
            <a:avLst/>
          </a:prstGeom>
          <a:solidFill>
            <a:srgbClr val="00B0F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0F5E"/>
                </a:solidFill>
              </a:rPr>
              <a:t>CFO/COO</a:t>
            </a:r>
          </a:p>
          <a:p>
            <a:pPr marL="285750" indent="-285750">
              <a:buFont typeface="Arial" pitchFamily="34" charset="0"/>
              <a:buChar char="•"/>
            </a:pPr>
            <a:r>
              <a:rPr lang="en-GB" sz="1600" dirty="0" smtClean="0">
                <a:solidFill>
                  <a:srgbClr val="000F5E"/>
                </a:solidFill>
              </a:rPr>
              <a:t>Fines</a:t>
            </a:r>
          </a:p>
          <a:p>
            <a:pPr marL="285750" indent="-285750">
              <a:buFont typeface="Arial" pitchFamily="34" charset="0"/>
              <a:buChar char="•"/>
            </a:pPr>
            <a:r>
              <a:rPr lang="en-GB" sz="1600" dirty="0" smtClean="0">
                <a:solidFill>
                  <a:srgbClr val="000F5E"/>
                </a:solidFill>
              </a:rPr>
              <a:t>Criminal charges</a:t>
            </a:r>
          </a:p>
          <a:p>
            <a:pPr marL="285750" indent="-285750">
              <a:buFont typeface="Arial" pitchFamily="34" charset="0"/>
              <a:buChar char="•"/>
            </a:pPr>
            <a:r>
              <a:rPr lang="en-GB" sz="1600" dirty="0" smtClean="0">
                <a:solidFill>
                  <a:srgbClr val="000F5E"/>
                </a:solidFill>
              </a:rPr>
              <a:t>Regulatory failures</a:t>
            </a:r>
          </a:p>
          <a:p>
            <a:pPr marL="285750" indent="-285750">
              <a:buFont typeface="Arial" pitchFamily="34" charset="0"/>
              <a:buChar char="•"/>
            </a:pPr>
            <a:r>
              <a:rPr lang="en-GB" sz="1600" dirty="0" smtClean="0">
                <a:solidFill>
                  <a:srgbClr val="000F5E"/>
                </a:solidFill>
              </a:rPr>
              <a:t>Financial loss</a:t>
            </a:r>
            <a:endParaRPr lang="en-GB" sz="1600" dirty="0">
              <a:solidFill>
                <a:srgbClr val="000F5E"/>
              </a:solidFill>
            </a:endParaRPr>
          </a:p>
        </p:txBody>
      </p:sp>
      <p:sp>
        <p:nvSpPr>
          <p:cNvPr id="14" name="Rectangle 13"/>
          <p:cNvSpPr/>
          <p:nvPr/>
        </p:nvSpPr>
        <p:spPr>
          <a:xfrm>
            <a:off x="3779912" y="2708920"/>
            <a:ext cx="1656184" cy="2060848"/>
          </a:xfrm>
          <a:prstGeom prst="rect">
            <a:avLst/>
          </a:prstGeom>
          <a:solidFill>
            <a:srgbClr val="00B0F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0F5E"/>
                </a:solidFill>
              </a:rPr>
              <a:t>CIO</a:t>
            </a:r>
          </a:p>
          <a:p>
            <a:pPr marL="285750" indent="-285750">
              <a:buFont typeface="Arial" pitchFamily="34" charset="0"/>
              <a:buChar char="•"/>
            </a:pPr>
            <a:r>
              <a:rPr lang="en-GB" sz="1600" dirty="0" smtClean="0">
                <a:solidFill>
                  <a:srgbClr val="000F5E"/>
                </a:solidFill>
              </a:rPr>
              <a:t>Loss of data integrity</a:t>
            </a:r>
          </a:p>
          <a:p>
            <a:pPr marL="285750" indent="-285750">
              <a:buFont typeface="Arial" pitchFamily="34" charset="0"/>
              <a:buChar char="•"/>
            </a:pPr>
            <a:r>
              <a:rPr lang="en-GB" sz="1600" dirty="0" smtClean="0">
                <a:solidFill>
                  <a:srgbClr val="000F5E"/>
                </a:solidFill>
              </a:rPr>
              <a:t>Data protection failures</a:t>
            </a:r>
            <a:endParaRPr lang="en-GB" sz="1600" dirty="0">
              <a:solidFill>
                <a:srgbClr val="000F5E"/>
              </a:solidFill>
            </a:endParaRPr>
          </a:p>
        </p:txBody>
      </p:sp>
      <p:sp>
        <p:nvSpPr>
          <p:cNvPr id="15" name="Rectangle 14"/>
          <p:cNvSpPr/>
          <p:nvPr/>
        </p:nvSpPr>
        <p:spPr>
          <a:xfrm>
            <a:off x="1979712" y="3312368"/>
            <a:ext cx="1656184" cy="2060848"/>
          </a:xfrm>
          <a:prstGeom prst="rect">
            <a:avLst/>
          </a:prstGeom>
          <a:solidFill>
            <a:srgbClr val="00B0F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0F5E"/>
                </a:solidFill>
              </a:rPr>
              <a:t>CRO</a:t>
            </a:r>
          </a:p>
          <a:p>
            <a:pPr marL="285750" indent="-285750">
              <a:buFont typeface="Arial" pitchFamily="34" charset="0"/>
              <a:buChar char="•"/>
            </a:pPr>
            <a:r>
              <a:rPr lang="en-GB" sz="1600" dirty="0" smtClean="0">
                <a:solidFill>
                  <a:srgbClr val="000F5E"/>
                </a:solidFill>
              </a:rPr>
              <a:t>Financial risk</a:t>
            </a:r>
          </a:p>
          <a:p>
            <a:pPr marL="285750" indent="-285750">
              <a:buFont typeface="Arial" pitchFamily="34" charset="0"/>
              <a:buChar char="•"/>
            </a:pPr>
            <a:r>
              <a:rPr lang="en-GB" sz="1600" dirty="0" smtClean="0">
                <a:solidFill>
                  <a:srgbClr val="000F5E"/>
                </a:solidFill>
              </a:rPr>
              <a:t>Business &amp; legal risk</a:t>
            </a:r>
          </a:p>
          <a:p>
            <a:pPr marL="285750" indent="-285750">
              <a:buFont typeface="Arial" pitchFamily="34" charset="0"/>
              <a:buChar char="•"/>
            </a:pPr>
            <a:r>
              <a:rPr lang="en-GB" sz="1600" dirty="0" smtClean="0">
                <a:solidFill>
                  <a:srgbClr val="000F5E"/>
                </a:solidFill>
              </a:rPr>
              <a:t>Audit failures</a:t>
            </a:r>
            <a:endParaRPr lang="en-GB" sz="1600" dirty="0">
              <a:solidFill>
                <a:srgbClr val="000F5E"/>
              </a:solidFill>
            </a:endParaRPr>
          </a:p>
        </p:txBody>
      </p:sp>
      <p:sp>
        <p:nvSpPr>
          <p:cNvPr id="16" name="Rectangle 15"/>
          <p:cNvSpPr/>
          <p:nvPr/>
        </p:nvSpPr>
        <p:spPr>
          <a:xfrm>
            <a:off x="179512" y="3682664"/>
            <a:ext cx="1656184" cy="2060848"/>
          </a:xfrm>
          <a:prstGeom prst="rect">
            <a:avLst/>
          </a:prstGeom>
          <a:solidFill>
            <a:srgbClr val="00B0F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0F5E"/>
                </a:solidFill>
              </a:rPr>
              <a:t>CMO</a:t>
            </a:r>
          </a:p>
          <a:p>
            <a:pPr marL="285750" indent="-285750">
              <a:buFont typeface="Arial" pitchFamily="34" charset="0"/>
              <a:buChar char="•"/>
            </a:pPr>
            <a:r>
              <a:rPr lang="en-GB" sz="1600" dirty="0" smtClean="0">
                <a:solidFill>
                  <a:srgbClr val="000F5E"/>
                </a:solidFill>
              </a:rPr>
              <a:t>Brand reputation damage</a:t>
            </a:r>
          </a:p>
          <a:p>
            <a:pPr marL="285750" indent="-285750">
              <a:buFont typeface="Arial" pitchFamily="34" charset="0"/>
              <a:buChar char="•"/>
            </a:pPr>
            <a:r>
              <a:rPr lang="en-GB" sz="1600" dirty="0" smtClean="0">
                <a:solidFill>
                  <a:srgbClr val="000F5E"/>
                </a:solidFill>
              </a:rPr>
              <a:t>Loss of brand trust</a:t>
            </a:r>
          </a:p>
        </p:txBody>
      </p:sp>
      <p:sp>
        <p:nvSpPr>
          <p:cNvPr id="4" name="Rectangle 3"/>
          <p:cNvSpPr/>
          <p:nvPr/>
        </p:nvSpPr>
        <p:spPr>
          <a:xfrm>
            <a:off x="107504" y="5877272"/>
            <a:ext cx="8991600" cy="720080"/>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2"/>
                </a:solidFill>
              </a:rPr>
              <a:t>CISO’s are now being appointed to board room positions</a:t>
            </a:r>
            <a:endParaRPr lang="en-GB" b="1" dirty="0">
              <a:solidFill>
                <a:schemeClr val="bg2"/>
              </a:solidFill>
            </a:endParaRPr>
          </a:p>
        </p:txBody>
      </p:sp>
    </p:spTree>
    <p:extLst>
      <p:ext uri="{BB962C8B-B14F-4D97-AF65-F5344CB8AC3E}">
        <p14:creationId xmlns:p14="http://schemas.microsoft.com/office/powerpoint/2010/main" val="9246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4293096"/>
            <a:ext cx="9324528" cy="1065600"/>
          </a:xfrm>
        </p:spPr>
        <p:txBody>
          <a:bodyPr>
            <a:normAutofit/>
          </a:bodyPr>
          <a:lstStyle/>
          <a:p>
            <a:r>
              <a:rPr lang="en-GB" dirty="0" smtClean="0"/>
              <a:t>Protecting sensitive data</a:t>
            </a:r>
            <a:endParaRPr lang="en-GB" dirty="0"/>
          </a:p>
        </p:txBody>
      </p:sp>
    </p:spTree>
    <p:extLst>
      <p:ext uri="{BB962C8B-B14F-4D97-AF65-F5344CB8AC3E}">
        <p14:creationId xmlns:p14="http://schemas.microsoft.com/office/powerpoint/2010/main" val="2882367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5746865" y="2176283"/>
            <a:ext cx="2030071" cy="1972797"/>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2"/>
              </a:solidFill>
              <a:latin typeface="Calibri Light" pitchFamily="34" charset="0"/>
            </a:endParaRPr>
          </a:p>
        </p:txBody>
      </p:sp>
      <p:sp>
        <p:nvSpPr>
          <p:cNvPr id="2" name="Oval 1"/>
          <p:cNvSpPr/>
          <p:nvPr/>
        </p:nvSpPr>
        <p:spPr>
          <a:xfrm>
            <a:off x="1043608" y="2104275"/>
            <a:ext cx="2030071" cy="1972797"/>
          </a:xfrm>
          <a:prstGeom prst="ellipse">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2"/>
              </a:solidFill>
              <a:latin typeface="Calibri Light" pitchFamily="34" charset="0"/>
            </a:endParaRPr>
          </a:p>
        </p:txBody>
      </p:sp>
      <p:sp>
        <p:nvSpPr>
          <p:cNvPr id="13" name="Title 1"/>
          <p:cNvSpPr>
            <a:spLocks noGrp="1"/>
          </p:cNvSpPr>
          <p:nvPr>
            <p:ph type="title"/>
          </p:nvPr>
        </p:nvSpPr>
        <p:spPr>
          <a:xfrm>
            <a:off x="251520" y="120622"/>
            <a:ext cx="5867400" cy="500066"/>
          </a:xfrm>
        </p:spPr>
        <p:txBody>
          <a:bodyPr/>
          <a:lstStyle/>
          <a:p>
            <a:r>
              <a:rPr lang="en-GB" dirty="0" smtClean="0"/>
              <a:t>Keeping CISO’s up at night</a:t>
            </a:r>
            <a:endParaRPr lang="en-GB" dirty="0"/>
          </a:p>
        </p:txBody>
      </p:sp>
      <p:sp>
        <p:nvSpPr>
          <p:cNvPr id="5" name="TextBox 4"/>
          <p:cNvSpPr txBox="1"/>
          <p:nvPr/>
        </p:nvSpPr>
        <p:spPr>
          <a:xfrm>
            <a:off x="1403648" y="2564904"/>
            <a:ext cx="1484702" cy="1015663"/>
          </a:xfrm>
          <a:prstGeom prst="rect">
            <a:avLst/>
          </a:prstGeom>
          <a:noFill/>
        </p:spPr>
        <p:txBody>
          <a:bodyPr wrap="none" rtlCol="0">
            <a:spAutoFit/>
          </a:bodyPr>
          <a:lstStyle/>
          <a:p>
            <a:r>
              <a:rPr lang="en-GB" sz="6000" b="1" dirty="0" smtClean="0">
                <a:solidFill>
                  <a:schemeClr val="bg2"/>
                </a:solidFill>
                <a:latin typeface="Calibri Light" pitchFamily="34" charset="0"/>
              </a:rPr>
              <a:t>57%</a:t>
            </a:r>
            <a:endParaRPr lang="en-GB" sz="6000" b="1" dirty="0">
              <a:solidFill>
                <a:schemeClr val="bg2"/>
              </a:solidFill>
              <a:latin typeface="Calibri Light" pitchFamily="34" charset="0"/>
            </a:endParaRPr>
          </a:p>
        </p:txBody>
      </p:sp>
      <p:sp>
        <p:nvSpPr>
          <p:cNvPr id="6" name="TextBox 5"/>
          <p:cNvSpPr txBox="1"/>
          <p:nvPr/>
        </p:nvSpPr>
        <p:spPr>
          <a:xfrm>
            <a:off x="467544" y="1208946"/>
            <a:ext cx="3168352" cy="707886"/>
          </a:xfrm>
          <a:prstGeom prst="rect">
            <a:avLst/>
          </a:prstGeom>
          <a:noFill/>
        </p:spPr>
        <p:txBody>
          <a:bodyPr wrap="square" rtlCol="0">
            <a:spAutoFit/>
          </a:bodyPr>
          <a:lstStyle/>
          <a:p>
            <a:pPr algn="ctr"/>
            <a:r>
              <a:rPr lang="en-GB" sz="2000" dirty="0" smtClean="0"/>
              <a:t>Not knowing where sensitive data is</a:t>
            </a:r>
            <a:endParaRPr lang="en-GB" sz="2000" dirty="0"/>
          </a:p>
        </p:txBody>
      </p:sp>
      <p:sp>
        <p:nvSpPr>
          <p:cNvPr id="15" name="TextBox 14"/>
          <p:cNvSpPr txBox="1"/>
          <p:nvPr/>
        </p:nvSpPr>
        <p:spPr>
          <a:xfrm>
            <a:off x="5004048" y="1208946"/>
            <a:ext cx="3515706" cy="707886"/>
          </a:xfrm>
          <a:prstGeom prst="rect">
            <a:avLst/>
          </a:prstGeom>
          <a:noFill/>
        </p:spPr>
        <p:txBody>
          <a:bodyPr wrap="none" rtlCol="0">
            <a:spAutoFit/>
          </a:bodyPr>
          <a:lstStyle/>
          <a:p>
            <a:pPr algn="ctr"/>
            <a:r>
              <a:rPr lang="en-GB" sz="2000" dirty="0" smtClean="0"/>
              <a:t>Only 7% know where </a:t>
            </a:r>
          </a:p>
          <a:p>
            <a:pPr algn="ctr"/>
            <a:r>
              <a:rPr lang="en-GB" sz="2000" dirty="0" smtClean="0"/>
              <a:t>Unstructured data resides</a:t>
            </a:r>
          </a:p>
        </p:txBody>
      </p:sp>
      <p:sp>
        <p:nvSpPr>
          <p:cNvPr id="3" name="Rectangle 2"/>
          <p:cNvSpPr/>
          <p:nvPr/>
        </p:nvSpPr>
        <p:spPr>
          <a:xfrm>
            <a:off x="1115616" y="5007471"/>
            <a:ext cx="6192688" cy="576064"/>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2"/>
              </a:solidFill>
              <a:latin typeface="Calibri Light" pitchFamily="34" charset="0"/>
            </a:endParaRPr>
          </a:p>
        </p:txBody>
      </p:sp>
      <p:pic>
        <p:nvPicPr>
          <p:cNvPr id="6146" name="Picture 2" descr="http://www.clker.com/cliparts/f/6/9/d/12673199921835393726padlock-button.svg.med.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725144"/>
            <a:ext cx="1140718" cy="11407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84892" y="4880004"/>
            <a:ext cx="1223412" cy="830997"/>
          </a:xfrm>
          <a:prstGeom prst="rect">
            <a:avLst/>
          </a:prstGeom>
          <a:noFill/>
        </p:spPr>
        <p:txBody>
          <a:bodyPr wrap="none" rtlCol="0">
            <a:spAutoFit/>
          </a:bodyPr>
          <a:lstStyle/>
          <a:p>
            <a:r>
              <a:rPr lang="en-GB" sz="4800" b="1" dirty="0" smtClean="0">
                <a:solidFill>
                  <a:schemeClr val="bg2"/>
                </a:solidFill>
                <a:latin typeface="Calibri Light" pitchFamily="34" charset="0"/>
              </a:rPr>
              <a:t>79%</a:t>
            </a:r>
            <a:endParaRPr lang="en-GB" sz="4800" b="1" dirty="0">
              <a:solidFill>
                <a:schemeClr val="bg2"/>
              </a:solidFill>
              <a:latin typeface="Calibri Light" pitchFamily="34" charset="0"/>
            </a:endParaRPr>
          </a:p>
        </p:txBody>
      </p:sp>
      <p:sp>
        <p:nvSpPr>
          <p:cNvPr id="17" name="TextBox 16"/>
          <p:cNvSpPr txBox="1"/>
          <p:nvPr/>
        </p:nvSpPr>
        <p:spPr>
          <a:xfrm>
            <a:off x="1752278" y="5654427"/>
            <a:ext cx="7212210" cy="707886"/>
          </a:xfrm>
          <a:prstGeom prst="rect">
            <a:avLst/>
          </a:prstGeom>
          <a:noFill/>
        </p:spPr>
        <p:txBody>
          <a:bodyPr wrap="square" rtlCol="0">
            <a:spAutoFit/>
          </a:bodyPr>
          <a:lstStyle/>
          <a:p>
            <a:pPr algn="ctr"/>
            <a:r>
              <a:rPr lang="en-GB" sz="2000" dirty="0"/>
              <a:t>s</a:t>
            </a:r>
            <a:r>
              <a:rPr lang="en-GB" sz="2000" dirty="0" smtClean="0"/>
              <a:t>aid that not knowing where the organisations sensitive data is represents a significant security risk</a:t>
            </a:r>
          </a:p>
        </p:txBody>
      </p:sp>
      <p:sp>
        <p:nvSpPr>
          <p:cNvPr id="18" name="TextBox 17"/>
          <p:cNvSpPr txBox="1"/>
          <p:nvPr/>
        </p:nvSpPr>
        <p:spPr>
          <a:xfrm>
            <a:off x="6228184" y="2675174"/>
            <a:ext cx="1101584" cy="1015663"/>
          </a:xfrm>
          <a:prstGeom prst="rect">
            <a:avLst/>
          </a:prstGeom>
          <a:noFill/>
        </p:spPr>
        <p:txBody>
          <a:bodyPr wrap="none" rtlCol="0">
            <a:spAutoFit/>
          </a:bodyPr>
          <a:lstStyle/>
          <a:p>
            <a:r>
              <a:rPr lang="en-GB" sz="6000" b="1" dirty="0" smtClean="0">
                <a:solidFill>
                  <a:schemeClr val="bg2"/>
                </a:solidFill>
                <a:latin typeface="Calibri Light" pitchFamily="34" charset="0"/>
              </a:rPr>
              <a:t>7%</a:t>
            </a:r>
            <a:endParaRPr lang="en-GB" sz="6000" b="1" dirty="0">
              <a:solidFill>
                <a:schemeClr val="bg2"/>
              </a:solidFill>
              <a:latin typeface="Calibri Light" pitchFamily="34" charset="0"/>
            </a:endParaRPr>
          </a:p>
        </p:txBody>
      </p:sp>
      <p:sp>
        <p:nvSpPr>
          <p:cNvPr id="19" name="Rectangle 18"/>
          <p:cNvSpPr/>
          <p:nvPr/>
        </p:nvSpPr>
        <p:spPr>
          <a:xfrm>
            <a:off x="573707" y="6351711"/>
            <a:ext cx="8318773" cy="461665"/>
          </a:xfrm>
          <a:prstGeom prst="rect">
            <a:avLst/>
          </a:prstGeom>
        </p:spPr>
        <p:txBody>
          <a:bodyPr wrap="square">
            <a:spAutoFit/>
          </a:bodyPr>
          <a:lstStyle/>
          <a:p>
            <a:endParaRPr lang="en-GB" sz="1200" dirty="0"/>
          </a:p>
          <a:p>
            <a:r>
              <a:rPr lang="en-GB" sz="1100" i="1" dirty="0"/>
              <a:t>Source: </a:t>
            </a:r>
            <a:r>
              <a:rPr lang="en-GB" sz="1100" i="1" dirty="0" smtClean="0"/>
              <a:t>Ponemon Report: The State of Data Centric Security (June 2014)</a:t>
            </a:r>
            <a:endParaRPr lang="en-GB" sz="1100" dirty="0"/>
          </a:p>
        </p:txBody>
      </p:sp>
    </p:spTree>
    <p:extLst>
      <p:ext uri="{BB962C8B-B14F-4D97-AF65-F5344CB8AC3E}">
        <p14:creationId xmlns:p14="http://schemas.microsoft.com/office/powerpoint/2010/main" val="2656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20622"/>
            <a:ext cx="5867400" cy="500066"/>
          </a:xfrm>
        </p:spPr>
        <p:txBody>
          <a:bodyPr/>
          <a:lstStyle/>
          <a:p>
            <a:r>
              <a:rPr lang="en-GB" dirty="0" smtClean="0"/>
              <a:t>About Boldon James</a:t>
            </a:r>
            <a:endParaRPr lang="en-GB" dirty="0"/>
          </a:p>
        </p:txBody>
      </p:sp>
      <p:sp>
        <p:nvSpPr>
          <p:cNvPr id="7" name="TextBox 6"/>
          <p:cNvSpPr txBox="1"/>
          <p:nvPr/>
        </p:nvSpPr>
        <p:spPr>
          <a:xfrm>
            <a:off x="803533" y="1340768"/>
            <a:ext cx="7728907" cy="2862322"/>
          </a:xfrm>
          <a:prstGeom prst="rect">
            <a:avLst/>
          </a:prstGeom>
          <a:noFill/>
        </p:spPr>
        <p:txBody>
          <a:bodyPr wrap="square" rtlCol="0">
            <a:spAutoFit/>
          </a:bodyPr>
          <a:lstStyle/>
          <a:p>
            <a:pPr marL="285750" lvl="1" indent="-285750">
              <a:spcBef>
                <a:spcPts val="1200"/>
              </a:spcBef>
              <a:buFont typeface="Arial" pitchFamily="34" charset="0"/>
              <a:buChar char="•"/>
            </a:pPr>
            <a:r>
              <a:rPr lang="en-US" sz="2000" dirty="0">
                <a:latin typeface="Calibri Light" pitchFamily="34" charset="0"/>
              </a:rPr>
              <a:t>Global leader in data classification and secure messaging solutions</a:t>
            </a:r>
            <a:endParaRPr lang="en-GB" sz="2000" dirty="0">
              <a:latin typeface="Calibri Light" pitchFamily="34" charset="0"/>
            </a:endParaRPr>
          </a:p>
          <a:p>
            <a:pPr marL="285750" indent="-285750">
              <a:spcBef>
                <a:spcPts val="1200"/>
              </a:spcBef>
              <a:buFont typeface="Arial" pitchFamily="34" charset="0"/>
              <a:buChar char="•"/>
            </a:pPr>
            <a:r>
              <a:rPr lang="en-GB" sz="2000" dirty="0" smtClean="0">
                <a:latin typeface="Calibri Light" pitchFamily="34" charset="0"/>
              </a:rPr>
              <a:t>Established </a:t>
            </a:r>
            <a:r>
              <a:rPr lang="en-GB" sz="2000" dirty="0">
                <a:latin typeface="Calibri Light" pitchFamily="34" charset="0"/>
              </a:rPr>
              <a:t>in 1985, headquartered in the UK with </a:t>
            </a:r>
            <a:r>
              <a:rPr lang="en-GB" sz="2000" dirty="0" smtClean="0">
                <a:latin typeface="Calibri Light" pitchFamily="34" charset="0"/>
              </a:rPr>
              <a:t>60+ employees</a:t>
            </a:r>
          </a:p>
          <a:p>
            <a:pPr marL="285750" indent="-285750">
              <a:spcBef>
                <a:spcPts val="1200"/>
              </a:spcBef>
              <a:buFont typeface="Arial" pitchFamily="34" charset="0"/>
              <a:buChar char="•"/>
            </a:pPr>
            <a:r>
              <a:rPr lang="en-GB" sz="2000" dirty="0" smtClean="0">
                <a:latin typeface="Calibri Light" pitchFamily="34" charset="0"/>
              </a:rPr>
              <a:t>Owned by QinetiQ Plc -$2bn defence &amp; security technology business</a:t>
            </a:r>
            <a:endParaRPr lang="en-GB" sz="2000" dirty="0">
              <a:latin typeface="Calibri Light" pitchFamily="34" charset="0"/>
            </a:endParaRPr>
          </a:p>
          <a:p>
            <a:pPr marL="285750" indent="-285750">
              <a:spcBef>
                <a:spcPts val="1200"/>
              </a:spcBef>
              <a:buFont typeface="Arial" pitchFamily="34" charset="0"/>
              <a:buChar char="•"/>
            </a:pPr>
            <a:r>
              <a:rPr lang="en-GB" sz="2000" dirty="0" smtClean="0">
                <a:latin typeface="Calibri Light" pitchFamily="34" charset="0"/>
              </a:rPr>
              <a:t>30 years experience in delivering complex secure messaging, data security and information management solutions</a:t>
            </a:r>
          </a:p>
          <a:p>
            <a:pPr marL="285750" indent="-285750">
              <a:spcBef>
                <a:spcPts val="1200"/>
              </a:spcBef>
              <a:buFont typeface="Arial" pitchFamily="34" charset="0"/>
              <a:buChar char="•"/>
            </a:pPr>
            <a:r>
              <a:rPr lang="en-GB" sz="2000" dirty="0" smtClean="0">
                <a:latin typeface="Calibri Light" pitchFamily="34" charset="0"/>
              </a:rPr>
              <a:t>Global presence, local expertise – with offices </a:t>
            </a:r>
            <a:r>
              <a:rPr lang="en-GB" sz="2000" dirty="0">
                <a:latin typeface="Calibri Light" pitchFamily="34" charset="0"/>
              </a:rPr>
              <a:t>in the UK, US, Australia and </a:t>
            </a:r>
            <a:r>
              <a:rPr lang="en-GB" sz="2000" dirty="0" smtClean="0">
                <a:latin typeface="Calibri Light" pitchFamily="34" charset="0"/>
              </a:rPr>
              <a:t>Europe. World wide coverage through channel partner network.</a:t>
            </a:r>
          </a:p>
        </p:txBody>
      </p:sp>
      <p:sp>
        <p:nvSpPr>
          <p:cNvPr id="3" name="AutoShape 2" descr="STEP Symantec">
            <a:hlinkClick r:id="rId3" tooltip="STEP Symantec"/>
          </p:cNvPr>
          <p:cNvSpPr>
            <a:spLocks noChangeAspect="1" noChangeArrowheads="1"/>
          </p:cNvSpPr>
          <p:nvPr/>
        </p:nvSpPr>
        <p:spPr bwMode="auto">
          <a:xfrm>
            <a:off x="155575" y="-236538"/>
            <a:ext cx="952500" cy="49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data:image/jpeg;base64,/9j/4AAQSkZJRgABAQAAAQABAAD/2wCEAAkGBxMQEBUUEhMVFBUXGRgbGBgYFxQYGBgYFSIYGhcaGBUYHSggGRomHBgWIjEiJSkrLi4uGR8zODMsNygwLisBCgoKDg0OGxAQGi4kICYzNC0sLCwsLCwsLCw0NS80LywsLCwsLCwsLCwvNCwsLCwsLCwsLCwsLCwsLCwsLCwsLP/AABEIAH0BlAMBEQACEQEDEQH/xAAcAAEAAwEBAQEBAAAAAAAAAAAABgcIBQQDAgH/xABKEAABAwIBBQkLCQgCAwEAAAABAAIDBBEFBgcSITEiNUFRYXFygbMTFDI0c3SCkZKhsRdTVIOTorLS0xYjM0JDUmLBY8MVJcIk/8QAGgEBAAMBAQEAAAAAAAAAAAAAAAMEBQIBBv/EAC8RAAIBAgMGBQQDAQEAAAAAAAABAgMRBDEyEiEzQVFxExSBsdFhocHwIlKRI+H/2gAMAwEAAhEDEQA/ALcyiyhgoI2yVDi1rnaIs1zt1Yu2NHE0qSnSlUdonqi3kcD5UsN+ck+xl/KpvJ1en3R14ciXUdS2aNkjDpMe0OaeNrhcH1FVmmnZnDVj7LwBARjGcvaKkndBM94kZbSAjkcN0A4awLHUQp4YapOO0l9ztQbVzz0ucrD5ZGRtkfpPc1rbxSDdPIa3WRq1kLp4Sqldr7oeHIl6rHAQBAEB5sSrmU8L5pCQyNpc4gEkAbdQ1ldRi5NJHqVyKfKjhvzkn2Mv5VY8nV6fdHXhyHyo4b85J9jL+VPJ1en3Q8OQ+VHDfnJPsZfyp5Or0+6HhyHyo4b85J9jL+VPJ1en3Q8OR96DONQTysijkeXyODWgxSAXdqGsiwXMsLUirtfdBwkiWqucBAEAQEWxbL+hpZnwzPe2RhAcBFIdoDhrAsdRB61Yhhqk47SW7udqDaueT5UcN+ck+xl/KuvJ1en3Q8ORK8NrmVELJojdkjQ5psRqPGDsPIq8ouLaZy1Y9K5PDlZQ5QQUEbZKhxa1zgwWa5xLiC7Y0X2NOtSU6UqjtE9jFvI4Hyo4b85J9jL+VTeTq9Pujrw5HWydyupcQe9lO57iwAuux7QATYa3DabH1FR1KE6avI8cWszvKE5CAIAgCA8WLYtBSR90qJGxs4ydZPE1o1uPIASuoQlN2ij1JvIgldnfp2kiGCWQD+ZxbGDzbT6wFbjgZ82iTwmfOkzwwEgS00rBxscx9uUg6OrmXrwMuTQ8J9SdYHj1PWs06eVsgG0aw5t+BzDrb1hVKlOUHaSI3FrM6S4PAgCAIAgCAi2L5f0NLO+CWR4kZYOAjkcBpAOGsCx1OCsQw1ScdpLd3O1BtXPJ8qOG/OSfYy/lXXk6vT7oeHI9NJnGw2Q2FSGn/NkjB7Tmge9cywtVcg6ciS0tUyVofG9sjTsc1wc08xGpQNNOzOD7LwBAcSTKRmnoMY6Tis+BpfrIPc2SSNc8XB1gWNtRKkVJ2u/ye2OrSVLZWB7Ddrtmog8RBB1gg3BB1gggrhpp2Z4V7nx8Tp/OB2cqu4HW+35RLSzZTS0iUvHM7i/dqAwuN3QO0fQfdzDzeE30FlYyGzUv1Iai33J4qhGEBn3OlvtUfVdnGtjC8JFiGk4mT3jtL5xB2jFNU0S7P2OnkzTqwSqEAQBAcDL7eur8i/4KbD8WPc6hqRnFbRYCAIAgOzkbvjSeXj/EFFW4cux5LJmlFiFYIAgCApvPbhehUQ1AGqRhY7i0o9bb8pa4+wtLAzvFx6E1N7rFbK8SF45msQ7rh5jJ1wyOb6L92Oq7nD0VlY2Nql+pDUW8niqEZTue/EdKoggB1MYZHDlkOi3rAY72lpYGFouRNTW65WivEhd2ZnC+5ULpiN1O8kdCO7W+/TPpLLxs7z2ehDUe+xP1TIwgCAIDk5T49HQUzp5ddtTWja958Fo9R18ABPApKVN1JbKPYxu7GesfxuaumM07tJ38o/lY3+1g4B7ztK2adONONollJJWRzV2AgPXhWJS0szZoHlkjdhGwjha4fzNPCCuZRU1syyDV9zNB5F5TMxKmEjRoyN3MrL+C7k42naD/ALBWPWoulK3+FeUdlnfUJyEAQBAEBnjOXvvVdKPsols4bgx/ebLMdKIypz0ID24Ri09JJ3SnkdG7hsdTuRzTqcOcLmcIzVpK4avmXjkDlszEmFjwI6hgu5g8Fzdmmy+u17XG0XG24JysRh3Sd1kQThYlzhcKscEFdQuY5gkDwYhSNMQjlcyXvVzzpB0bDxse0A6i0B4AurW10539L/tvYkuSzBYXMiJe3Qc98jy3UdHuji4NNtWlYi9iRe9iVXm1fccMg2fHxOn84HZyq5gdb7flElLNlNLSJSZZp8X73xFrCbMnBjPFpeFGee4LfTVbFw2qd+hzNXiX2sgrhAZ9zpb7VH1XZxrYwvCRYhpOJk947S+cQdoxTVNEuz9jp5M06sEqhAEAQHAy+3rq/Iv+Cmw/Fj3OoakZxW0WCS5v8nY8Rq3QyvkY0ROkvGWB12ujaBumuFrPPBwBQ4iq6cNpdfk8lKyuWJ8j9H8/V+1B+iqXnp9F9/kj8V9B8j9H8/V+1B+innp9F9/keK+h6cLzW0lPPHM2apLo3teA50OiS03F7RA261zPGTlFxaX3+Tx1G1YnaqEYQBAEBE86OF984ZLYXdFaVv1d9O3LoF461Yws9movruO6btIz8tgnLDzKYhoVssJ2Sx3HSiNx917/AFKnjY3gpdDiotxdSyyAzdlxiPfOI1Ml9XdCxvRitGLch0b9a26EdmmkWYqyRx4IXSPaxgu57g1o43OIDR6yFK2krs9NPYVQtp4IoWeDGxrB6IAusGcnKTk+ZWbu7nrXJ4EAQBAUNnVygNXWmNp/dU92DiMn9R3rGj6J41rYSlsQu82WIKyIWrR0XHkdmwhbE2SuaZJXAHudyGR34DokaTuO+riGq5za2Lk3aGRFKo+R6sqM19NNEXUje4TAXaLuMb7fyuaSdG/GNnEdi5pYyUX/AD3o8jUfMpWaJzHOa8Frmktc07WuabOB5QQQtRO+9ExIMgcoDQVrHk2ifZkvFok6neidfNpcahxFLxIW58jySujRSxSsEAQBAEBnjOXvvVdKPsoltYbgx/ebLMdKIw82BPIp0dIteuzRNdEHU1Q/TLQdGUNLSSNmkwAt57FZ0cdv/kv8IlV6orGvo5IJXxStLJGGzmnaD/sWsQeEEFX4yUldEh+8KxGSlnZNEbPjdccR42nkIuDyFeTipxcWGr7jS+FV7KmCOaPwZGtcOMaQvY8o2dSw5xcZOL5FZqzsetcngQFb58fE6fzgdnKr2B1vt+US0s2U0tIlP3HI5jg5ps5pDmnic03aeogJa+5nppvAcSbV00U7dQkY11uInwm84Nx1LCqQ2JOPQqtWdj3rg8M+50t9qj6rs41sYXhIsQ0nEye8dpfOIO0YpqmiXZ+x08madWCVQgCAIDgZfb11fkX/AAU2H4se51DUjOK2iwT7Mpvk/wA2k/HAqmN4Xr8nFTSXesogCAIAgCAIAgPzIwOBBFwRYjjB2oDMWN4caWpmgP8ATe5ovtLR4B62lp61vQntxUupaTurnoyUxDvaup5tgbI3S6L9w/7rnLmrHag0eNXTRoXKTEe9aOebhjjcRyutuR1usOtY1OG3NRK8Vd2MyALdLRMc1GF98YkxxG5hBkPFcblg59J2l6CrYuezTt13HE3aJfiyCuEAQBAcrKnFO86OefhYwlt+F51MHW4tCkpQ25qJ7FXdjNFydpJPCTtJ4STxrcLRLc12DiqxFhcLshBldxEtsIx7RDvRKr4qexTf13HE3ZF/rHK4QFJ55cGENYydos2du68pHYE9bSz2XFamCqbUNnoT03dWK+KuHZobNvixqsOhc43ewdzfx3j1AnlLdF3WsbEw2KjXqV5qzJOoDkIAgCAzxnL33qulH2US2cNwY/vNlmOlEXl8E8xVhZnSzNU0f8NnRb8Avn3mVCqs+GFgOgqWixdeJ/KRuo/d3T3cS0MDPc4+pNSfIq1XyQvDMzWmTDiw/wBKV7RzOtIPe93qWVjY2qX6ohqLeT1VCMICt8+PidP5wOzlV7A632/KJaWbKaWkShAXFmSxfTglpnHXE7TZ0JL6QHM8EnphZuOhaSl1Iqq5llqiRGfc6W+1R9V2ca2MLwkWIaTiZPeO0vnEHaMU1TRLs/Y6eTNOrBKoQBAEBwMvt66vyL/gpsPxY9zqGpGcVtFgn2ZTfJ/m0n44FUxvC9fk4qaS71lEAQBAEAQBAEAQFLZ6cL7nWRzgapmWd04rC5PKxzB6JWpgp3g49Cem91iu3C4srhIWpl3lH3bA6TXd1Roaf1GuT1StaFn0KWzXl9Pz/wCEUY2kyq1oEhdOZXC+50ck5GuZ9gf8IrtH3zJ7lmY2d5qPQhqvfYsRUiMIAgCArvPZXaFFFED/ABZQTytjBd+Ixq7go3m30RJSW8pZaZMW9mNorQ1M1tbntjHNGNI++T3LOx0t6iRVXkiz1QIggILnkou6Ybp8MUkbupx7merdg9St4KVqlupJTe8oxapMWpmNrtdTAdm4kbz62P8AhGs/HR0y9COqsmWys8hCAIAgM8Zy996rpR9lEtnDcGP7zZZjpRF5fBPMVYWZ0szVNH/DZ0W/AL595lQgmexoOHxniqGW9iUf7VvBP/o+3wSUsyk1qExb2Yw/uakcHdGevRN/gFm47UiKrmWeqJEEBW+fHxOn84HZyq9gdb7flEtLNlNLSJQgJHm9xfvTEYXk2a89yf0ZbAdQeGH0VDiIbdNr1PJK6NFLFKxn3OlvtUfVdnGtjC8JFiGk4mT3jtL5xB2jFNU0S7P2OnkzTqwSqEAQBAcDL7eur8i/4KbD8WPc6hqRnFbRYJ9mU3yf5tJ+OBVMbwvX5OKmku9ZRAEAQBAEAQBAEBDc7OF98Ya9wG6gIlHM24k+45x6grOEns1Euu47puzKEWuTnomrHvjjjcdxFp6A4u6EOf6yAvFFJt9QfFjC4hrRdziA0cZOoD12XuWYNO4HhwpaaKBuyNjW34yBrPWbnrWFOW1Jy6lZu7ue5cHgQBAEBTmfGovU08f9sTnfaOt/1rSwK/i2TUsitVeJC+c0MGjhUZ/vfK71OLR7mhZOMf8A1foQVNRNFVOAgODl7Dp4ZVjihe7rYNMfhU2Hdqse51DUjOC2iwTTNDU6GKMHzkcjPcJP+tVcYr0jmppL5WSVwgCAIDPGcvfeq6UfZRLZw3Bj+82WY6UReXwTzFWFmdLM1TR/w2dFvwC+feZUK3z5VgEFNDfdOkdJ1RtLfjIPUVewMf5ORLS5sqBaJKXZmVoyygfIf6sriOiwNZ+Jr1l42V6iXRENV7ywVTIwgK3z4+J0/nA7OVXsDrfb8olpZsppaRKSfHcJthlBVNHhCWJ/OJJXR+7ug6goKc/+soepynvaIwRdTnZpLIvGO/aGGYm7i2z/ACjNy/1kE8xCxK0NibiVpKzsUxnS32qPquzjWnheEiaGk4mT3jtL5xB2jFNU0S7P2OnkzTqwSqEAQBAcDL7eur8i/wCCmw/Fj3OoakZxW0WCSZAZRx4bVumlY97TE6OzNHSu50bgd04C1mHh4Qoa9J1IbK6nko7SsWF8sNJ9HqfVD+oqfkZ9V9/gj8J9R8sNJ9HqfVD+onkZ9V9/geE+p3ckcuYcSlfHFFKwsbpEvEdiLgatFx161DWw8qSu2jmUHElSrnAQBAEAQHzqIWyMcxwu1wLSOMO1Eepep2dwZgxShdTTyQu2xvcy/HomwPWLHrW7GW1FSXMtXvvPKugSzNfhffOJxXF2xXld6Fgzr03MPUVXxU9mm/ruOZu0TQKxyuEAQBAEBRWeN98T6MMY97z/APS1sHwvUnp6SDq0dmiM20ejhVKONhPtOc7/AGsbEu9WRXnqZJVAchAeHHY9KlnbxxSD1tIXUHaSPVmZfbsW8WiR5u5NHFaU/wCZHtMe3/ahxHCkcy0s0WsUrBAEAQGeM5e+9V0o+yiWzhuDH95ssx0oi8guDzFWFmdIvyozjYfBC20xlcGjcRtcSSBs0iA0dZCx1haknlbuV/DbKcyox+TEKl08mq4DWMBuGMF7NB4dpJPCSdmwadKmqcdlEyVlY8eFYdJVTMhiF3vNhxDjceJoFyeQLqUlFbTPW7GlcGw1lLTxwR+DG0NB4TbaTyk3J51hzm5ycnzKzd3c9q5PAgK3z4+J0/nA7OVXsDrfb8olpZsppaRKXLgmEd+ZNNiAu/Rkczpske5o6yLcxKzJz2MTf9yIm7TKaButMmLTzIYvZ09K47bSs5xZkn/WfWqGOhlP0Iqq5kXzpb7VH1XZxqfC8JHUNJxMnvHaXziDtGKapol2fsdPJmnVglUIAgCA4GX29dX5F/wU2H4se51DUjOK2iwEAQBAWPmQ8cn8iPxBUsdpRHUyLmWYQhAEAQBAEBnTODWtnxOpewCwfoXHCYgGOJ62nqAW1h4uNJJlmKskR1THpY+ZGtayqniI3UkbS0+SJ0m9emD6KpY6LcE+hxUyLmWYQBAEAQBAUJnbP/tZOhF+ELXwnCRPT0kNVk7NG5v966TyTVi4jiy7leepkgUJyEB58QF4ZOg74FexzBliPYOYL6B5ltneyHP/ALKk8q1Q1+HI5lkzSKxCsEAQBAZ4zl771XSj7KJbOG4Mf3myzHSiMqc9CAFAXtmuwGlhphPA8TySCz5LWLbbYw062AHbfWdR2Wtk4qpOUtmStbkQzbvZk3VUjCAICt8+PidP5wOzlV7A632/KJaWbKaWkSmgs1u9NP8AWdpIsfFcVkE9RT2X2E96YjPGBZrnd0Z0Jd1q5A7Sb6K0sPPbpp+hNF3R48lsW7zrIZ72ax40+g7cv+6SecBdVYbcHENXVjrZ0TfFqj6rs41HheEv3meQ0nEye8dpfOIO0YpqmiXZ+x08madWCVQgCAIDgZfb11fkX/BTYfix7nUNSM4raLBLM2mBQV9a6KoaXMEL3gBzmnSa6JoN2kHY52pV8TUlThtR6/JzNtK6LO+S7DfmX/bTfmVHzlXr9kR+LIfJdhvzL/tpvzJ5yr1+yHiyOrk9khSUD3Pp2Oa5zdE3kkfqvfY4m2tR1K86itI5lNvM7yhOQgCAIAgOZlNigpKOafhYwlvK86mDrcWjrXdKG3NRPYq7sZmuTtNzwk7SeElbpaP4h4dPJnFO9KyCfYGPGl0HbmT7jnLirDbg4hq6saZBusIqn9QBAEAQFDZ3m2xR/LHGfcR/pa2D4RPT0kLVo7NF5vTfC6XyQHquFi4jiy7leepkiUJyEB5cVdaCU8Ubz6gV1HNHqzMts2DmW+y0d/INt8TpR/yg+oE/6UGI4UjmWlmj1ilYIAgCAzxnL33qulH2US2cNwY/vNlmOlEYebAlTo6LCxnNZPFB3WCUT7kOMegWPta50N0Q88mrkudSpwxkW7SViNVFzK+CuHZLs2uUxoasNef3ExDZBwNcdTJOSx1HkPIFXxNLxIXWaOZxui/1jlcIAgK3z4+J0/nA7OVXsDrfb8olpZsppaRKaCzW700/1naSLHxXFZBPURvPdhOlFDVNGtju5v6L9bCeQOFvrFPgZ73A6pPkVCtElPTX1rp3h79btGNt+MRtawE8tmi65jFRVkLH3ye8dpfOIO0YlTRLs/YPJmnVglUIAgCA4GX29dX5F/wU2H4se51DUjOK2iwT7Mpvk/zaT8cCqY3hevycVNJd6yiAIAgCAIAgCAICs892K6MENMDrkcXu6MewHnc4H0FewMLycuhLSXMp5aRKeyqw18cEMzhuJ+6aG3+k4NdfrK5U05OPQHjXQND5uMV76w2FxN3sHc38d49yCeUt0XeksbEw2KjXqQTVmSZQHAQBAEBSOeqDRxBjuB0DPW10l/iFq4J/82vqT03/ABIArZ2aBzWS6WE0/J3RvsyPHwssfFK1VkFTUSxVzgIDk5Wz9zw+qf8A2wSnr0HW96koq9SK+qOoq7RmgLcLBKc2EGni1NxNMjjzCN9veQoMU7Un+8zmelmhFjFcIAgCAzxnL33qulH2US2cNwY/vNlmOlEXl8E8xVhZnSzNU0f8NnRb8Avn3mVCis6uBikry5gtHOO6N4g+9pQOuzvTWthKm3Ts81+osQd0Q0i6snZojN3jRrMPie43kZ+7k49KPVc8pbou9JY2Ip7FRpFaasySqA5CArfPj4nT+cDs5VewOt9vyiWlmymlpEpoLNbvTT/WdpIsfFcVkE9R2co8LFZSTQH+owgE8DtrHdTg09Sipz2JqRzF2dzMzmFpIcLOBIIO0EaiDzFbpZPygOhk947S+cQdoxc1NEuz9g8madWCVQgCAIDgZfb11fkX/BTYfix7nUNSM4raLBPsym+T/NpPxwKpjeF6/JxU0l3rKIAgCAIAgCAIAgM9ZysV76xKYg3bHaJvNHfS++X+5bOGhs019d5YgrIjDWkkBouTqA4ydQHrU50XLnCybEeCRMaLmkEZuOEW0JD94vPRWZh6t6zb5kUJfy7lMrTJSzcyOK6M09MTqe0SN6TLNf1kFnsKjjoXSl6EdRbrlwLNIQgCAICqc+dJ4rLwfvGHnOi5v4XrQwMtSJqXMqhaBIXdmWqtPD3s+bmeOpwa/wCLnepZeNVql+qIai3k/VMjCAimdGq7lhVRxvDGD03NB+6XepWMLG9VHdNfyM+rYJywcylJp18knBHCR6Ujm29zXqnjZWppdWcVHuLsWWQBAEAQGeM5e+9V0o+yiWzhuDH95ssx0oi8vgnmKsLM6WZqmj/hs6LfgF8+8yoQfPNhndaASgbqCRp5dCTcOHNcsPoq3gp2qW6klN77FILUJizMyGJ6M89OTqe0SNH+TDou6yHN9lUcdC8VL0I6i3XLhWaQhAVvnx8Tp/OB2cqvYHW+35RLSzZTS0iU0Fmt3pp/rO0kWPiuKyCeolarnBQGdHCO9sSkIFmTWlbxXdcSDn0w4+kFsYWe1TX03FiDuiIqwdHQye8dpfOIO0YuamiXZ+weTNOrBKoQBAEBwMvt66vyL/gpsPxY9zqGpGcVtFgn2ZTfJ/m0n44FUxvC9fk4qaS71lEAQBAEAQBAEBzcpMUFJSTTn+mwkDjdsYOtxaOtd04bc1E9iruxmUknWSSTrJO0k7SVulok2bfDO+cTgBF2xkyu5otbfvligxM9mk/8OJu0S/sQpGzxSRPF2yNcx3M8EH3FY8ZOLTRAnYy/U07opHxv8KNzmO6TCWu94K3k7q6LJ78l8U70rYJ72DHjS6Dty/7pcuKsNuDieNXVjTAKwysf1AEAQEPzrYd3fDJSBd0JbKOZmp/3C9WcJLZqr67jum/5FBLXJyycyOJaFTNAT/EYHt6URII5yH39FUcdC8VIjqLdcuRZpCEBV2fHErR09ODrc4yO5mDRbfnLyfQV/Aw3uXoS0lzKjWiSl05lMN7nRyTka5pLDlZFuR98yLMxs7zUehDVe+xYipEYQBAEBnjOXvvVdKPsols4bgx/ebLMdKIvL4J5irCzOlmapo/4bOi34BfPvMqHmx3DxU0s0J/qRvbfiLgQD1Gx6l1TlsyUuh6nZ3Mwi/CLHhB2g8S3S0d3IbEO98RppL2HdAw80v7s35BpX6lFXjtU2jmSumaQWIVggK3z4+J0/nA7OVXsDrfb8olpZsppaRKaCzW700/1naSLHxXFZBPUStVzgr3PPhHdaNk7RuoH6+Puclmu+93M8wKuYKdp7PUkpvfYpRahMdDJ7x2l84g7Ri5qaJdn7B5M06sEqhAEAQHAy+3rq/Iv+Cmw/Fj3OoakZxW0WCfZlN8n+bSfjgVTG8L1+TippLvWUQBAEAQBAEAQFaZ7cV0KeGmB1yvL3dCK1ged7mn0Cr2BheTl0JaS5lOrSJS28x+GWZUVJHhFsbeZu6fbnLmj0VnY6e9R9SKq+RaSoERQudrC+4Yk94G5na2QcWl4DwOtocemtfCT2qduhYg7xIYrJ0aIzc4r31hsLibvYO5v49KPc3PKW6LvSWNiYbFRorzVmSVQHIQBAfiaIPaWuF2uBBB2EHUR6kTsDM2UGEuoqqWB1/3biAT/ADMOtjutpHXdbtOanFSRaTurn4wTE30lRFPH4Ubgbf3DY5vW0kda9nBTi4vmGrqxpPB8Tiq4WTQu0mPFxxjjBHA4HURxhYc4OEtllZqzsz71VSyJjpJHBjGglzibAAaySV4k27I8M45YY6a+skn1hps2MHaI2eDfiJuXEcBcVtUafhwUSzFWVjmUVI+eVkUYu+Rwa0crtQvycJ5AVJKSirs9NNYNhzaWnigZ4MbGtHLYayeUm561hTk5ScnzKzd3c9i5PAgCAIDPGcvfeq6UfZRLZw3Bj+82WY6UReXwTzFWFmdLM1TR/wANnRb8Avn3mVD7LwGbctaHvfEaqPgErnDmltIAOQB4HUtujLapxZZi7pHEuRrBsRsPEeAqU6NQ4PWiop4phskjY/2wD/tYM47MnHoVWrOx7FyeFb58fE6fzgdnKr2B1vt+US0s2U0tIlNBZrd6af6ztJFj4risgnqJWq5webEqJtRDJC/wZGOY7mcCD8V1GTi00ep2dzMNZSuhkfG/w43OY7pMJB6rhbqakrosnqye8dpfOIO0YvKmiXZ+weTNOrBKoQBAEBwMvt66vyL/AIKbD8WPc6hqRnFbRYPtTVMkTtKOR8brW0mPcw2NiRdpBtcDVyBeNJ5oHp/83VfSqn7eb8y82If1X+Ibug/83VfSqn7eb8ybEP6r/EN3Q/MuOVQaf/1VOw/15vzIqcL6V/iPUl0NOU53DeYfBYTzKh9F4AgCAz3nMxXvnEpiDdsVom/V30/vl/uWzhobNNfXeWIK0SLE2U52aPyGwvvXD6eIiztAOf05N24dRdbqWJXnt1GytN3Z3lEcldZ68M7pRxzga4X2J/wls0/fEfvV3BTtNx6/vyS0nvsUutMlLOzIYroyz0xOp4ErOkyzX9ZBZ7JVHHQulL0I6i3XLfWaQhAEAQFfZ2ckzVRCphbeaEWc0C5ki22A4XNNyBwguGs2VzCVth7LyfuSU5W3FJgrUJjqYJlBU0RJppnR6XhN1Oa7nY4EX5dvKuJ0oT1INJ5n2x3Kqsrho1ExcwEHQAaxlxsJa0DS672XNOjCnpR4opZHFUp6W3mgyTLB37M2xcLQNO0NPhSdY1Dkuf5lnYytf/mvUiqS5ItJUCIIAgCAIDPGcvfeq6UfZRLZw3Bj+82WY6UReXwTzFWFmdLM1TR/w2dFvwC+feZUZ9l4ClM9dDoV0cvBLFb0oiQT7L2epamCleDXRk9N7ivVcOy+80td3XC42k3MTnxnqOk0ew5qyMXG1V/XeQVF/ImSrHBB87OC1FZSwspojK5swcQCwWboSC+6IG0hW8JUjCTcnbcSU2k95V/7A4n9Df7cH6iv+Zpf29/gl249S5s31BLTYbBFMwskbp6TSWki73ka2kjYRwrLxElKo2siCbu9xIlCchAVBnIyIqpq501LAZWStaXWdGLSDcnU9w2gNOrhJWlhsRBQ2ZO1iaE1azOFgmQ2Isqqd76V7Wtmic46cOprXtLjqffYCpp4ik4tKXJ9TpzjbMvxY5XCAIAgOPlhSPnoKmKJuk98T2tbcC5I1C51KSjJRqJvqdRdmmUd+wOJ/Q3+3B+otbzNL+3v8E+1Hqf39gcT+hv9uD9RPM0v7e/wNqPU/n7A4n9Df7cH6ieZpf29/gbUeo/YHE/ob/bg/UTzNL+3v8Daj1PzJkBiZBHeb9YP88H50WJpX1e/wFOPU0PA2zGg7QAsZlY+i8AQHnxGV7IZHRs05A1xYwWGk4A6IudQubbV7FJtJhGf3ZB4oSS6keSdZJfBck7Sf3nGtnzFH+3v8Fnaj1Pbgmb2udUwiemcyLTaZHF0RGgDdws15OsC2zhXFTE01F7L3+p45xtuZfayCuEB4Mfw4VVLNAf6jHNB4iRuT1Gx6l3TnsSUuh6nZ3KFGQOJ/Q3+3B+otfzNL+3v8Fjbj1OtkpkridJWwTd6PAY8aW7h8B25fqD9e5cTzgKOrWpTg47XueSlFrMvNZJXCAIAgCArTLfNkJ3Onoi1kjjd8R1McTtLD/I48Wwni1k3qGL2Vszy6ksanJlX1+T9XTm0tNMw8eg4t6ntu09RV+NWEsmiW6Z+KPBamZwbFTzPJ4o3263WsOso6kFm0LosjIzNaQ4S19tViIAQ4X/5XDUR/iLg8JI1KlWxnKn/AL8EcqnQtUC2xZ5Cf1AEAQBAEBSmXeR1dUYlUSw0znxvLC1wdEAbMjadTng7QeBalCvTjTSb3+vUnjKOyt5wJMgMTII7zfs/vg/UUyxNL+3v8HW3HqaFpWkMaDtDQD1BYzzKx9V4CDZ2Mnpq2nhNPH3SSOTwQWg6D2nSsXEDwgxW8JVjCT2nuJKcknvKv/YHE/ob/bg/UV/zNL+3v8Eu1HqWNmkweroxUR1MDomuLHMJdGbusWv8Fx4AxUsZOE7OLuRVGnkWGqRGEAQBAEAQBAEAQBAEAQBAEAQBAEAQBAEAQBAEAQBAEAQBAEAQBAEAQBAEAQBAEAQBAEAQBAEAQBAEAQBAEAQBAf/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MQEBUUEhMVFBUXGRgbGBgYFxQYGBgYFSIYGhcaGBUYHSggGRomHBgWIjEiJSkrLi4uGR8zODMsNygwLisBCgoKDg0OGxAQGi4kICYzNC0sLCwsLCwsLCw0NS80LywsLCwsLCwsLCwvNCwsLCwsLCwsLCwsLCwsLCwsLCwsLP/AABEIAH0BlAMBEQACEQEDEQH/xAAcAAEAAwEBAQEBAAAAAAAAAAAABgcIBQQDAgH/xABKEAABAwIBBQkLCQgCAwEAAAABAAIDBBEFBgcSITEiNUFRYXFygbMTFDI0c3SCkZKhsRdTVIOTorLS0xYjM0JDUmLBY8MVJcIk/8QAGgEBAAMBAQEAAAAAAAAAAAAAAAMEBQIBBv/EAC8RAAIBAgMGBQQDAQEAAAAAAAABAgMRBDEyEiEzQVFxExSBsdFhocHwIlKRI+H/2gAMAwEAAhEDEQA/ALcyiyhgoI2yVDi1rnaIs1zt1Yu2NHE0qSnSlUdonqi3kcD5UsN+ck+xl/KpvJ1en3R14ciXUdS2aNkjDpMe0OaeNrhcH1FVmmnZnDVj7LwBARjGcvaKkndBM94kZbSAjkcN0A4awLHUQp4YapOO0l9ztQbVzz0ucrD5ZGRtkfpPc1rbxSDdPIa3WRq1kLp4Sqldr7oeHIl6rHAQBAEB5sSrmU8L5pCQyNpc4gEkAbdQ1ldRi5NJHqVyKfKjhvzkn2Mv5VY8nV6fdHXhyHyo4b85J9jL+VPJ1en3Q8OQ+VHDfnJPsZfyp5Or0+6HhyHyo4b85J9jL+VPJ1en3Q8OR96DONQTysijkeXyODWgxSAXdqGsiwXMsLUirtfdBwkiWqucBAEAQEWxbL+hpZnwzPe2RhAcBFIdoDhrAsdRB61Yhhqk47SW7udqDaueT5UcN+ck+xl/KuvJ1en3Q8ORK8NrmVELJojdkjQ5psRqPGDsPIq8ouLaZy1Y9K5PDlZQ5QQUEbZKhxa1zgwWa5xLiC7Y0X2NOtSU6UqjtE9jFvI4Hyo4b85J9jL+VTeTq9Pujrw5HWydyupcQe9lO57iwAuux7QATYa3DabH1FR1KE6avI8cWszvKE5CAIAgCA8WLYtBSR90qJGxs4ydZPE1o1uPIASuoQlN2ij1JvIgldnfp2kiGCWQD+ZxbGDzbT6wFbjgZ82iTwmfOkzwwEgS00rBxscx9uUg6OrmXrwMuTQ8J9SdYHj1PWs06eVsgG0aw5t+BzDrb1hVKlOUHaSI3FrM6S4PAgCAIAgCAi2L5f0NLO+CWR4kZYOAjkcBpAOGsCx1OCsQw1ScdpLd3O1BtXPJ8qOG/OSfYy/lXXk6vT7oeHI9NJnGw2Q2FSGn/NkjB7Tmge9cywtVcg6ciS0tUyVofG9sjTsc1wc08xGpQNNOzOD7LwBAcSTKRmnoMY6Tis+BpfrIPc2SSNc8XB1gWNtRKkVJ2u/ye2OrSVLZWB7Ddrtmog8RBB1gg3BB1gggrhpp2Z4V7nx8Tp/OB2cqu4HW+35RLSzZTS0iUvHM7i/dqAwuN3QO0fQfdzDzeE30FlYyGzUv1Iai33J4qhGEBn3OlvtUfVdnGtjC8JFiGk4mT3jtL5xB2jFNU0S7P2OnkzTqwSqEAQBAcDL7eur8i/4KbD8WPc6hqRnFbRYCAIAgOzkbvjSeXj/EFFW4cux5LJmlFiFYIAgCApvPbhehUQ1AGqRhY7i0o9bb8pa4+wtLAzvFx6E1N7rFbK8SF45msQ7rh5jJ1wyOb6L92Oq7nD0VlY2Nql+pDUW8niqEZTue/EdKoggB1MYZHDlkOi3rAY72lpYGFouRNTW65WivEhd2ZnC+5ULpiN1O8kdCO7W+/TPpLLxs7z2ehDUe+xP1TIwgCAIDk5T49HQUzp5ddtTWja958Fo9R18ABPApKVN1JbKPYxu7GesfxuaumM07tJ38o/lY3+1g4B7ztK2adONONollJJWRzV2AgPXhWJS0szZoHlkjdhGwjha4fzNPCCuZRU1syyDV9zNB5F5TMxKmEjRoyN3MrL+C7k42naD/ALBWPWoulK3+FeUdlnfUJyEAQBAEBnjOXvvVdKPsols4bgx/ebLMdKIypz0ID24Ri09JJ3SnkdG7hsdTuRzTqcOcLmcIzVpK4avmXjkDlszEmFjwI6hgu5g8Fzdmmy+u17XG0XG24JysRh3Sd1kQThYlzhcKscEFdQuY5gkDwYhSNMQjlcyXvVzzpB0bDxse0A6i0B4AurW10539L/tvYkuSzBYXMiJe3Qc98jy3UdHuji4NNtWlYi9iRe9iVXm1fccMg2fHxOn84HZyq5gdb7flElLNlNLSJSZZp8X73xFrCbMnBjPFpeFGee4LfTVbFw2qd+hzNXiX2sgrhAZ9zpb7VH1XZxrYwvCRYhpOJk947S+cQdoxTVNEuz9jp5M06sEqhAEAQHAy+3rq/Iv+Cmw/Fj3OoakZxW0WCS5v8nY8Rq3QyvkY0ROkvGWB12ujaBumuFrPPBwBQ4iq6cNpdfk8lKyuWJ8j9H8/V+1B+iqXnp9F9/kj8V9B8j9H8/V+1B+innp9F9/keK+h6cLzW0lPPHM2apLo3teA50OiS03F7RA261zPGTlFxaX3+Tx1G1YnaqEYQBAEBE86OF984ZLYXdFaVv1d9O3LoF461Yws9movruO6btIz8tgnLDzKYhoVssJ2Sx3HSiNx917/AFKnjY3gpdDiotxdSyyAzdlxiPfOI1Ml9XdCxvRitGLch0b9a26EdmmkWYqyRx4IXSPaxgu57g1o43OIDR6yFK2krs9NPYVQtp4IoWeDGxrB6IAusGcnKTk+ZWbu7nrXJ4EAQBAUNnVygNXWmNp/dU92DiMn9R3rGj6J41rYSlsQu82WIKyIWrR0XHkdmwhbE2SuaZJXAHudyGR34DokaTuO+riGq5za2Lk3aGRFKo+R6sqM19NNEXUje4TAXaLuMb7fyuaSdG/GNnEdi5pYyUX/AD3o8jUfMpWaJzHOa8Frmktc07WuabOB5QQQtRO+9ExIMgcoDQVrHk2ifZkvFok6neidfNpcahxFLxIW58jySujRSxSsEAQBAEBnjOXvvVdKPsoltYbgx/ebLMdKIw82BPIp0dIteuzRNdEHU1Q/TLQdGUNLSSNmkwAt57FZ0cdv/kv8IlV6orGvo5IJXxStLJGGzmnaD/sWsQeEEFX4yUldEh+8KxGSlnZNEbPjdccR42nkIuDyFeTipxcWGr7jS+FV7KmCOaPwZGtcOMaQvY8o2dSw5xcZOL5FZqzsetcngQFb58fE6fzgdnKr2B1vt+US0s2U0tIlP3HI5jg5ps5pDmnic03aeogJa+5nppvAcSbV00U7dQkY11uInwm84Nx1LCqQ2JOPQqtWdj3rg8M+50t9qj6rs41sYXhIsQ0nEye8dpfOIO0YpqmiXZ+x08madWCVQgCAIDgZfb11fkX/AAU2H4se51DUjOK2iwT7Mpvk/wA2k/HAqmN4Xr8nFTSXesogCAIAgCAIAgPzIwOBBFwRYjjB2oDMWN4caWpmgP8ATe5ovtLR4B62lp61vQntxUupaTurnoyUxDvaup5tgbI3S6L9w/7rnLmrHag0eNXTRoXKTEe9aOebhjjcRyutuR1usOtY1OG3NRK8Vd2MyALdLRMc1GF98YkxxG5hBkPFcblg59J2l6CrYuezTt13HE3aJfiyCuEAQBAcrKnFO86OefhYwlt+F51MHW4tCkpQ25qJ7FXdjNFydpJPCTtJ4STxrcLRLc12DiqxFhcLshBldxEtsIx7RDvRKr4qexTf13HE3ZF/rHK4QFJ55cGENYydos2du68pHYE9bSz2XFamCqbUNnoT03dWK+KuHZobNvixqsOhc43ewdzfx3j1AnlLdF3WsbEw2KjXqV5qzJOoDkIAgCAzxnL33qulH2US2cNwY/vNlmOlEXl8E8xVhZnSzNU0f8NnRb8Avn3mVCqs+GFgOgqWixdeJ/KRuo/d3T3cS0MDPc4+pNSfIq1XyQvDMzWmTDiw/wBKV7RzOtIPe93qWVjY2qX6ohqLeT1VCMICt8+PidP5wOzlV7A632/KJaWbKaWkShAXFmSxfTglpnHXE7TZ0JL6QHM8EnphZuOhaSl1Iqq5llqiRGfc6W+1R9V2ca2MLwkWIaTiZPeO0vnEHaMU1TRLs/Y6eTNOrBKoQBAEBwMvt66vyL/gpsPxY9zqGpGcVtFgn2ZTfJ/m0n44FUxvC9fk4qaS71lEAQBAEAQBAEAQFLZ6cL7nWRzgapmWd04rC5PKxzB6JWpgp3g49Cem91iu3C4srhIWpl3lH3bA6TXd1Roaf1GuT1StaFn0KWzXl9Pz/wCEUY2kyq1oEhdOZXC+50ck5GuZ9gf8IrtH3zJ7lmY2d5qPQhqvfYsRUiMIAgCArvPZXaFFFED/ABZQTytjBd+Ixq7go3m30RJSW8pZaZMW9mNorQ1M1tbntjHNGNI++T3LOx0t6iRVXkiz1QIggILnkou6Ybp8MUkbupx7merdg9St4KVqlupJTe8oxapMWpmNrtdTAdm4kbz62P8AhGs/HR0y9COqsmWys8hCAIAgM8Zy996rpR9lEtnDcGP7zZZjpRF5fBPMVYWZ0szVNH/DZ0W/AL595lQgmexoOHxniqGW9iUf7VvBP/o+3wSUsyk1qExb2Yw/uakcHdGevRN/gFm47UiKrmWeqJEEBW+fHxOn84HZyq9gdb7flEtLNlNLSJQgJHm9xfvTEYXk2a89yf0ZbAdQeGH0VDiIbdNr1PJK6NFLFKxn3OlvtUfVdnGtjC8JFiGk4mT3jtL5xB2jFNU0S7P2OnkzTqwSqEAQBAcDL7eur8i/4KbD8WPc6hqRnFbRYJ9mU3yf5tJ+OBVMbwvX5OKmku9ZRAEAQBAEAQBAEBDc7OF98Ya9wG6gIlHM24k+45x6grOEns1Euu47puzKEWuTnomrHvjjjcdxFp6A4u6EOf6yAvFFJt9QfFjC4hrRdziA0cZOoD12XuWYNO4HhwpaaKBuyNjW34yBrPWbnrWFOW1Jy6lZu7ue5cHgQBAEBTmfGovU08f9sTnfaOt/1rSwK/i2TUsitVeJC+c0MGjhUZ/vfK71OLR7mhZOMf8A1foQVNRNFVOAgODl7Dp4ZVjihe7rYNMfhU2Hdqse51DUjOC2iwTTNDU6GKMHzkcjPcJP+tVcYr0jmppL5WSVwgCAIDPGcvfeq6UfZRLZw3Bj+82WY6UReXwTzFWFmdLM1TR/w2dFvwC+feZUK3z5VgEFNDfdOkdJ1RtLfjIPUVewMf5ORLS5sqBaJKXZmVoyygfIf6sriOiwNZ+Jr1l42V6iXRENV7ywVTIwgK3z4+J0/nA7OVXsDrfb8olpZsppaRKSfHcJthlBVNHhCWJ/OJJXR+7ug6goKc/+soepynvaIwRdTnZpLIvGO/aGGYm7i2z/ACjNy/1kE8xCxK0NibiVpKzsUxnS32qPquzjWnheEiaGk4mT3jtL5xB2jFNU0S7P2OnkzTqwSqEAQBAcDL7eur8i/wCCmw/Fj3OoakZxW0WCSZAZRx4bVumlY97TE6OzNHSu50bgd04C1mHh4Qoa9J1IbK6nko7SsWF8sNJ9HqfVD+oqfkZ9V9/gj8J9R8sNJ9HqfVD+onkZ9V9/geE+p3ckcuYcSlfHFFKwsbpEvEdiLgatFx161DWw8qSu2jmUHElSrnAQBAEAQHzqIWyMcxwu1wLSOMO1Eepep2dwZgxShdTTyQu2xvcy/HomwPWLHrW7GW1FSXMtXvvPKugSzNfhffOJxXF2xXld6Fgzr03MPUVXxU9mm/ruOZu0TQKxyuEAQBAEBRWeN98T6MMY97z/APS1sHwvUnp6SDq0dmiM20ejhVKONhPtOc7/AGsbEu9WRXnqZJVAchAeHHY9KlnbxxSD1tIXUHaSPVmZfbsW8WiR5u5NHFaU/wCZHtMe3/ahxHCkcy0s0WsUrBAEAQGeM5e+9V0o+yiWzhuDH95ssx0oi8guDzFWFmdIvyozjYfBC20xlcGjcRtcSSBs0iA0dZCx1haknlbuV/DbKcyox+TEKl08mq4DWMBuGMF7NB4dpJPCSdmwadKmqcdlEyVlY8eFYdJVTMhiF3vNhxDjceJoFyeQLqUlFbTPW7GlcGw1lLTxwR+DG0NB4TbaTyk3J51hzm5ycnzKzd3c9q5PAgK3z4+J0/nA7OVXsDrfb8olpZsppaRKXLgmEd+ZNNiAu/Rkczpske5o6yLcxKzJz2MTf9yIm7TKaButMmLTzIYvZ09K47bSs5xZkn/WfWqGOhlP0Iqq5kXzpb7VH1XZxqfC8JHUNJxMnvHaXziDtGKapol2fsdPJmnVglUIAgCA4GX29dX5F/wU2H4se51DUjOK2iwEAQBAWPmQ8cn8iPxBUsdpRHUyLmWYQhAEAQBAEBnTODWtnxOpewCwfoXHCYgGOJ62nqAW1h4uNJJlmKskR1THpY+ZGtayqniI3UkbS0+SJ0m9emD6KpY6LcE+hxUyLmWYQBAEAQBAUJnbP/tZOhF+ELXwnCRPT0kNVk7NG5v966TyTVi4jiy7leepkgUJyEB58QF4ZOg74FexzBliPYOYL6B5ltneyHP/ALKk8q1Q1+HI5lkzSKxCsEAQBAZ4zl771XSj7KJbOG4Mf3myzHSiMqc9CAFAXtmuwGlhphPA8TySCz5LWLbbYw062AHbfWdR2Wtk4qpOUtmStbkQzbvZk3VUjCAICt8+PidP5wOzlV7A632/KJaWbKaWkSmgs1u9NP8AWdpIsfFcVkE9RT2X2E96YjPGBZrnd0Z0Jd1q5A7Sb6K0sPPbpp+hNF3R48lsW7zrIZ72ax40+g7cv+6SecBdVYbcHENXVjrZ0TfFqj6rs41HheEv3meQ0nEye8dpfOIO0YpqmiXZ+x08madWCVQgCAIDgZfb11fkX/BTYfix7nUNSM4raLBLM2mBQV9a6KoaXMEL3gBzmnSa6JoN2kHY52pV8TUlThtR6/JzNtK6LO+S7DfmX/bTfmVHzlXr9kR+LIfJdhvzL/tpvzJ5yr1+yHiyOrk9khSUD3Pp2Oa5zdE3kkfqvfY4m2tR1K86itI5lNvM7yhOQgCAIAgOZlNigpKOafhYwlvK86mDrcWjrXdKG3NRPYq7sZmuTtNzwk7SeElbpaP4h4dPJnFO9KyCfYGPGl0HbmT7jnLirDbg4hq6saZBusIqn9QBAEAQFDZ3m2xR/LHGfcR/pa2D4RPT0kLVo7NF5vTfC6XyQHquFi4jiy7leepkiUJyEB5cVdaCU8Ubz6gV1HNHqzMts2DmW+y0d/INt8TpR/yg+oE/6UGI4UjmWlmj1ilYIAgCAzxnL33qulH2US2cNwY/vNlmOlEYebAlTo6LCxnNZPFB3WCUT7kOMegWPta50N0Q88mrkudSpwxkW7SViNVFzK+CuHZLs2uUxoasNef3ExDZBwNcdTJOSx1HkPIFXxNLxIXWaOZxui/1jlcIAgK3z4+J0/nA7OVXsDrfb8olpZsppaRKaCzW700/1naSLHxXFZBPURvPdhOlFDVNGtju5v6L9bCeQOFvrFPgZ73A6pPkVCtElPTX1rp3h79btGNt+MRtawE8tmi65jFRVkLH3ye8dpfOIO0YlTRLs/YPJmnVglUIAgCA4GX29dX5F/wU2H4se51DUjOK2iwT7Mpvk/zaT8cCqY3hevycVNJd6yiAIAgCAIAgCAICs892K6MENMDrkcXu6MewHnc4H0FewMLycuhLSXMp5aRKeyqw18cEMzhuJ+6aG3+k4NdfrK5U05OPQHjXQND5uMV76w2FxN3sHc38d49yCeUt0XeksbEw2KjXqQTVmSZQHAQBAEBSOeqDRxBjuB0DPW10l/iFq4J/82vqT03/ABIArZ2aBzWS6WE0/J3RvsyPHwssfFK1VkFTUSxVzgIDk5Wz9zw+qf8A2wSnr0HW96koq9SK+qOoq7RmgLcLBKc2EGni1NxNMjjzCN9veQoMU7Un+8zmelmhFjFcIAgCAzxnL33qulH2US2cNwY/vNlmOlEXl8E8xVhZnSzNU0f8NnRb8Avn3mVCis6uBikry5gtHOO6N4g+9pQOuzvTWthKm3Ts81+osQd0Q0i6snZojN3jRrMPie43kZ+7k49KPVc8pbou9JY2Ip7FRpFaasySqA5CArfPj4nT+cDs5VewOt9vyiWlmymlpEpoLNbvTT/WdpIsfFcVkE9R2co8LFZSTQH+owgE8DtrHdTg09Sipz2JqRzF2dzMzmFpIcLOBIIO0EaiDzFbpZPygOhk947S+cQdoxc1NEuz9g8madWCVQgCAIDgZfb11fkX/BTYfix7nUNSM4raLBPsym+T/NpPxwKpjeF6/JxU0l3rKIAgCAIAgCAIAgM9ZysV76xKYg3bHaJvNHfS++X+5bOGhs019d5YgrIjDWkkBouTqA4ydQHrU50XLnCybEeCRMaLmkEZuOEW0JD94vPRWZh6t6zb5kUJfy7lMrTJSzcyOK6M09MTqe0SN6TLNf1kFnsKjjoXSl6EdRbrlwLNIQgCAICqc+dJ4rLwfvGHnOi5v4XrQwMtSJqXMqhaBIXdmWqtPD3s+bmeOpwa/wCLnepZeNVql+qIai3k/VMjCAimdGq7lhVRxvDGD03NB+6XepWMLG9VHdNfyM+rYJywcylJp18knBHCR6Ujm29zXqnjZWppdWcVHuLsWWQBAEAQGeM5e+9V0o+yiWzhuDH95ssx0oi8vgnmKsLM6WZqmj/hs6LfgF8+8yoQfPNhndaASgbqCRp5dCTcOHNcsPoq3gp2qW6klN77FILUJizMyGJ6M89OTqe0SNH+TDou6yHN9lUcdC8VL0I6i3XLhWaQhAVvnx8Tp/OB2cqvYHW+35RLSzZTS0iU0Fmt3pp/rO0kWPiuKyCeolarnBQGdHCO9sSkIFmTWlbxXdcSDn0w4+kFsYWe1TX03FiDuiIqwdHQye8dpfOIO0YuamiXZ+weTNOrBKoQBAEBwMvt66vyL/gpsPxY9zqGpGcVtFgn2ZTfJ/m0n44FUxvC9fk4qaS71lEAQBAEAQBAEBzcpMUFJSTTn+mwkDjdsYOtxaOtd04bc1E9iruxmUknWSSTrJO0k7SVulok2bfDO+cTgBF2xkyu5otbfvligxM9mk/8OJu0S/sQpGzxSRPF2yNcx3M8EH3FY8ZOLTRAnYy/U07opHxv8KNzmO6TCWu94K3k7q6LJ78l8U70rYJ72DHjS6Dty/7pcuKsNuDieNXVjTAKwysf1AEAQEPzrYd3fDJSBd0JbKOZmp/3C9WcJLZqr67jum/5FBLXJyycyOJaFTNAT/EYHt6URII5yH39FUcdC8VIjqLdcuRZpCEBV2fHErR09ODrc4yO5mDRbfnLyfQV/Aw3uXoS0lzKjWiSl05lMN7nRyTka5pLDlZFuR98yLMxs7zUehDVe+xYipEYQBAEBnjOXvvVdKPsols4bgx/ebLMdKIvL4J5irCzOlmapo/4bOi34BfPvMqHmx3DxU0s0J/qRvbfiLgQD1Gx6l1TlsyUuh6nZ3Mwi/CLHhB2g8S3S0d3IbEO98RppL2HdAw80v7s35BpX6lFXjtU2jmSumaQWIVggK3z4+J0/nA7OVXsDrfb8olpZsppaRKaCzW700/1naSLHxXFZBPUStVzgr3PPhHdaNk7RuoH6+Puclmu+93M8wKuYKdp7PUkpvfYpRahMdDJ7x2l84g7Ri5qaJdn7B5M06sEqhAEAQHAy+3rq/Iv+Cmw/Fj3OoakZxW0WCfZlN8n+bSfjgVTG8L1+TippLvWUQBAEAQBAEAQFaZ7cV0KeGmB1yvL3dCK1ged7mn0Cr2BheTl0JaS5lOrSJS28x+GWZUVJHhFsbeZu6fbnLmj0VnY6e9R9SKq+RaSoERQudrC+4Yk94G5na2QcWl4DwOtocemtfCT2qduhYg7xIYrJ0aIzc4r31hsLibvYO5v49KPc3PKW6LvSWNiYbFRorzVmSVQHIQBAfiaIPaWuF2uBBB2EHUR6kTsDM2UGEuoqqWB1/3biAT/ADMOtjutpHXdbtOanFSRaTurn4wTE30lRFPH4Ubgbf3DY5vW0kda9nBTi4vmGrqxpPB8Tiq4WTQu0mPFxxjjBHA4HURxhYc4OEtllZqzsz71VSyJjpJHBjGglzibAAaySV4k27I8M45YY6a+skn1hps2MHaI2eDfiJuXEcBcVtUafhwUSzFWVjmUVI+eVkUYu+Rwa0crtQvycJ5AVJKSirs9NNYNhzaWnigZ4MbGtHLYayeUm561hTk5ScnzKzd3c9i5PAgCAIDPGcvfeq6UfZRLZw3Bj+82WY6UReXwTzFWFmdLM1TR/wANnRb8Avn3mVD7LwGbctaHvfEaqPgErnDmltIAOQB4HUtujLapxZZi7pHEuRrBsRsPEeAqU6NQ4PWiop4phskjY/2wD/tYM47MnHoVWrOx7FyeFb58fE6fzgdnKr2B1vt+US0s2U0tIlNBZrd6af6ztJFj4risgnqJWq5webEqJtRDJC/wZGOY7mcCD8V1GTi00ep2dzMNZSuhkfG/w43OY7pMJB6rhbqakrosnqye8dpfOIO0YvKmiXZ+weTNOrBKoQBAEBwMvt66vyL/AIKbD8WPc6hqRnFbRYPtTVMkTtKOR8brW0mPcw2NiRdpBtcDVyBeNJ5oHp/83VfSqn7eb8y82If1X+Ibug/83VfSqn7eb8ybEP6r/EN3Q/MuOVQaf/1VOw/15vzIqcL6V/iPUl0NOU53DeYfBYTzKh9F4AgCAz3nMxXvnEpiDdsVom/V30/vl/uWzhobNNfXeWIK0SLE2U52aPyGwvvXD6eIiztAOf05N24dRdbqWJXnt1GytN3Z3lEcldZ68M7pRxzga4X2J/wls0/fEfvV3BTtNx6/vyS0nvsUutMlLOzIYroyz0xOp4ErOkyzX9ZBZ7JVHHQulL0I6i3XLfWaQhAEAQFfZ2ckzVRCphbeaEWc0C5ki22A4XNNyBwguGs2VzCVth7LyfuSU5W3FJgrUJjqYJlBU0RJppnR6XhN1Oa7nY4EX5dvKuJ0oT1INJ5n2x3Kqsrho1ExcwEHQAaxlxsJa0DS672XNOjCnpR4opZHFUp6W3mgyTLB37M2xcLQNO0NPhSdY1Dkuf5lnYytf/mvUiqS5ItJUCIIAgCAIDPGcvfeq6UfZRLZw3Bj+82WY6UReXwTzFWFmdLM1TR/w2dFvwC+feZUZ9l4ClM9dDoV0cvBLFb0oiQT7L2epamCleDXRk9N7ivVcOy+80td3XC42k3MTnxnqOk0ew5qyMXG1V/XeQVF/ImSrHBB87OC1FZSwspojK5swcQCwWboSC+6IG0hW8JUjCTcnbcSU2k95V/7A4n9Df7cH6iv+Zpf29/gl249S5s31BLTYbBFMwskbp6TSWki73ka2kjYRwrLxElKo2siCbu9xIlCchAVBnIyIqpq501LAZWStaXWdGLSDcnU9w2gNOrhJWlhsRBQ2ZO1iaE1azOFgmQ2Isqqd76V7Wtmic46cOprXtLjqffYCpp4ik4tKXJ9TpzjbMvxY5XCAIAgOPlhSPnoKmKJuk98T2tbcC5I1C51KSjJRqJvqdRdmmUd+wOJ/Q3+3B+otbzNL+3v8E+1Hqf39gcT+hv9uD9RPM0v7e/wNqPU/n7A4n9Df7cH6ieZpf29/gbUeo/YHE/ob/bg/UTzNL+3v8Daj1PzJkBiZBHeb9YP88H50WJpX1e/wFOPU0PA2zGg7QAsZlY+i8AQHnxGV7IZHRs05A1xYwWGk4A6IudQubbV7FJtJhGf3ZB4oSS6keSdZJfBck7Sf3nGtnzFH+3v8Fnaj1Pbgmb2udUwiemcyLTaZHF0RGgDdws15OsC2zhXFTE01F7L3+p45xtuZfayCuEB4Mfw4VVLNAf6jHNB4iRuT1Gx6l3TnsSUuh6nZ3KFGQOJ/Q3+3B+otfzNL+3v8Fjbj1OtkpkridJWwTd6PAY8aW7h8B25fqD9e5cTzgKOrWpTg47XueSlFrMvNZJXCAIAgCArTLfNkJ3Onoi1kjjd8R1McTtLD/I48Wwni1k3qGL2Vszy6ksanJlX1+T9XTm0tNMw8eg4t6ntu09RV+NWEsmiW6Z+KPBamZwbFTzPJ4o3263WsOso6kFm0LosjIzNaQ4S19tViIAQ4X/5XDUR/iLg8JI1KlWxnKn/AL8EcqnQtUC2xZ5Cf1AEAQBAEBSmXeR1dUYlUSw0znxvLC1wdEAbMjadTng7QeBalCvTjTSb3+vUnjKOyt5wJMgMTII7zfs/vg/UUyxNL+3v8HW3HqaFpWkMaDtDQD1BYzzKx9V4CDZ2Mnpq2nhNPH3SSOTwQWg6D2nSsXEDwgxW8JVjCT2nuJKcknvKv/YHE/ob/bg/UV/zNL+3v8Eu1HqWNmkweroxUR1MDomuLHMJdGbusWv8Fx4AxUsZOE7OLuRVGnkWGqRGEAQBAEAQBAEAQBAEAQBAEAQBAEAQBAEAQBAEAQBAEAQBAEAQBAEAQBAEAQBAEAQBAEAQBAEAQBAEAQBAEAQBAf/Z"/>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MQEBUUEhMVFBUXGRgbGBgYFxQYGBgYFSIYGhcaGBUYHSggGRomHBgWIjEiJSkrLi4uGR8zODMsNygwLisBCgoKDg0OGxAQGi4kICYzNC0sLCwsLCwsLCw0NS80LywsLCwsLCwsLCwvNCwsLCwsLCwsLCwsLCwsLCwsLCwsLP/AABEIAH0BlAMBEQACEQEDEQH/xAAcAAEAAwEBAQEBAAAAAAAAAAAABgcIBQQDAgH/xABKEAABAwIBBQkLCQgCAwEAAAABAAIDBBEFBgcSITEiNUFRYXFygbMTFDI0c3SCkZKhsRdTVIOTorLS0xYjM0JDUmLBY8MVJcIk/8QAGgEBAAMBAQEAAAAAAAAAAAAAAAMEBQIBBv/EAC8RAAIBAgMGBQQDAQEAAAAAAAABAgMRBDEyEiEzQVFxExSBsdFhocHwIlKRI+H/2gAMAwEAAhEDEQA/ALcyiyhgoI2yVDi1rnaIs1zt1Yu2NHE0qSnSlUdonqi3kcD5UsN+ck+xl/KpvJ1en3R14ciXUdS2aNkjDpMe0OaeNrhcH1FVmmnZnDVj7LwBARjGcvaKkndBM94kZbSAjkcN0A4awLHUQp4YapOO0l9ztQbVzz0ucrD5ZGRtkfpPc1rbxSDdPIa3WRq1kLp4Sqldr7oeHIl6rHAQBAEB5sSrmU8L5pCQyNpc4gEkAbdQ1ldRi5NJHqVyKfKjhvzkn2Mv5VY8nV6fdHXhyHyo4b85J9jL+VPJ1en3Q8OQ+VHDfnJPsZfyp5Or0+6HhyHyo4b85J9jL+VPJ1en3Q8OR96DONQTysijkeXyODWgxSAXdqGsiwXMsLUirtfdBwkiWqucBAEAQEWxbL+hpZnwzPe2RhAcBFIdoDhrAsdRB61Yhhqk47SW7udqDaueT5UcN+ck+xl/KuvJ1en3Q8ORK8NrmVELJojdkjQ5psRqPGDsPIq8ouLaZy1Y9K5PDlZQ5QQUEbZKhxa1zgwWa5xLiC7Y0X2NOtSU6UqjtE9jFvI4Hyo4b85J9jL+VTeTq9Pujrw5HWydyupcQe9lO57iwAuux7QATYa3DabH1FR1KE6avI8cWszvKE5CAIAgCA8WLYtBSR90qJGxs4ydZPE1o1uPIASuoQlN2ij1JvIgldnfp2kiGCWQD+ZxbGDzbT6wFbjgZ82iTwmfOkzwwEgS00rBxscx9uUg6OrmXrwMuTQ8J9SdYHj1PWs06eVsgG0aw5t+BzDrb1hVKlOUHaSI3FrM6S4PAgCAIAgCAi2L5f0NLO+CWR4kZYOAjkcBpAOGsCx1OCsQw1ScdpLd3O1BtXPJ8qOG/OSfYy/lXXk6vT7oeHI9NJnGw2Q2FSGn/NkjB7Tmge9cywtVcg6ciS0tUyVofG9sjTsc1wc08xGpQNNOzOD7LwBAcSTKRmnoMY6Tis+BpfrIPc2SSNc8XB1gWNtRKkVJ2u/ye2OrSVLZWB7Ddrtmog8RBB1gg3BB1gggrhpp2Z4V7nx8Tp/OB2cqu4HW+35RLSzZTS0iUvHM7i/dqAwuN3QO0fQfdzDzeE30FlYyGzUv1Iai33J4qhGEBn3OlvtUfVdnGtjC8JFiGk4mT3jtL5xB2jFNU0S7P2OnkzTqwSqEAQBAcDL7eur8i/4KbD8WPc6hqRnFbRYCAIAgOzkbvjSeXj/EFFW4cux5LJmlFiFYIAgCApvPbhehUQ1AGqRhY7i0o9bb8pa4+wtLAzvFx6E1N7rFbK8SF45msQ7rh5jJ1wyOb6L92Oq7nD0VlY2Nql+pDUW8niqEZTue/EdKoggB1MYZHDlkOi3rAY72lpYGFouRNTW65WivEhd2ZnC+5ULpiN1O8kdCO7W+/TPpLLxs7z2ehDUe+xP1TIwgCAIDk5T49HQUzp5ddtTWja958Fo9R18ABPApKVN1JbKPYxu7GesfxuaumM07tJ38o/lY3+1g4B7ztK2adONONollJJWRzV2AgPXhWJS0szZoHlkjdhGwjha4fzNPCCuZRU1syyDV9zNB5F5TMxKmEjRoyN3MrL+C7k42naD/ALBWPWoulK3+FeUdlnfUJyEAQBAEBnjOXvvVdKPsols4bgx/ebLMdKIypz0ID24Ri09JJ3SnkdG7hsdTuRzTqcOcLmcIzVpK4avmXjkDlszEmFjwI6hgu5g8Fzdmmy+u17XG0XG24JysRh3Sd1kQThYlzhcKscEFdQuY5gkDwYhSNMQjlcyXvVzzpB0bDxse0A6i0B4AurW10539L/tvYkuSzBYXMiJe3Qc98jy3UdHuji4NNtWlYi9iRe9iVXm1fccMg2fHxOn84HZyq5gdb7flElLNlNLSJSZZp8X73xFrCbMnBjPFpeFGee4LfTVbFw2qd+hzNXiX2sgrhAZ9zpb7VH1XZxrYwvCRYhpOJk947S+cQdoxTVNEuz9jp5M06sEqhAEAQHAy+3rq/Iv+Cmw/Fj3OoakZxW0WCS5v8nY8Rq3QyvkY0ROkvGWB12ujaBumuFrPPBwBQ4iq6cNpdfk8lKyuWJ8j9H8/V+1B+iqXnp9F9/kj8V9B8j9H8/V+1B+innp9F9/keK+h6cLzW0lPPHM2apLo3teA50OiS03F7RA261zPGTlFxaX3+Tx1G1YnaqEYQBAEBE86OF984ZLYXdFaVv1d9O3LoF461Yws9movruO6btIz8tgnLDzKYhoVssJ2Sx3HSiNx917/AFKnjY3gpdDiotxdSyyAzdlxiPfOI1Ml9XdCxvRitGLch0b9a26EdmmkWYqyRx4IXSPaxgu57g1o43OIDR6yFK2krs9NPYVQtp4IoWeDGxrB6IAusGcnKTk+ZWbu7nrXJ4EAQBAUNnVygNXWmNp/dU92DiMn9R3rGj6J41rYSlsQu82WIKyIWrR0XHkdmwhbE2SuaZJXAHudyGR34DokaTuO+riGq5za2Lk3aGRFKo+R6sqM19NNEXUje4TAXaLuMb7fyuaSdG/GNnEdi5pYyUX/AD3o8jUfMpWaJzHOa8Frmktc07WuabOB5QQQtRO+9ExIMgcoDQVrHk2ifZkvFok6neidfNpcahxFLxIW58jySujRSxSsEAQBAEBnjOXvvVdKPsoltYbgx/ebLMdKIw82BPIp0dIteuzRNdEHU1Q/TLQdGUNLSSNmkwAt57FZ0cdv/kv8IlV6orGvo5IJXxStLJGGzmnaD/sWsQeEEFX4yUldEh+8KxGSlnZNEbPjdccR42nkIuDyFeTipxcWGr7jS+FV7KmCOaPwZGtcOMaQvY8o2dSw5xcZOL5FZqzsetcngQFb58fE6fzgdnKr2B1vt+US0s2U0tIlP3HI5jg5ps5pDmnic03aeogJa+5nppvAcSbV00U7dQkY11uInwm84Nx1LCqQ2JOPQqtWdj3rg8M+50t9qj6rs41sYXhIsQ0nEye8dpfOIO0YpqmiXZ+x08madWCVQgCAIDgZfb11fkX/AAU2H4se51DUjOK2iwT7Mpvk/wA2k/HAqmN4Xr8nFTSXesogCAIAgCAIAgPzIwOBBFwRYjjB2oDMWN4caWpmgP8ATe5ovtLR4B62lp61vQntxUupaTurnoyUxDvaup5tgbI3S6L9w/7rnLmrHag0eNXTRoXKTEe9aOebhjjcRyutuR1usOtY1OG3NRK8Vd2MyALdLRMc1GF98YkxxG5hBkPFcblg59J2l6CrYuezTt13HE3aJfiyCuEAQBAcrKnFO86OefhYwlt+F51MHW4tCkpQ25qJ7FXdjNFydpJPCTtJ4STxrcLRLc12DiqxFhcLshBldxEtsIx7RDvRKr4qexTf13HE3ZF/rHK4QFJ55cGENYydos2du68pHYE9bSz2XFamCqbUNnoT03dWK+KuHZobNvixqsOhc43ewdzfx3j1AnlLdF3WsbEw2KjXqV5qzJOoDkIAgCAzxnL33qulH2US2cNwY/vNlmOlEXl8E8xVhZnSzNU0f8NnRb8Avn3mVCqs+GFgOgqWixdeJ/KRuo/d3T3cS0MDPc4+pNSfIq1XyQvDMzWmTDiw/wBKV7RzOtIPe93qWVjY2qX6ohqLeT1VCMICt8+PidP5wOzlV7A632/KJaWbKaWkShAXFmSxfTglpnHXE7TZ0JL6QHM8EnphZuOhaSl1Iqq5llqiRGfc6W+1R9V2ca2MLwkWIaTiZPeO0vnEHaMU1TRLs/Y6eTNOrBKoQBAEBwMvt66vyL/gpsPxY9zqGpGcVtFgn2ZTfJ/m0n44FUxvC9fk4qaS71lEAQBAEAQBAEAQFLZ6cL7nWRzgapmWd04rC5PKxzB6JWpgp3g49Cem91iu3C4srhIWpl3lH3bA6TXd1Roaf1GuT1StaFn0KWzXl9Pz/wCEUY2kyq1oEhdOZXC+50ck5GuZ9gf8IrtH3zJ7lmY2d5qPQhqvfYsRUiMIAgCArvPZXaFFFED/ABZQTytjBd+Ixq7go3m30RJSW8pZaZMW9mNorQ1M1tbntjHNGNI++T3LOx0t6iRVXkiz1QIggILnkou6Ybp8MUkbupx7merdg9St4KVqlupJTe8oxapMWpmNrtdTAdm4kbz62P8AhGs/HR0y9COqsmWys8hCAIAgM8Zy996rpR9lEtnDcGP7zZZjpRF5fBPMVYWZ0szVNH/DZ0W/AL595lQgmexoOHxniqGW9iUf7VvBP/o+3wSUsyk1qExb2Yw/uakcHdGevRN/gFm47UiKrmWeqJEEBW+fHxOn84HZyq9gdb7flEtLNlNLSJQgJHm9xfvTEYXk2a89yf0ZbAdQeGH0VDiIbdNr1PJK6NFLFKxn3OlvtUfVdnGtjC8JFiGk4mT3jtL5xB2jFNU0S7P2OnkzTqwSqEAQBAcDL7eur8i/4KbD8WPc6hqRnFbRYJ9mU3yf5tJ+OBVMbwvX5OKmku9ZRAEAQBAEAQBAEBDc7OF98Ya9wG6gIlHM24k+45x6grOEns1Euu47puzKEWuTnomrHvjjjcdxFp6A4u6EOf6yAvFFJt9QfFjC4hrRdziA0cZOoD12XuWYNO4HhwpaaKBuyNjW34yBrPWbnrWFOW1Jy6lZu7ue5cHgQBAEBTmfGovU08f9sTnfaOt/1rSwK/i2TUsitVeJC+c0MGjhUZ/vfK71OLR7mhZOMf8A1foQVNRNFVOAgODl7Dp4ZVjihe7rYNMfhU2Hdqse51DUjOC2iwTTNDU6GKMHzkcjPcJP+tVcYr0jmppL5WSVwgCAIDPGcvfeq6UfZRLZw3Bj+82WY6UReXwTzFWFmdLM1TR/w2dFvwC+feZUK3z5VgEFNDfdOkdJ1RtLfjIPUVewMf5ORLS5sqBaJKXZmVoyygfIf6sriOiwNZ+Jr1l42V6iXRENV7ywVTIwgK3z4+J0/nA7OVXsDrfb8olpZsppaRKSfHcJthlBVNHhCWJ/OJJXR+7ug6goKc/+soepynvaIwRdTnZpLIvGO/aGGYm7i2z/ACjNy/1kE8xCxK0NibiVpKzsUxnS32qPquzjWnheEiaGk4mT3jtL5xB2jFNU0S7P2OnkzTqwSqEAQBAcDL7eur8i/wCCmw/Fj3OoakZxW0WCSZAZRx4bVumlY97TE6OzNHSu50bgd04C1mHh4Qoa9J1IbK6nko7SsWF8sNJ9HqfVD+oqfkZ9V9/gj8J9R8sNJ9HqfVD+onkZ9V9/geE+p3ckcuYcSlfHFFKwsbpEvEdiLgatFx161DWw8qSu2jmUHElSrnAQBAEAQHzqIWyMcxwu1wLSOMO1Eepep2dwZgxShdTTyQu2xvcy/HomwPWLHrW7GW1FSXMtXvvPKugSzNfhffOJxXF2xXld6Fgzr03MPUVXxU9mm/ruOZu0TQKxyuEAQBAEBRWeN98T6MMY97z/APS1sHwvUnp6SDq0dmiM20ejhVKONhPtOc7/AGsbEu9WRXnqZJVAchAeHHY9KlnbxxSD1tIXUHaSPVmZfbsW8WiR5u5NHFaU/wCZHtMe3/ahxHCkcy0s0WsUrBAEAQGeM5e+9V0o+yiWzhuDH95ssx0oi8guDzFWFmdIvyozjYfBC20xlcGjcRtcSSBs0iA0dZCx1haknlbuV/DbKcyox+TEKl08mq4DWMBuGMF7NB4dpJPCSdmwadKmqcdlEyVlY8eFYdJVTMhiF3vNhxDjceJoFyeQLqUlFbTPW7GlcGw1lLTxwR+DG0NB4TbaTyk3J51hzm5ycnzKzd3c9q5PAgK3z4+J0/nA7OVXsDrfb8olpZsppaRKXLgmEd+ZNNiAu/Rkczpske5o6yLcxKzJz2MTf9yIm7TKaButMmLTzIYvZ09K47bSs5xZkn/WfWqGOhlP0Iqq5kXzpb7VH1XZxqfC8JHUNJxMnvHaXziDtGKapol2fsdPJmnVglUIAgCA4GX29dX5F/wU2H4se51DUjOK2iwEAQBAWPmQ8cn8iPxBUsdpRHUyLmWYQhAEAQBAEBnTODWtnxOpewCwfoXHCYgGOJ62nqAW1h4uNJJlmKskR1THpY+ZGtayqniI3UkbS0+SJ0m9emD6KpY6LcE+hxUyLmWYQBAEAQBAUJnbP/tZOhF+ELXwnCRPT0kNVk7NG5v966TyTVi4jiy7leepkgUJyEB58QF4ZOg74FexzBliPYOYL6B5ltneyHP/ALKk8q1Q1+HI5lkzSKxCsEAQBAZ4zl771XSj7KJbOG4Mf3myzHSiMqc9CAFAXtmuwGlhphPA8TySCz5LWLbbYw062AHbfWdR2Wtk4qpOUtmStbkQzbvZk3VUjCAICt8+PidP5wOzlV7A632/KJaWbKaWkSmgs1u9NP8AWdpIsfFcVkE9RT2X2E96YjPGBZrnd0Z0Jd1q5A7Sb6K0sPPbpp+hNF3R48lsW7zrIZ72ax40+g7cv+6SecBdVYbcHENXVjrZ0TfFqj6rs41HheEv3meQ0nEye8dpfOIO0YpqmiXZ+x08madWCVQgCAIDgZfb11fkX/BTYfix7nUNSM4raLBLM2mBQV9a6KoaXMEL3gBzmnSa6JoN2kHY52pV8TUlThtR6/JzNtK6LO+S7DfmX/bTfmVHzlXr9kR+LIfJdhvzL/tpvzJ5yr1+yHiyOrk9khSUD3Pp2Oa5zdE3kkfqvfY4m2tR1K86itI5lNvM7yhOQgCAIAgOZlNigpKOafhYwlvK86mDrcWjrXdKG3NRPYq7sZmuTtNzwk7SeElbpaP4h4dPJnFO9KyCfYGPGl0HbmT7jnLirDbg4hq6saZBusIqn9QBAEAQFDZ3m2xR/LHGfcR/pa2D4RPT0kLVo7NF5vTfC6XyQHquFi4jiy7leepkiUJyEB5cVdaCU8Ubz6gV1HNHqzMts2DmW+y0d/INt8TpR/yg+oE/6UGI4UjmWlmj1ilYIAgCAzxnL33qulH2US2cNwY/vNlmOlEYebAlTo6LCxnNZPFB3WCUT7kOMegWPta50N0Q88mrkudSpwxkW7SViNVFzK+CuHZLs2uUxoasNef3ExDZBwNcdTJOSx1HkPIFXxNLxIXWaOZxui/1jlcIAgK3z4+J0/nA7OVXsDrfb8olpZsppaRKaCzW700/1naSLHxXFZBPURvPdhOlFDVNGtju5v6L9bCeQOFvrFPgZ73A6pPkVCtElPTX1rp3h79btGNt+MRtawE8tmi65jFRVkLH3ye8dpfOIO0YlTRLs/YPJmnVglUIAgCA4GX29dX5F/wU2H4se51DUjOK2iwT7Mpvk/zaT8cCqY3hevycVNJd6yiAIAgCAIAgCAICs892K6MENMDrkcXu6MewHnc4H0FewMLycuhLSXMp5aRKeyqw18cEMzhuJ+6aG3+k4NdfrK5U05OPQHjXQND5uMV76w2FxN3sHc38d49yCeUt0XeksbEw2KjXqQTVmSZQHAQBAEBSOeqDRxBjuB0DPW10l/iFq4J/82vqT03/ABIArZ2aBzWS6WE0/J3RvsyPHwssfFK1VkFTUSxVzgIDk5Wz9zw+qf8A2wSnr0HW96koq9SK+qOoq7RmgLcLBKc2EGni1NxNMjjzCN9veQoMU7Un+8zmelmhFjFcIAgCAzxnL33qulH2US2cNwY/vNlmOlEXl8E8xVhZnSzNU0f8NnRb8Avn3mVCis6uBikry5gtHOO6N4g+9pQOuzvTWthKm3Ts81+osQd0Q0i6snZojN3jRrMPie43kZ+7k49KPVc8pbou9JY2Ip7FRpFaasySqA5CArfPj4nT+cDs5VewOt9vyiWlmymlpEpoLNbvTT/WdpIsfFcVkE9R2co8LFZSTQH+owgE8DtrHdTg09Sipz2JqRzF2dzMzmFpIcLOBIIO0EaiDzFbpZPygOhk947S+cQdoxc1NEuz9g8madWCVQgCAIDgZfb11fkX/BTYfix7nUNSM4raLBPsym+T/NpPxwKpjeF6/JxU0l3rKIAgCAIAgCAIAgM9ZysV76xKYg3bHaJvNHfS++X+5bOGhs019d5YgrIjDWkkBouTqA4ydQHrU50XLnCybEeCRMaLmkEZuOEW0JD94vPRWZh6t6zb5kUJfy7lMrTJSzcyOK6M09MTqe0SN6TLNf1kFnsKjjoXSl6EdRbrlwLNIQgCAICqc+dJ4rLwfvGHnOi5v4XrQwMtSJqXMqhaBIXdmWqtPD3s+bmeOpwa/wCLnepZeNVql+qIai3k/VMjCAimdGq7lhVRxvDGD03NB+6XepWMLG9VHdNfyM+rYJywcylJp18knBHCR6Ujm29zXqnjZWppdWcVHuLsWWQBAEAQGeM5e+9V0o+yiWzhuDH95ssx0oi8vgnmKsLM6WZqmj/hs6LfgF8+8yoQfPNhndaASgbqCRp5dCTcOHNcsPoq3gp2qW6klN77FILUJizMyGJ6M89OTqe0SNH+TDou6yHN9lUcdC8VL0I6i3XLhWaQhAVvnx8Tp/OB2cqvYHW+35RLSzZTS0iU0Fmt3pp/rO0kWPiuKyCeolarnBQGdHCO9sSkIFmTWlbxXdcSDn0w4+kFsYWe1TX03FiDuiIqwdHQye8dpfOIO0YuamiXZ+weTNOrBKoQBAEBwMvt66vyL/gpsPxY9zqGpGcVtFgn2ZTfJ/m0n44FUxvC9fk4qaS71lEAQBAEAQBAEBzcpMUFJSTTn+mwkDjdsYOtxaOtd04bc1E9iruxmUknWSSTrJO0k7SVulok2bfDO+cTgBF2xkyu5otbfvligxM9mk/8OJu0S/sQpGzxSRPF2yNcx3M8EH3FY8ZOLTRAnYy/U07opHxv8KNzmO6TCWu94K3k7q6LJ78l8U70rYJ72DHjS6Dty/7pcuKsNuDieNXVjTAKwysf1AEAQEPzrYd3fDJSBd0JbKOZmp/3C9WcJLZqr67jum/5FBLXJyycyOJaFTNAT/EYHt6URII5yH39FUcdC8VIjqLdcuRZpCEBV2fHErR09ODrc4yO5mDRbfnLyfQV/Aw3uXoS0lzKjWiSl05lMN7nRyTka5pLDlZFuR98yLMxs7zUehDVe+xYipEYQBAEBnjOXvvVdKPsols4bgx/ebLMdKIvL4J5irCzOlmapo/4bOi34BfPvMqHmx3DxU0s0J/qRvbfiLgQD1Gx6l1TlsyUuh6nZ3Mwi/CLHhB2g8S3S0d3IbEO98RppL2HdAw80v7s35BpX6lFXjtU2jmSumaQWIVggK3z4+J0/nA7OVXsDrfb8olpZsppaRKaCzW700/1naSLHxXFZBPUStVzgr3PPhHdaNk7RuoH6+Puclmu+93M8wKuYKdp7PUkpvfYpRahMdDJ7x2l84g7Ri5qaJdn7B5M06sEqhAEAQHAy+3rq/Iv+Cmw/Fj3OoakZxW0WCfZlN8n+bSfjgVTG8L1+TippLvWUQBAEAQBAEAQFaZ7cV0KeGmB1yvL3dCK1ged7mn0Cr2BheTl0JaS5lOrSJS28x+GWZUVJHhFsbeZu6fbnLmj0VnY6e9R9SKq+RaSoERQudrC+4Yk94G5na2QcWl4DwOtocemtfCT2qduhYg7xIYrJ0aIzc4r31hsLibvYO5v49KPc3PKW6LvSWNiYbFRorzVmSVQHIQBAfiaIPaWuF2uBBB2EHUR6kTsDM2UGEuoqqWB1/3biAT/ADMOtjutpHXdbtOanFSRaTurn4wTE30lRFPH4Ubgbf3DY5vW0kda9nBTi4vmGrqxpPB8Tiq4WTQu0mPFxxjjBHA4HURxhYc4OEtllZqzsz71VSyJjpJHBjGglzibAAaySV4k27I8M45YY6a+skn1hps2MHaI2eDfiJuXEcBcVtUafhwUSzFWVjmUVI+eVkUYu+Rwa0crtQvycJ5AVJKSirs9NNYNhzaWnigZ4MbGtHLYayeUm561hTk5ScnzKzd3c9i5PAgCAIDPGcvfeq6UfZRLZw3Bj+82WY6UReXwTzFWFmdLM1TR/wANnRb8Avn3mVD7LwGbctaHvfEaqPgErnDmltIAOQB4HUtujLapxZZi7pHEuRrBsRsPEeAqU6NQ4PWiop4phskjY/2wD/tYM47MnHoVWrOx7FyeFb58fE6fzgdnKr2B1vt+US0s2U0tIlNBZrd6af6ztJFj4risgnqJWq5webEqJtRDJC/wZGOY7mcCD8V1GTi00ep2dzMNZSuhkfG/w43OY7pMJB6rhbqakrosnqye8dpfOIO0YvKmiXZ+weTNOrBKoQBAEBwMvt66vyL/AIKbD8WPc6hqRnFbRYPtTVMkTtKOR8brW0mPcw2NiRdpBtcDVyBeNJ5oHp/83VfSqn7eb8y82If1X+Ibug/83VfSqn7eb8ybEP6r/EN3Q/MuOVQaf/1VOw/15vzIqcL6V/iPUl0NOU53DeYfBYTzKh9F4AgCAz3nMxXvnEpiDdsVom/V30/vl/uWzhobNNfXeWIK0SLE2U52aPyGwvvXD6eIiztAOf05N24dRdbqWJXnt1GytN3Z3lEcldZ68M7pRxzga4X2J/wls0/fEfvV3BTtNx6/vyS0nvsUutMlLOzIYroyz0xOp4ErOkyzX9ZBZ7JVHHQulL0I6i3XLfWaQhAEAQFfZ2ckzVRCphbeaEWc0C5ki22A4XNNyBwguGs2VzCVth7LyfuSU5W3FJgrUJjqYJlBU0RJppnR6XhN1Oa7nY4EX5dvKuJ0oT1INJ5n2x3Kqsrho1ExcwEHQAaxlxsJa0DS672XNOjCnpR4opZHFUp6W3mgyTLB37M2xcLQNO0NPhSdY1Dkuf5lnYytf/mvUiqS5ItJUCIIAgCAIDPGcvfeq6UfZRLZw3Bj+82WY6UReXwTzFWFmdLM1TR/w2dFvwC+feZUZ9l4ClM9dDoV0cvBLFb0oiQT7L2epamCleDXRk9N7ivVcOy+80td3XC42k3MTnxnqOk0ew5qyMXG1V/XeQVF/ImSrHBB87OC1FZSwspojK5swcQCwWboSC+6IG0hW8JUjCTcnbcSU2k95V/7A4n9Df7cH6iv+Zpf29/gl249S5s31BLTYbBFMwskbp6TSWki73ka2kjYRwrLxElKo2siCbu9xIlCchAVBnIyIqpq501LAZWStaXWdGLSDcnU9w2gNOrhJWlhsRBQ2ZO1iaE1azOFgmQ2Isqqd76V7Wtmic46cOprXtLjqffYCpp4ik4tKXJ9TpzjbMvxY5XCAIAgOPlhSPnoKmKJuk98T2tbcC5I1C51KSjJRqJvqdRdmmUd+wOJ/Q3+3B+otbzNL+3v8E+1Hqf39gcT+hv9uD9RPM0v7e/wNqPU/n7A4n9Df7cH6ieZpf29/gbUeo/YHE/ob/bg/UTzNL+3v8Daj1PzJkBiZBHeb9YP88H50WJpX1e/wFOPU0PA2zGg7QAsZlY+i8AQHnxGV7IZHRs05A1xYwWGk4A6IudQubbV7FJtJhGf3ZB4oSS6keSdZJfBck7Sf3nGtnzFH+3v8Fnaj1Pbgmb2udUwiemcyLTaZHF0RGgDdws15OsC2zhXFTE01F7L3+p45xtuZfayCuEB4Mfw4VVLNAf6jHNB4iRuT1Gx6l3TnsSUuh6nZ3KFGQOJ/Q3+3B+otfzNL+3v8Fjbj1OtkpkridJWwTd6PAY8aW7h8B25fqD9e5cTzgKOrWpTg47XueSlFrMvNZJXCAIAgCArTLfNkJ3Onoi1kjjd8R1McTtLD/I48Wwni1k3qGL2Vszy6ksanJlX1+T9XTm0tNMw8eg4t6ntu09RV+NWEsmiW6Z+KPBamZwbFTzPJ4o3263WsOso6kFm0LosjIzNaQ4S19tViIAQ4X/5XDUR/iLg8JI1KlWxnKn/AL8EcqnQtUC2xZ5Cf1AEAQBAEBSmXeR1dUYlUSw0znxvLC1wdEAbMjadTng7QeBalCvTjTSb3+vUnjKOyt5wJMgMTII7zfs/vg/UUyxNL+3v8HW3HqaFpWkMaDtDQD1BYzzKx9V4CDZ2Mnpq2nhNPH3SSOTwQWg6D2nSsXEDwgxW8JVjCT2nuJKcknvKv/YHE/ob/bg/UV/zNL+3v8Eu1HqWNmkweroxUR1MDomuLHMJdGbusWv8Fx4AxUsZOE7OLuRVGnkWGqRGEAQBAEAQBAEAQBAEAQBAEAQBAEAQBAEAQBAEAQBAEAQBAEAQBAEAQBAEAQBAEAQBAEAQBAEAQBAEAQBAEAQBAf/Z"/>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xMQEBUUEhMVFBUXGRgbGBgYFxQYGBgYFSIYGhcaGBUYHSggGRomHBgWIjEiJSkrLi4uGR8zODMsNygwLisBCgoKDg0OGxAQGi4kICYzNC0sLCwsLCwsLCw0NS80LywsLCwsLCwsLCwvNCwsLCwsLCwsLCwsLCwsLCwsLCwsLP/AABEIAH0BlAMBEQACEQEDEQH/xAAcAAEAAwEBAQEBAAAAAAAAAAAABgcIBQQDAgH/xABKEAABAwIBBQkLCQgCAwEAAAABAAIDBBEFBgcSITEiNUFRYXFygbMTFDI0c3SCkZKhsRdTVIOTorLS0xYjM0JDUmLBY8MVJcIk/8QAGgEBAAMBAQEAAAAAAAAAAAAAAAMEBQIBBv/EAC8RAAIBAgMGBQQDAQEAAAAAAAABAgMRBDEyEiEzQVFxExSBsdFhocHwIlKRI+H/2gAMAwEAAhEDEQA/ALcyiyhgoI2yVDi1rnaIs1zt1Yu2NHE0qSnSlUdonqi3kcD5UsN+ck+xl/KpvJ1en3R14ciXUdS2aNkjDpMe0OaeNrhcH1FVmmnZnDVj7LwBARjGcvaKkndBM94kZbSAjkcN0A4awLHUQp4YapOO0l9ztQbVzz0ucrD5ZGRtkfpPc1rbxSDdPIa3WRq1kLp4Sqldr7oeHIl6rHAQBAEB5sSrmU8L5pCQyNpc4gEkAbdQ1ldRi5NJHqVyKfKjhvzkn2Mv5VY8nV6fdHXhyHyo4b85J9jL+VPJ1en3Q8OQ+VHDfnJPsZfyp5Or0+6HhyHyo4b85J9jL+VPJ1en3Q8OR96DONQTysijkeXyODWgxSAXdqGsiwXMsLUirtfdBwkiWqucBAEAQEWxbL+hpZnwzPe2RhAcBFIdoDhrAsdRB61Yhhqk47SW7udqDaueT5UcN+ck+xl/KuvJ1en3Q8ORK8NrmVELJojdkjQ5psRqPGDsPIq8ouLaZy1Y9K5PDlZQ5QQUEbZKhxa1zgwWa5xLiC7Y0X2NOtSU6UqjtE9jFvI4Hyo4b85J9jL+VTeTq9Pujrw5HWydyupcQe9lO57iwAuux7QATYa3DabH1FR1KE6avI8cWszvKE5CAIAgCA8WLYtBSR90qJGxs4ydZPE1o1uPIASuoQlN2ij1JvIgldnfp2kiGCWQD+ZxbGDzbT6wFbjgZ82iTwmfOkzwwEgS00rBxscx9uUg6OrmXrwMuTQ8J9SdYHj1PWs06eVsgG0aw5t+BzDrb1hVKlOUHaSI3FrM6S4PAgCAIAgCAi2L5f0NLO+CWR4kZYOAjkcBpAOGsCx1OCsQw1ScdpLd3O1BtXPJ8qOG/OSfYy/lXXk6vT7oeHI9NJnGw2Q2FSGn/NkjB7Tmge9cywtVcg6ciS0tUyVofG9sjTsc1wc08xGpQNNOzOD7LwBAcSTKRmnoMY6Tis+BpfrIPc2SSNc8XB1gWNtRKkVJ2u/ye2OrSVLZWB7Ddrtmog8RBB1gg3BB1gggrhpp2Z4V7nx8Tp/OB2cqu4HW+35RLSzZTS0iUvHM7i/dqAwuN3QO0fQfdzDzeE30FlYyGzUv1Iai33J4qhGEBn3OlvtUfVdnGtjC8JFiGk4mT3jtL5xB2jFNU0S7P2OnkzTqwSqEAQBAcDL7eur8i/4KbD8WPc6hqRnFbRYCAIAgOzkbvjSeXj/EFFW4cux5LJmlFiFYIAgCApvPbhehUQ1AGqRhY7i0o9bb8pa4+wtLAzvFx6E1N7rFbK8SF45msQ7rh5jJ1wyOb6L92Oq7nD0VlY2Nql+pDUW8niqEZTue/EdKoggB1MYZHDlkOi3rAY72lpYGFouRNTW65WivEhd2ZnC+5ULpiN1O8kdCO7W+/TPpLLxs7z2ehDUe+xP1TIwgCAIDk5T49HQUzp5ddtTWja958Fo9R18ABPApKVN1JbKPYxu7GesfxuaumM07tJ38o/lY3+1g4B7ztK2adONONollJJWRzV2AgPXhWJS0szZoHlkjdhGwjha4fzNPCCuZRU1syyDV9zNB5F5TMxKmEjRoyN3MrL+C7k42naD/ALBWPWoulK3+FeUdlnfUJyEAQBAEBnjOXvvVdKPsols4bgx/ebLMdKIypz0ID24Ri09JJ3SnkdG7hsdTuRzTqcOcLmcIzVpK4avmXjkDlszEmFjwI6hgu5g8Fzdmmy+u17XG0XG24JysRh3Sd1kQThYlzhcKscEFdQuY5gkDwYhSNMQjlcyXvVzzpB0bDxse0A6i0B4AurW10539L/tvYkuSzBYXMiJe3Qc98jy3UdHuji4NNtWlYi9iRe9iVXm1fccMg2fHxOn84HZyq5gdb7flElLNlNLSJSZZp8X73xFrCbMnBjPFpeFGee4LfTVbFw2qd+hzNXiX2sgrhAZ9zpb7VH1XZxrYwvCRYhpOJk947S+cQdoxTVNEuz9jp5M06sEqhAEAQHAy+3rq/Iv+Cmw/Fj3OoakZxW0WCS5v8nY8Rq3QyvkY0ROkvGWB12ujaBumuFrPPBwBQ4iq6cNpdfk8lKyuWJ8j9H8/V+1B+iqXnp9F9/kj8V9B8j9H8/V+1B+innp9F9/keK+h6cLzW0lPPHM2apLo3teA50OiS03F7RA261zPGTlFxaX3+Tx1G1YnaqEYQBAEBE86OF984ZLYXdFaVv1d9O3LoF461Yws9movruO6btIz8tgnLDzKYhoVssJ2Sx3HSiNx917/AFKnjY3gpdDiotxdSyyAzdlxiPfOI1Ml9XdCxvRitGLch0b9a26EdmmkWYqyRx4IXSPaxgu57g1o43OIDR6yFK2krs9NPYVQtp4IoWeDGxrB6IAusGcnKTk+ZWbu7nrXJ4EAQBAUNnVygNXWmNp/dU92DiMn9R3rGj6J41rYSlsQu82WIKyIWrR0XHkdmwhbE2SuaZJXAHudyGR34DokaTuO+riGq5za2Lk3aGRFKo+R6sqM19NNEXUje4TAXaLuMb7fyuaSdG/GNnEdi5pYyUX/AD3o8jUfMpWaJzHOa8Frmktc07WuabOB5QQQtRO+9ExIMgcoDQVrHk2ifZkvFok6neidfNpcahxFLxIW58jySujRSxSsEAQBAEBnjOXvvVdKPsoltYbgx/ebLMdKIw82BPIp0dIteuzRNdEHU1Q/TLQdGUNLSSNmkwAt57FZ0cdv/kv8IlV6orGvo5IJXxStLJGGzmnaD/sWsQeEEFX4yUldEh+8KxGSlnZNEbPjdccR42nkIuDyFeTipxcWGr7jS+FV7KmCOaPwZGtcOMaQvY8o2dSw5xcZOL5FZqzsetcngQFb58fE6fzgdnKr2B1vt+US0s2U0tIlP3HI5jg5ps5pDmnic03aeogJa+5nppvAcSbV00U7dQkY11uInwm84Nx1LCqQ2JOPQqtWdj3rg8M+50t9qj6rs41sYXhIsQ0nEye8dpfOIO0YpqmiXZ+x08madWCVQgCAIDgZfb11fkX/AAU2H4se51DUjOK2iwT7Mpvk/wA2k/HAqmN4Xr8nFTSXesogCAIAgCAIAgPzIwOBBFwRYjjB2oDMWN4caWpmgP8ATe5ovtLR4B62lp61vQntxUupaTurnoyUxDvaup5tgbI3S6L9w/7rnLmrHag0eNXTRoXKTEe9aOebhjjcRyutuR1usOtY1OG3NRK8Vd2MyALdLRMc1GF98YkxxG5hBkPFcblg59J2l6CrYuezTt13HE3aJfiyCuEAQBAcrKnFO86OefhYwlt+F51MHW4tCkpQ25qJ7FXdjNFydpJPCTtJ4STxrcLRLc12DiqxFhcLshBldxEtsIx7RDvRKr4qexTf13HE3ZF/rHK4QFJ55cGENYydos2du68pHYE9bSz2XFamCqbUNnoT03dWK+KuHZobNvixqsOhc43ewdzfx3j1AnlLdF3WsbEw2KjXqV5qzJOoDkIAgCAzxnL33qulH2US2cNwY/vNlmOlEXl8E8xVhZnSzNU0f8NnRb8Avn3mVCqs+GFgOgqWixdeJ/KRuo/d3T3cS0MDPc4+pNSfIq1XyQvDMzWmTDiw/wBKV7RzOtIPe93qWVjY2qX6ohqLeT1VCMICt8+PidP5wOzlV7A632/KJaWbKaWkShAXFmSxfTglpnHXE7TZ0JL6QHM8EnphZuOhaSl1Iqq5llqiRGfc6W+1R9V2ca2MLwkWIaTiZPeO0vnEHaMU1TRLs/Y6eTNOrBKoQBAEBwMvt66vyL/gpsPxY9zqGpGcVtFgn2ZTfJ/m0n44FUxvC9fk4qaS71lEAQBAEAQBAEAQFLZ6cL7nWRzgapmWd04rC5PKxzB6JWpgp3g49Cem91iu3C4srhIWpl3lH3bA6TXd1Roaf1GuT1StaFn0KWzXl9Pz/wCEUY2kyq1oEhdOZXC+50ck5GuZ9gf8IrtH3zJ7lmY2d5qPQhqvfYsRUiMIAgCArvPZXaFFFED/ABZQTytjBd+Ixq7go3m30RJSW8pZaZMW9mNorQ1M1tbntjHNGNI++T3LOx0t6iRVXkiz1QIggILnkou6Ybp8MUkbupx7merdg9St4KVqlupJTe8oxapMWpmNrtdTAdm4kbz62P8AhGs/HR0y9COqsmWys8hCAIAgM8Zy996rpR9lEtnDcGP7zZZjpRF5fBPMVYWZ0szVNH/DZ0W/AL595lQgmexoOHxniqGW9iUf7VvBP/o+3wSUsyk1qExb2Yw/uakcHdGevRN/gFm47UiKrmWeqJEEBW+fHxOn84HZyq9gdb7flEtLNlNLSJQgJHm9xfvTEYXk2a89yf0ZbAdQeGH0VDiIbdNr1PJK6NFLFKxn3OlvtUfVdnGtjC8JFiGk4mT3jtL5xB2jFNU0S7P2OnkzTqwSqEAQBAcDL7eur8i/4KbD8WPc6hqRnFbRYJ9mU3yf5tJ+OBVMbwvX5OKmku9ZRAEAQBAEAQBAEBDc7OF98Ya9wG6gIlHM24k+45x6grOEns1Euu47puzKEWuTnomrHvjjjcdxFp6A4u6EOf6yAvFFJt9QfFjC4hrRdziA0cZOoD12XuWYNO4HhwpaaKBuyNjW34yBrPWbnrWFOW1Jy6lZu7ue5cHgQBAEBTmfGovU08f9sTnfaOt/1rSwK/i2TUsitVeJC+c0MGjhUZ/vfK71OLR7mhZOMf8A1foQVNRNFVOAgODl7Dp4ZVjihe7rYNMfhU2Hdqse51DUjOC2iwTTNDU6GKMHzkcjPcJP+tVcYr0jmppL5WSVwgCAIDPGcvfeq6UfZRLZw3Bj+82WY6UReXwTzFWFmdLM1TR/w2dFvwC+feZUK3z5VgEFNDfdOkdJ1RtLfjIPUVewMf5ORLS5sqBaJKXZmVoyygfIf6sriOiwNZ+Jr1l42V6iXRENV7ywVTIwgK3z4+J0/nA7OVXsDrfb8olpZsppaRKSfHcJthlBVNHhCWJ/OJJXR+7ug6goKc/+soepynvaIwRdTnZpLIvGO/aGGYm7i2z/ACjNy/1kE8xCxK0NibiVpKzsUxnS32qPquzjWnheEiaGk4mT3jtL5xB2jFNU0S7P2OnkzTqwSqEAQBAcDL7eur8i/wCCmw/Fj3OoakZxW0WCSZAZRx4bVumlY97TE6OzNHSu50bgd04C1mHh4Qoa9J1IbK6nko7SsWF8sNJ9HqfVD+oqfkZ9V9/gj8J9R8sNJ9HqfVD+onkZ9V9/geE+p3ckcuYcSlfHFFKwsbpEvEdiLgatFx161DWw8qSu2jmUHElSrnAQBAEAQHzqIWyMcxwu1wLSOMO1Eepep2dwZgxShdTTyQu2xvcy/HomwPWLHrW7GW1FSXMtXvvPKugSzNfhffOJxXF2xXld6Fgzr03MPUVXxU9mm/ruOZu0TQKxyuEAQBAEBRWeN98T6MMY97z/APS1sHwvUnp6SDq0dmiM20ejhVKONhPtOc7/AGsbEu9WRXnqZJVAchAeHHY9KlnbxxSD1tIXUHaSPVmZfbsW8WiR5u5NHFaU/wCZHtMe3/ahxHCkcy0s0WsUrBAEAQGeM5e+9V0o+yiWzhuDH95ssx0oi8guDzFWFmdIvyozjYfBC20xlcGjcRtcSSBs0iA0dZCx1haknlbuV/DbKcyox+TEKl08mq4DWMBuGMF7NB4dpJPCSdmwadKmqcdlEyVlY8eFYdJVTMhiF3vNhxDjceJoFyeQLqUlFbTPW7GlcGw1lLTxwR+DG0NB4TbaTyk3J51hzm5ycnzKzd3c9q5PAgK3z4+J0/nA7OVXsDrfb8olpZsppaRKXLgmEd+ZNNiAu/Rkczpske5o6yLcxKzJz2MTf9yIm7TKaButMmLTzIYvZ09K47bSs5xZkn/WfWqGOhlP0Iqq5kXzpb7VH1XZxqfC8JHUNJxMnvHaXziDtGKapol2fsdPJmnVglUIAgCA4GX29dX5F/wU2H4se51DUjOK2iwEAQBAWPmQ8cn8iPxBUsdpRHUyLmWYQhAEAQBAEBnTODWtnxOpewCwfoXHCYgGOJ62nqAW1h4uNJJlmKskR1THpY+ZGtayqniI3UkbS0+SJ0m9emD6KpY6LcE+hxUyLmWYQBAEAQBAUJnbP/tZOhF+ELXwnCRPT0kNVk7NG5v966TyTVi4jiy7leepkgUJyEB58QF4ZOg74FexzBliPYOYL6B5ltneyHP/ALKk8q1Q1+HI5lkzSKxCsEAQBAZ4zl771XSj7KJbOG4Mf3myzHSiMqc9CAFAXtmuwGlhphPA8TySCz5LWLbbYw062AHbfWdR2Wtk4qpOUtmStbkQzbvZk3VUjCAICt8+PidP5wOzlV7A632/KJaWbKaWkSmgs1u9NP8AWdpIsfFcVkE9RT2X2E96YjPGBZrnd0Z0Jd1q5A7Sb6K0sPPbpp+hNF3R48lsW7zrIZ72ax40+g7cv+6SecBdVYbcHENXVjrZ0TfFqj6rs41HheEv3meQ0nEye8dpfOIO0YpqmiXZ+x08madWCVQgCAIDgZfb11fkX/BTYfix7nUNSM4raLBLM2mBQV9a6KoaXMEL3gBzmnSa6JoN2kHY52pV8TUlThtR6/JzNtK6LO+S7DfmX/bTfmVHzlXr9kR+LIfJdhvzL/tpvzJ5yr1+yHiyOrk9khSUD3Pp2Oa5zdE3kkfqvfY4m2tR1K86itI5lNvM7yhOQgCAIAgOZlNigpKOafhYwlvK86mDrcWjrXdKG3NRPYq7sZmuTtNzwk7SeElbpaP4h4dPJnFO9KyCfYGPGl0HbmT7jnLirDbg4hq6saZBusIqn9QBAEAQFDZ3m2xR/LHGfcR/pa2D4RPT0kLVo7NF5vTfC6XyQHquFi4jiy7leepkiUJyEB5cVdaCU8Ubz6gV1HNHqzMts2DmW+y0d/INt8TpR/yg+oE/6UGI4UjmWlmj1ilYIAgCAzxnL33qulH2US2cNwY/vNlmOlEYebAlTo6LCxnNZPFB3WCUT7kOMegWPta50N0Q88mrkudSpwxkW7SViNVFzK+CuHZLs2uUxoasNef3ExDZBwNcdTJOSx1HkPIFXxNLxIXWaOZxui/1jlcIAgK3z4+J0/nA7OVXsDrfb8olpZsppaRKaCzW700/1naSLHxXFZBPURvPdhOlFDVNGtju5v6L9bCeQOFvrFPgZ73A6pPkVCtElPTX1rp3h79btGNt+MRtawE8tmi65jFRVkLH3ye8dpfOIO0YlTRLs/YPJmnVglUIAgCA4GX29dX5F/wU2H4se51DUjOK2iwT7Mpvk/zaT8cCqY3hevycVNJd6yiAIAgCAIAgCAICs892K6MENMDrkcXu6MewHnc4H0FewMLycuhLSXMp5aRKeyqw18cEMzhuJ+6aG3+k4NdfrK5U05OPQHjXQND5uMV76w2FxN3sHc38d49yCeUt0XeksbEw2KjXqQTVmSZQHAQBAEBSOeqDRxBjuB0DPW10l/iFq4J/82vqT03/ABIArZ2aBzWS6WE0/J3RvsyPHwssfFK1VkFTUSxVzgIDk5Wz9zw+qf8A2wSnr0HW96koq9SK+qOoq7RmgLcLBKc2EGni1NxNMjjzCN9veQoMU7Un+8zmelmhFjFcIAgCAzxnL33qulH2US2cNwY/vNlmOlEXl8E8xVhZnSzNU0f8NnRb8Avn3mVCis6uBikry5gtHOO6N4g+9pQOuzvTWthKm3Ts81+osQd0Q0i6snZojN3jRrMPie43kZ+7k49KPVc8pbou9JY2Ip7FRpFaasySqA5CArfPj4nT+cDs5VewOt9vyiWlmymlpEpoLNbvTT/WdpIsfFcVkE9R2co8LFZSTQH+owgE8DtrHdTg09Sipz2JqRzF2dzMzmFpIcLOBIIO0EaiDzFbpZPygOhk947S+cQdoxc1NEuz9g8madWCVQgCAIDgZfb11fkX/BTYfix7nUNSM4raLBPsym+T/NpPxwKpjeF6/JxU0l3rKIAgCAIAgCAIAgM9ZysV76xKYg3bHaJvNHfS++X+5bOGhs019d5YgrIjDWkkBouTqA4ydQHrU50XLnCybEeCRMaLmkEZuOEW0JD94vPRWZh6t6zb5kUJfy7lMrTJSzcyOK6M09MTqe0SN6TLNf1kFnsKjjoXSl6EdRbrlwLNIQgCAICqc+dJ4rLwfvGHnOi5v4XrQwMtSJqXMqhaBIXdmWqtPD3s+bmeOpwa/wCLnepZeNVql+qIai3k/VMjCAimdGq7lhVRxvDGD03NB+6XepWMLG9VHdNfyM+rYJywcylJp18knBHCR6Ujm29zXqnjZWppdWcVHuLsWWQBAEAQGeM5e+9V0o+yiWzhuDH95ssx0oi8vgnmKsLM6WZqmj/hs6LfgF8+8yoQfPNhndaASgbqCRp5dCTcOHNcsPoq3gp2qW6klN77FILUJizMyGJ6M89OTqe0SNH+TDou6yHN9lUcdC8VL0I6i3XLhWaQhAVvnx8Tp/OB2cqvYHW+35RLSzZTS0iU0Fmt3pp/rO0kWPiuKyCeolarnBQGdHCO9sSkIFmTWlbxXdcSDn0w4+kFsYWe1TX03FiDuiIqwdHQye8dpfOIO0YuamiXZ+weTNOrBKoQBAEBwMvt66vyL/gpsPxY9zqGpGcVtFgn2ZTfJ/m0n44FUxvC9fk4qaS71lEAQBAEAQBAEBzcpMUFJSTTn+mwkDjdsYOtxaOtd04bc1E9iruxmUknWSSTrJO0k7SVulok2bfDO+cTgBF2xkyu5otbfvligxM9mk/8OJu0S/sQpGzxSRPF2yNcx3M8EH3FY8ZOLTRAnYy/U07opHxv8KNzmO6TCWu94K3k7q6LJ78l8U70rYJ72DHjS6Dty/7pcuKsNuDieNXVjTAKwysf1AEAQEPzrYd3fDJSBd0JbKOZmp/3C9WcJLZqr67jum/5FBLXJyycyOJaFTNAT/EYHt6URII5yH39FUcdC8VIjqLdcuRZpCEBV2fHErR09ODrc4yO5mDRbfnLyfQV/Aw3uXoS0lzKjWiSl05lMN7nRyTka5pLDlZFuR98yLMxs7zUehDVe+xYipEYQBAEBnjOXvvVdKPsols4bgx/ebLMdKIvL4J5irCzOlmapo/4bOi34BfPvMqHmx3DxU0s0J/qRvbfiLgQD1Gx6l1TlsyUuh6nZ3Mwi/CLHhB2g8S3S0d3IbEO98RppL2HdAw80v7s35BpX6lFXjtU2jmSumaQWIVggK3z4+J0/nA7OVXsDrfb8olpZsppaRKaCzW700/1naSLHxXFZBPUStVzgr3PPhHdaNk7RuoH6+Puclmu+93M8wKuYKdp7PUkpvfYpRahMdDJ7x2l84g7Ri5qaJdn7B5M06sEqhAEAQHAy+3rq/Iv+Cmw/Fj3OoakZxW0WCfZlN8n+bSfjgVTG8L1+TippLvWUQBAEAQBAEAQFaZ7cV0KeGmB1yvL3dCK1ged7mn0Cr2BheTl0JaS5lOrSJS28x+GWZUVJHhFsbeZu6fbnLmj0VnY6e9R9SKq+RaSoERQudrC+4Yk94G5na2QcWl4DwOtocemtfCT2qduhYg7xIYrJ0aIzc4r31hsLibvYO5v49KPc3PKW6LvSWNiYbFRorzVmSVQHIQBAfiaIPaWuF2uBBB2EHUR6kTsDM2UGEuoqqWB1/3biAT/ADMOtjutpHXdbtOanFSRaTurn4wTE30lRFPH4Ubgbf3DY5vW0kda9nBTi4vmGrqxpPB8Tiq4WTQu0mPFxxjjBHA4HURxhYc4OEtllZqzsz71VSyJjpJHBjGglzibAAaySV4k27I8M45YY6a+skn1hps2MHaI2eDfiJuXEcBcVtUafhwUSzFWVjmUVI+eVkUYu+Rwa0crtQvycJ5AVJKSirs9NNYNhzaWnigZ4MbGtHLYayeUm561hTk5ScnzKzd3c9i5PAgCAIDPGcvfeq6UfZRLZw3Bj+82WY6UReXwTzFWFmdLM1TR/wANnRb8Avn3mVD7LwGbctaHvfEaqPgErnDmltIAOQB4HUtujLapxZZi7pHEuRrBsRsPEeAqU6NQ4PWiop4phskjY/2wD/tYM47MnHoVWrOx7FyeFb58fE6fzgdnKr2B1vt+US0s2U0tIlNBZrd6af6ztJFj4risgnqJWq5webEqJtRDJC/wZGOY7mcCD8V1GTi00ep2dzMNZSuhkfG/w43OY7pMJB6rhbqakrosnqye8dpfOIO0YvKmiXZ+weTNOrBKoQBAEBwMvt66vyL/AIKbD8WPc6hqRnFbRYPtTVMkTtKOR8brW0mPcw2NiRdpBtcDVyBeNJ5oHp/83VfSqn7eb8y82If1X+Ibug/83VfSqn7eb8ybEP6r/EN3Q/MuOVQaf/1VOw/15vzIqcL6V/iPUl0NOU53DeYfBYTzKh9F4AgCAz3nMxXvnEpiDdsVom/V30/vl/uWzhobNNfXeWIK0SLE2U52aPyGwvvXD6eIiztAOf05N24dRdbqWJXnt1GytN3Z3lEcldZ68M7pRxzga4X2J/wls0/fEfvV3BTtNx6/vyS0nvsUutMlLOzIYroyz0xOp4ErOkyzX9ZBZ7JVHHQulL0I6i3XLfWaQhAEAQFfZ2ckzVRCphbeaEWc0C5ki22A4XNNyBwguGs2VzCVth7LyfuSU5W3FJgrUJjqYJlBU0RJppnR6XhN1Oa7nY4EX5dvKuJ0oT1INJ5n2x3Kqsrho1ExcwEHQAaxlxsJa0DS672XNOjCnpR4opZHFUp6W3mgyTLB37M2xcLQNO0NPhSdY1Dkuf5lnYytf/mvUiqS5ItJUCIIAgCAIDPGcvfeq6UfZRLZw3Bj+82WY6UReXwTzFWFmdLM1TR/w2dFvwC+feZUZ9l4ClM9dDoV0cvBLFb0oiQT7L2epamCleDXRk9N7ivVcOy+80td3XC42k3MTnxnqOk0ew5qyMXG1V/XeQVF/ImSrHBB87OC1FZSwspojK5swcQCwWboSC+6IG0hW8JUjCTcnbcSU2k95V/7A4n9Df7cH6iv+Zpf29/gl249S5s31BLTYbBFMwskbp6TSWki73ka2kjYRwrLxElKo2siCbu9xIlCchAVBnIyIqpq501LAZWStaXWdGLSDcnU9w2gNOrhJWlhsRBQ2ZO1iaE1azOFgmQ2Isqqd76V7Wtmic46cOprXtLjqffYCpp4ik4tKXJ9TpzjbMvxY5XCAIAgOPlhSPnoKmKJuk98T2tbcC5I1C51KSjJRqJvqdRdmmUd+wOJ/Q3+3B+otbzNL+3v8E+1Hqf39gcT+hv9uD9RPM0v7e/wNqPU/n7A4n9Df7cH6ieZpf29/gbUeo/YHE/ob/bg/UTzNL+3v8Daj1PzJkBiZBHeb9YP88H50WJpX1e/wFOPU0PA2zGg7QAsZlY+i8AQHnxGV7IZHRs05A1xYwWGk4A6IudQubbV7FJtJhGf3ZB4oSS6keSdZJfBck7Sf3nGtnzFH+3v8Fnaj1Pbgmb2udUwiemcyLTaZHF0RGgDdws15OsC2zhXFTE01F7L3+p45xtuZfayCuEB4Mfw4VVLNAf6jHNB4iRuT1Gx6l3TnsSUuh6nZ3KFGQOJ/Q3+3B+otfzNL+3v8Fjbj1OtkpkridJWwTd6PAY8aW7h8B25fqD9e5cTzgKOrWpTg47XueSlFrMvNZJXCAIAgCArTLfNkJ3Onoi1kjjd8R1McTtLD/I48Wwni1k3qGL2Vszy6ksanJlX1+T9XTm0tNMw8eg4t6ntu09RV+NWEsmiW6Z+KPBamZwbFTzPJ4o3263WsOso6kFm0LosjIzNaQ4S19tViIAQ4X/5XDUR/iLg8JI1KlWxnKn/AL8EcqnQtUC2xZ5Cf1AEAQBAEBSmXeR1dUYlUSw0znxvLC1wdEAbMjadTng7QeBalCvTjTSb3+vUnjKOyt5wJMgMTII7zfs/vg/UUyxNL+3v8HW3HqaFpWkMaDtDQD1BYzzKx9V4CDZ2Mnpq2nhNPH3SSOTwQWg6D2nSsXEDwgxW8JVjCT2nuJKcknvKv/YHE/ob/bg/UV/zNL+3v8Eu1HqWNmkweroxUR1MDomuLHMJdGbusWv8Fx4AxUsZOE7OLuRVGnkWGqRGEAQBAEAQBAEAQBAEAQBAEAQBAEAQBAEAQBAEAQBAEAQBAEAQBAEAQBAEAQBAEAQBAEAQBAEAQBAEAQBAEAQBAf/Z">
            <a:hlinkClick r:id="rId4"/>
          </p:cNvPr>
          <p:cNvSpPr>
            <a:spLocks noChangeAspect="1" noChangeArrowheads="1"/>
          </p:cNvSpPr>
          <p:nvPr/>
        </p:nvSpPr>
        <p:spPr bwMode="auto">
          <a:xfrm>
            <a:off x="28575" y="-1012825"/>
            <a:ext cx="685800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jpeg;base64,/9j/4AAQSkZJRgABAQAAAQABAAD/2wCEAAkGBxMQEBUUEhMVFBUXGRgbGBgYFxQYGBgYFSIYGhcaGBUYHSggGRomHBgWIjEiJSkrLi4uGR8zODMsNygwLisBCgoKDg0OGxAQGi4kICYzNC0sLCwsLCwsLCw0NS80LywsLCwsLCwsLCwvNCwsLCwsLCwsLCwsLCwsLCwsLCwsLP/AABEIAH0BlAMBEQACEQEDEQH/xAAcAAEAAwEBAQEBAAAAAAAAAAAABgcIBQQDAgH/xABKEAABAwIBBQkLCQgCAwEAAAABAAIDBBEFBgcSITEiNUFRYXFygbMTFDI0c3SCkZKhsRdTVIOTorLS0xYjM0JDUmLBY8MVJcIk/8QAGgEBAAMBAQEAAAAAAAAAAAAAAAMEBQIBBv/EAC8RAAIBAgMGBQQDAQEAAAAAAAABAgMRBDEyEiEzQVFxExSBsdFhocHwIlKRI+H/2gAMAwEAAhEDEQA/ALcyiyhgoI2yVDi1rnaIs1zt1Yu2NHE0qSnSlUdonqi3kcD5UsN+ck+xl/KpvJ1en3R14ciXUdS2aNkjDpMe0OaeNrhcH1FVmmnZnDVj7LwBARjGcvaKkndBM94kZbSAjkcN0A4awLHUQp4YapOO0l9ztQbVzz0ucrD5ZGRtkfpPc1rbxSDdPIa3WRq1kLp4Sqldr7oeHIl6rHAQBAEB5sSrmU8L5pCQyNpc4gEkAbdQ1ldRi5NJHqVyKfKjhvzkn2Mv5VY8nV6fdHXhyHyo4b85J9jL+VPJ1en3Q8OQ+VHDfnJPsZfyp5Or0+6HhyHyo4b85J9jL+VPJ1en3Q8OR96DONQTysijkeXyODWgxSAXdqGsiwXMsLUirtfdBwkiWqucBAEAQEWxbL+hpZnwzPe2RhAcBFIdoDhrAsdRB61Yhhqk47SW7udqDaueT5UcN+ck+xl/KuvJ1en3Q8ORK8NrmVELJojdkjQ5psRqPGDsPIq8ouLaZy1Y9K5PDlZQ5QQUEbZKhxa1zgwWa5xLiC7Y0X2NOtSU6UqjtE9jFvI4Hyo4b85J9jL+VTeTq9Pujrw5HWydyupcQe9lO57iwAuux7QATYa3DabH1FR1KE6avI8cWszvKE5CAIAgCA8WLYtBSR90qJGxs4ydZPE1o1uPIASuoQlN2ij1JvIgldnfp2kiGCWQD+ZxbGDzbT6wFbjgZ82iTwmfOkzwwEgS00rBxscx9uUg6OrmXrwMuTQ8J9SdYHj1PWs06eVsgG0aw5t+BzDrb1hVKlOUHaSI3FrM6S4PAgCAIAgCAi2L5f0NLO+CWR4kZYOAjkcBpAOGsCx1OCsQw1ScdpLd3O1BtXPJ8qOG/OSfYy/lXXk6vT7oeHI9NJnGw2Q2FSGn/NkjB7Tmge9cywtVcg6ciS0tUyVofG9sjTsc1wc08xGpQNNOzOD7LwBAcSTKRmnoMY6Tis+BpfrIPc2SSNc8XB1gWNtRKkVJ2u/ye2OrSVLZWB7Ddrtmog8RBB1gg3BB1gggrhpp2Z4V7nx8Tp/OB2cqu4HW+35RLSzZTS0iUvHM7i/dqAwuN3QO0fQfdzDzeE30FlYyGzUv1Iai33J4qhGEBn3OlvtUfVdnGtjC8JFiGk4mT3jtL5xB2jFNU0S7P2OnkzTqwSqEAQBAcDL7eur8i/4KbD8WPc6hqRnFbRYCAIAgOzkbvjSeXj/EFFW4cux5LJmlFiFYIAgCApvPbhehUQ1AGqRhY7i0o9bb8pa4+wtLAzvFx6E1N7rFbK8SF45msQ7rh5jJ1wyOb6L92Oq7nD0VlY2Nql+pDUW8niqEZTue/EdKoggB1MYZHDlkOi3rAY72lpYGFouRNTW65WivEhd2ZnC+5ULpiN1O8kdCO7W+/TPpLLxs7z2ehDUe+xP1TIwgCAIDk5T49HQUzp5ddtTWja958Fo9R18ABPApKVN1JbKPYxu7GesfxuaumM07tJ38o/lY3+1g4B7ztK2adONONollJJWRzV2AgPXhWJS0szZoHlkjdhGwjha4fzNPCCuZRU1syyDV9zNB5F5TMxKmEjRoyN3MrL+C7k42naD/ALBWPWoulK3+FeUdlnfUJyEAQBAEBnjOXvvVdKPsols4bgx/ebLMdKIypz0ID24Ri09JJ3SnkdG7hsdTuRzTqcOcLmcIzVpK4avmXjkDlszEmFjwI6hgu5g8Fzdmmy+u17XG0XG24JysRh3Sd1kQThYlzhcKscEFdQuY5gkDwYhSNMQjlcyXvVzzpB0bDxse0A6i0B4AurW10539L/tvYkuSzBYXMiJe3Qc98jy3UdHuji4NNtWlYi9iRe9iVXm1fccMg2fHxOn84HZyq5gdb7flElLNlNLSJSZZp8X73xFrCbMnBjPFpeFGee4LfTVbFw2qd+hzNXiX2sgrhAZ9zpb7VH1XZxrYwvCRYhpOJk947S+cQdoxTVNEuz9jp5M06sEqhAEAQHAy+3rq/Iv+Cmw/Fj3OoakZxW0WCS5v8nY8Rq3QyvkY0ROkvGWB12ujaBumuFrPPBwBQ4iq6cNpdfk8lKyuWJ8j9H8/V+1B+iqXnp9F9/kj8V9B8j9H8/V+1B+innp9F9/keK+h6cLzW0lPPHM2apLo3teA50OiS03F7RA261zPGTlFxaX3+Tx1G1YnaqEYQBAEBE86OF984ZLYXdFaVv1d9O3LoF461Yws9movruO6btIz8tgnLDzKYhoVssJ2Sx3HSiNx917/AFKnjY3gpdDiotxdSyyAzdlxiPfOI1Ml9XdCxvRitGLch0b9a26EdmmkWYqyRx4IXSPaxgu57g1o43OIDR6yFK2krs9NPYVQtp4IoWeDGxrB6IAusGcnKTk+ZWbu7nrXJ4EAQBAUNnVygNXWmNp/dU92DiMn9R3rGj6J41rYSlsQu82WIKyIWrR0XHkdmwhbE2SuaZJXAHudyGR34DokaTuO+riGq5za2Lk3aGRFKo+R6sqM19NNEXUje4TAXaLuMb7fyuaSdG/GNnEdi5pYyUX/AD3o8jUfMpWaJzHOa8Frmktc07WuabOB5QQQtRO+9ExIMgcoDQVrHk2ifZkvFok6neidfNpcahxFLxIW58jySujRSxSsEAQBAEBnjOXvvVdKPsoltYbgx/ebLMdKIw82BPIp0dIteuzRNdEHU1Q/TLQdGUNLSSNmkwAt57FZ0cdv/kv8IlV6orGvo5IJXxStLJGGzmnaD/sWsQeEEFX4yUldEh+8KxGSlnZNEbPjdccR42nkIuDyFeTipxcWGr7jS+FV7KmCOaPwZGtcOMaQvY8o2dSw5xcZOL5FZqzsetcngQFb58fE6fzgdnKr2B1vt+US0s2U0tIlP3HI5jg5ps5pDmnic03aeogJa+5nppvAcSbV00U7dQkY11uInwm84Nx1LCqQ2JOPQqtWdj3rg8M+50t9qj6rs41sYXhIsQ0nEye8dpfOIO0YpqmiXZ+x08madWCVQgCAIDgZfb11fkX/AAU2H4se51DUjOK2iwT7Mpvk/wA2k/HAqmN4Xr8nFTSXesogCAIAgCAIAgPzIwOBBFwRYjjB2oDMWN4caWpmgP8ATe5ovtLR4B62lp61vQntxUupaTurnoyUxDvaup5tgbI3S6L9w/7rnLmrHag0eNXTRoXKTEe9aOebhjjcRyutuR1usOtY1OG3NRK8Vd2MyALdLRMc1GF98YkxxG5hBkPFcblg59J2l6CrYuezTt13HE3aJfiyCuEAQBAcrKnFO86OefhYwlt+F51MHW4tCkpQ25qJ7FXdjNFydpJPCTtJ4STxrcLRLc12DiqxFhcLshBldxEtsIx7RDvRKr4qexTf13HE3ZF/rHK4QFJ55cGENYydos2du68pHYE9bSz2XFamCqbUNnoT03dWK+KuHZobNvixqsOhc43ewdzfx3j1AnlLdF3WsbEw2KjXqV5qzJOoDkIAgCAzxnL33qulH2US2cNwY/vNlmOlEXl8E8xVhZnSzNU0f8NnRb8Avn3mVCqs+GFgOgqWixdeJ/KRuo/d3T3cS0MDPc4+pNSfIq1XyQvDMzWmTDiw/wBKV7RzOtIPe93qWVjY2qX6ohqLeT1VCMICt8+PidP5wOzlV7A632/KJaWbKaWkShAXFmSxfTglpnHXE7TZ0JL6QHM8EnphZuOhaSl1Iqq5llqiRGfc6W+1R9V2ca2MLwkWIaTiZPeO0vnEHaMU1TRLs/Y6eTNOrBKoQBAEBwMvt66vyL/gpsPxY9zqGpGcVtFgn2ZTfJ/m0n44FUxvC9fk4qaS71lEAQBAEAQBAEAQFLZ6cL7nWRzgapmWd04rC5PKxzB6JWpgp3g49Cem91iu3C4srhIWpl3lH3bA6TXd1Roaf1GuT1StaFn0KWzXl9Pz/wCEUY2kyq1oEhdOZXC+50ck5GuZ9gf8IrtH3zJ7lmY2d5qPQhqvfYsRUiMIAgCArvPZXaFFFED/ABZQTytjBd+Ixq7go3m30RJSW8pZaZMW9mNorQ1M1tbntjHNGNI++T3LOx0t6iRVXkiz1QIggILnkou6Ybp8MUkbupx7merdg9St4KVqlupJTe8oxapMWpmNrtdTAdm4kbz62P8AhGs/HR0y9COqsmWys8hCAIAgM8Zy996rpR9lEtnDcGP7zZZjpRF5fBPMVYWZ0szVNH/DZ0W/AL595lQgmexoOHxniqGW9iUf7VvBP/o+3wSUsyk1qExb2Yw/uakcHdGevRN/gFm47UiKrmWeqJEEBW+fHxOn84HZyq9gdb7flEtLNlNLSJQgJHm9xfvTEYXk2a89yf0ZbAdQeGH0VDiIbdNr1PJK6NFLFKxn3OlvtUfVdnGtjC8JFiGk4mT3jtL5xB2jFNU0S7P2OnkzTqwSqEAQBAcDL7eur8i/4KbD8WPc6hqRnFbRYJ9mU3yf5tJ+OBVMbwvX5OKmku9ZRAEAQBAEAQBAEBDc7OF98Ya9wG6gIlHM24k+45x6grOEns1Euu47puzKEWuTnomrHvjjjcdxFp6A4u6EOf6yAvFFJt9QfFjC4hrRdziA0cZOoD12XuWYNO4HhwpaaKBuyNjW34yBrPWbnrWFOW1Jy6lZu7ue5cHgQBAEBTmfGovU08f9sTnfaOt/1rSwK/i2TUsitVeJC+c0MGjhUZ/vfK71OLR7mhZOMf8A1foQVNRNFVOAgODl7Dp4ZVjihe7rYNMfhU2Hdqse51DUjOC2iwTTNDU6GKMHzkcjPcJP+tVcYr0jmppL5WSVwgCAIDPGcvfeq6UfZRLZw3Bj+82WY6UReXwTzFWFmdLM1TR/w2dFvwC+feZUK3z5VgEFNDfdOkdJ1RtLfjIPUVewMf5ORLS5sqBaJKXZmVoyygfIf6sriOiwNZ+Jr1l42V6iXRENV7ywVTIwgK3z4+J0/nA7OVXsDrfb8olpZsppaRKSfHcJthlBVNHhCWJ/OJJXR+7ug6goKc/+soepynvaIwRdTnZpLIvGO/aGGYm7i2z/ACjNy/1kE8xCxK0NibiVpKzsUxnS32qPquzjWnheEiaGk4mT3jtL5xB2jFNU0S7P2OnkzTqwSqEAQBAcDL7eur8i/wCCmw/Fj3OoakZxW0WCSZAZRx4bVumlY97TE6OzNHSu50bgd04C1mHh4Qoa9J1IbK6nko7SsWF8sNJ9HqfVD+oqfkZ9V9/gj8J9R8sNJ9HqfVD+onkZ9V9/geE+p3ckcuYcSlfHFFKwsbpEvEdiLgatFx161DWw8qSu2jmUHElSrnAQBAEAQHzqIWyMcxwu1wLSOMO1Eepep2dwZgxShdTTyQu2xvcy/HomwPWLHrW7GW1FSXMtXvvPKugSzNfhffOJxXF2xXld6Fgzr03MPUVXxU9mm/ruOZu0TQKxyuEAQBAEBRWeN98T6MMY97z/APS1sHwvUnp6SDq0dmiM20ejhVKONhPtOc7/AGsbEu9WRXnqZJVAchAeHHY9KlnbxxSD1tIXUHaSPVmZfbsW8WiR5u5NHFaU/wCZHtMe3/ahxHCkcy0s0WsUrBAEAQGeM5e+9V0o+yiWzhuDH95ssx0oi8guDzFWFmdIvyozjYfBC20xlcGjcRtcSSBs0iA0dZCx1haknlbuV/DbKcyox+TEKl08mq4DWMBuGMF7NB4dpJPCSdmwadKmqcdlEyVlY8eFYdJVTMhiF3vNhxDjceJoFyeQLqUlFbTPW7GlcGw1lLTxwR+DG0NB4TbaTyk3J51hzm5ycnzKzd3c9q5PAgK3z4+J0/nA7OVXsDrfb8olpZsppaRKXLgmEd+ZNNiAu/Rkczpske5o6yLcxKzJz2MTf9yIm7TKaButMmLTzIYvZ09K47bSs5xZkn/WfWqGOhlP0Iqq5kXzpb7VH1XZxqfC8JHUNJxMnvHaXziDtGKapol2fsdPJmnVglUIAgCA4GX29dX5F/wU2H4se51DUjOK2iwEAQBAWPmQ8cn8iPxBUsdpRHUyLmWYQhAEAQBAEBnTODWtnxOpewCwfoXHCYgGOJ62nqAW1h4uNJJlmKskR1THpY+ZGtayqniI3UkbS0+SJ0m9emD6KpY6LcE+hxUyLmWYQBAEAQBAUJnbP/tZOhF+ELXwnCRPT0kNVk7NG5v966TyTVi4jiy7leepkgUJyEB58QF4ZOg74FexzBliPYOYL6B5ltneyHP/ALKk8q1Q1+HI5lkzSKxCsEAQBAZ4zl771XSj7KJbOG4Mf3myzHSiMqc9CAFAXtmuwGlhphPA8TySCz5LWLbbYw062AHbfWdR2Wtk4qpOUtmStbkQzbvZk3VUjCAICt8+PidP5wOzlV7A632/KJaWbKaWkSmgs1u9NP8AWdpIsfFcVkE9RT2X2E96YjPGBZrnd0Z0Jd1q5A7Sb6K0sPPbpp+hNF3R48lsW7zrIZ72ax40+g7cv+6SecBdVYbcHENXVjrZ0TfFqj6rs41HheEv3meQ0nEye8dpfOIO0YpqmiXZ+x08madWCVQgCAIDgZfb11fkX/BTYfix7nUNSM4raLBLM2mBQV9a6KoaXMEL3gBzmnSa6JoN2kHY52pV8TUlThtR6/JzNtK6LO+S7DfmX/bTfmVHzlXr9kR+LIfJdhvzL/tpvzJ5yr1+yHiyOrk9khSUD3Pp2Oa5zdE3kkfqvfY4m2tR1K86itI5lNvM7yhOQgCAIAgOZlNigpKOafhYwlvK86mDrcWjrXdKG3NRPYq7sZmuTtNzwk7SeElbpaP4h4dPJnFO9KyCfYGPGl0HbmT7jnLirDbg4hq6saZBusIqn9QBAEAQFDZ3m2xR/LHGfcR/pa2D4RPT0kLVo7NF5vTfC6XyQHquFi4jiy7leepkiUJyEB5cVdaCU8Ubz6gV1HNHqzMts2DmW+y0d/INt8TpR/yg+oE/6UGI4UjmWlmj1ilYIAgCAzxnL33qulH2US2cNwY/vNlmOlEYebAlTo6LCxnNZPFB3WCUT7kOMegWPta50N0Q88mrkudSpwxkW7SViNVFzK+CuHZLs2uUxoasNef3ExDZBwNcdTJOSx1HkPIFXxNLxIXWaOZxui/1jlcIAgK3z4+J0/nA7OVXsDrfb8olpZsppaRKaCzW700/1naSLHxXFZBPURvPdhOlFDVNGtju5v6L9bCeQOFvrFPgZ73A6pPkVCtElPTX1rp3h79btGNt+MRtawE8tmi65jFRVkLH3ye8dpfOIO0YlTRLs/YPJmnVglUIAgCA4GX29dX5F/wU2H4se51DUjOK2iwT7Mpvk/zaT8cCqY3hevycVNJd6yiAIAgCAIAgCAICs892K6MENMDrkcXu6MewHnc4H0FewMLycuhLSXMp5aRKeyqw18cEMzhuJ+6aG3+k4NdfrK5U05OPQHjXQND5uMV76w2FxN3sHc38d49yCeUt0XeksbEw2KjXqQTVmSZQHAQBAEBSOeqDRxBjuB0DPW10l/iFq4J/82vqT03/ABIArZ2aBzWS6WE0/J3RvsyPHwssfFK1VkFTUSxVzgIDk5Wz9zw+qf8A2wSnr0HW96koq9SK+qOoq7RmgLcLBKc2EGni1NxNMjjzCN9veQoMU7Un+8zmelmhFjFcIAgCAzxnL33qulH2US2cNwY/vNlmOlEXl8E8xVhZnSzNU0f8NnRb8Avn3mVCis6uBikry5gtHOO6N4g+9pQOuzvTWthKm3Ts81+osQd0Q0i6snZojN3jRrMPie43kZ+7k49KPVc8pbou9JY2Ip7FRpFaasySqA5CArfPj4nT+cDs5VewOt9vyiWlmymlpEpoLNbvTT/WdpIsfFcVkE9R2co8LFZSTQH+owgE8DtrHdTg09Sipz2JqRzF2dzMzmFpIcLOBIIO0EaiDzFbpZPygOhk947S+cQdoxc1NEuz9g8madWCVQgCAIDgZfb11fkX/BTYfix7nUNSM4raLBPsym+T/NpPxwKpjeF6/JxU0l3rKIAgCAIAgCAIAgM9ZysV76xKYg3bHaJvNHfS++X+5bOGhs019d5YgrIjDWkkBouTqA4ydQHrU50XLnCybEeCRMaLmkEZuOEW0JD94vPRWZh6t6zb5kUJfy7lMrTJSzcyOK6M09MTqe0SN6TLNf1kFnsKjjoXSl6EdRbrlwLNIQgCAICqc+dJ4rLwfvGHnOi5v4XrQwMtSJqXMqhaBIXdmWqtPD3s+bmeOpwa/wCLnepZeNVql+qIai3k/VMjCAimdGq7lhVRxvDGD03NB+6XepWMLG9VHdNfyM+rYJywcylJp18knBHCR6Ujm29zXqnjZWppdWcVHuLsWWQBAEAQGeM5e+9V0o+yiWzhuDH95ssx0oi8vgnmKsLM6WZqmj/hs6LfgF8+8yoQfPNhndaASgbqCRp5dCTcOHNcsPoq3gp2qW6klN77FILUJizMyGJ6M89OTqe0SNH+TDou6yHN9lUcdC8VL0I6i3XLhWaQhAVvnx8Tp/OB2cqvYHW+35RLSzZTS0iU0Fmt3pp/rO0kWPiuKyCeolarnBQGdHCO9sSkIFmTWlbxXdcSDn0w4+kFsYWe1TX03FiDuiIqwdHQye8dpfOIO0YuamiXZ+weTNOrBKoQBAEBwMvt66vyL/gpsPxY9zqGpGcVtFgn2ZTfJ/m0n44FUxvC9fk4qaS71lEAQBAEAQBAEBzcpMUFJSTTn+mwkDjdsYOtxaOtd04bc1E9iruxmUknWSSTrJO0k7SVulok2bfDO+cTgBF2xkyu5otbfvligxM9mk/8OJu0S/sQpGzxSRPF2yNcx3M8EH3FY8ZOLTRAnYy/U07opHxv8KNzmO6TCWu94K3k7q6LJ78l8U70rYJ72DHjS6Dty/7pcuKsNuDieNXVjTAKwysf1AEAQEPzrYd3fDJSBd0JbKOZmp/3C9WcJLZqr67jum/5FBLXJyycyOJaFTNAT/EYHt6URII5yH39FUcdC8VIjqLdcuRZpCEBV2fHErR09ODrc4yO5mDRbfnLyfQV/Aw3uXoS0lzKjWiSl05lMN7nRyTka5pLDlZFuR98yLMxs7zUehDVe+xYipEYQBAEBnjOXvvVdKPsols4bgx/ebLMdKIvL4J5irCzOlmapo/4bOi34BfPvMqHmx3DxU0s0J/qRvbfiLgQD1Gx6l1TlsyUuh6nZ3Mwi/CLHhB2g8S3S0d3IbEO98RppL2HdAw80v7s35BpX6lFXjtU2jmSumaQWIVggK3z4+J0/nA7OVXsDrfb8olpZsppaRKaCzW700/1naSLHxXFZBPUStVzgr3PPhHdaNk7RuoH6+Puclmu+93M8wKuYKdp7PUkpvfYpRahMdDJ7x2l84g7Ri5qaJdn7B5M06sEqhAEAQHAy+3rq/Iv+Cmw/Fj3OoakZxW0WCfZlN8n+bSfjgVTG8L1+TippLvWUQBAEAQBAEAQFaZ7cV0KeGmB1yvL3dCK1ged7mn0Cr2BheTl0JaS5lOrSJS28x+GWZUVJHhFsbeZu6fbnLmj0VnY6e9R9SKq+RaSoERQudrC+4Yk94G5na2QcWl4DwOtocemtfCT2qduhYg7xIYrJ0aIzc4r31hsLibvYO5v49KPc3PKW6LvSWNiYbFRorzVmSVQHIQBAfiaIPaWuF2uBBB2EHUR6kTsDM2UGEuoqqWB1/3biAT/ADMOtjutpHXdbtOanFSRaTurn4wTE30lRFPH4Ubgbf3DY5vW0kda9nBTi4vmGrqxpPB8Tiq4WTQu0mPFxxjjBHA4HURxhYc4OEtllZqzsz71VSyJjpJHBjGglzibAAaySV4k27I8M45YY6a+skn1hps2MHaI2eDfiJuXEcBcVtUafhwUSzFWVjmUVI+eVkUYu+Rwa0crtQvycJ5AVJKSirs9NNYNhzaWnigZ4MbGtHLYayeUm561hTk5ScnzKzd3c9i5PAgCAIDPGcvfeq6UfZRLZw3Bj+82WY6UReXwTzFWFmdLM1TR/wANnRb8Avn3mVD7LwGbctaHvfEaqPgErnDmltIAOQB4HUtujLapxZZi7pHEuRrBsRsPEeAqU6NQ4PWiop4phskjY/2wD/tYM47MnHoVWrOx7FyeFb58fE6fzgdnKr2B1vt+US0s2U0tIlNBZrd6af6ztJFj4risgnqJWq5webEqJtRDJC/wZGOY7mcCD8V1GTi00ep2dzMNZSuhkfG/w43OY7pMJB6rhbqakrosnqye8dpfOIO0YvKmiXZ+weTNOrBKoQBAEBwMvt66vyL/AIKbD8WPc6hqRnFbRYPtTVMkTtKOR8brW0mPcw2NiRdpBtcDVyBeNJ5oHp/83VfSqn7eb8y82If1X+Ibug/83VfSqn7eb8ybEP6r/EN3Q/MuOVQaf/1VOw/15vzIqcL6V/iPUl0NOU53DeYfBYTzKh9F4AgCAz3nMxXvnEpiDdsVom/V30/vl/uWzhobNNfXeWIK0SLE2U52aPyGwvvXD6eIiztAOf05N24dRdbqWJXnt1GytN3Z3lEcldZ68M7pRxzga4X2J/wls0/fEfvV3BTtNx6/vyS0nvsUutMlLOzIYroyz0xOp4ErOkyzX9ZBZ7JVHHQulL0I6i3XLfWaQhAEAQFfZ2ckzVRCphbeaEWc0C5ki22A4XNNyBwguGs2VzCVth7LyfuSU5W3FJgrUJjqYJlBU0RJppnR6XhN1Oa7nY4EX5dvKuJ0oT1INJ5n2x3Kqsrho1ExcwEHQAaxlxsJa0DS672XNOjCnpR4opZHFUp6W3mgyTLB37M2xcLQNO0NPhSdY1Dkuf5lnYytf/mvUiqS5ItJUCIIAgCAIDPGcvfeq6UfZRLZw3Bj+82WY6UReXwTzFWFmdLM1TR/w2dFvwC+feZUZ9l4ClM9dDoV0cvBLFb0oiQT7L2epamCleDXRk9N7ivVcOy+80td3XC42k3MTnxnqOk0ew5qyMXG1V/XeQVF/ImSrHBB87OC1FZSwspojK5swcQCwWboSC+6IG0hW8JUjCTcnbcSU2k95V/7A4n9Df7cH6iv+Zpf29/gl249S5s31BLTYbBFMwskbp6TSWki73ka2kjYRwrLxElKo2siCbu9xIlCchAVBnIyIqpq501LAZWStaXWdGLSDcnU9w2gNOrhJWlhsRBQ2ZO1iaE1azOFgmQ2Isqqd76V7Wtmic46cOprXtLjqffYCpp4ik4tKXJ9TpzjbMvxY5XCAIAgOPlhSPnoKmKJuk98T2tbcC5I1C51KSjJRqJvqdRdmmUd+wOJ/Q3+3B+otbzNL+3v8E+1Hqf39gcT+hv9uD9RPM0v7e/wNqPU/n7A4n9Df7cH6ieZpf29/gbUeo/YHE/ob/bg/UTzNL+3v8Daj1PzJkBiZBHeb9YP88H50WJpX1e/wFOPU0PA2zGg7QAsZlY+i8AQHnxGV7IZHRs05A1xYwWGk4A6IudQubbV7FJtJhGf3ZB4oSS6keSdZJfBck7Sf3nGtnzFH+3v8Fnaj1Pbgmb2udUwiemcyLTaZHF0RGgDdws15OsC2zhXFTE01F7L3+p45xtuZfayCuEB4Mfw4VVLNAf6jHNB4iRuT1Gx6l3TnsSUuh6nZ3KFGQOJ/Q3+3B+otfzNL+3v8Fjbj1OtkpkridJWwTd6PAY8aW7h8B25fqD9e5cTzgKOrWpTg47XueSlFrMvNZJXCAIAgCArTLfNkJ3Onoi1kjjd8R1McTtLD/I48Wwni1k3qGL2Vszy6ksanJlX1+T9XTm0tNMw8eg4t6ntu09RV+NWEsmiW6Z+KPBamZwbFTzPJ4o3263WsOso6kFm0LosjIzNaQ4S19tViIAQ4X/5XDUR/iLg8JI1KlWxnKn/AL8EcqnQtUC2xZ5Cf1AEAQBAEBSmXeR1dUYlUSw0znxvLC1wdEAbMjadTng7QeBalCvTjTSb3+vUnjKOyt5wJMgMTII7zfs/vg/UUyxNL+3v8HW3HqaFpWkMaDtDQD1BYzzKx9V4CDZ2Mnpq2nhNPH3SSOTwQWg6D2nSsXEDwgxW8JVjCT2nuJKcknvKv/YHE/ob/bg/UV/zNL+3v8Eu1HqWNmkweroxUR1MDomuLHMJdGbusWv8Fx4AxUsZOE7OLuRVGnkWGqRGEAQBAEAQBAEAQBAEAQBAEAQBAEAQBAEAQBAEAQBAEAQBAEAQBAEAQBAEAQBAEAQBAEAQBAEAQBAEAQBAEAQBAf/Z">
            <a:hlinkClick r:id="rId4"/>
          </p:cNvPr>
          <p:cNvSpPr>
            <a:spLocks noChangeAspect="1" noChangeArrowheads="1"/>
          </p:cNvSpPr>
          <p:nvPr/>
        </p:nvSpPr>
        <p:spPr bwMode="auto">
          <a:xfrm>
            <a:off x="180975" y="-860425"/>
            <a:ext cx="685800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 descr="data:image/jpeg;base64,/9j/4AAQSkZJRgABAQAAAQABAAD/2wCEAAkGBxQHBhUUExQWFRUXFyIZGRcYGR4fGxsaISAaICAdIR4ZHSghICAnHyEaITYiKikrMDAuHCE0ODMtNygtLisBCgoKDg0NGg8QGjclHyUrKzAwNzcsNzctODc3NzctLzQ4NTc3NTcuNzQzNzc0Miw3Li4vNy03Nzc3NC4yNys3OP/AABEIAHcBqAMBIgACEQEDEQH/xAAcAAEAAgMBAQEAAAAAAAAAAAAABQcEBggDAgH/xABQEAACAQMCBAMEBAgIDAUFAAABAgMABBEFEgYHITETQVEUImFxCDKBoRUjN1JzkbGyFhc2QnJ0grM1VGJ1g5KToqO00fAzU8LS0xgkJTRD/8QAGAEBAQEBAQAAAAAAAAAAAAAAAAIDBAX/xAAkEQEAAQQCAQMFAAAAAAAAAAAAAQIREiEDMVETkfAiQbHB4f/aAAwDAQACEQMRAD8AvGlKUClKUClKUClKUClKUClKUClKUClKUClKUClKUClKUClKUClKUClKUClKUClKUClKUClKUClKUClKUClKUClKUClKUClKUClKUClKUClKUClKUClYOvTtbaHO6HDLC7KfQhSQevTvXL/8bGr/AOOH/Zxf/HQdXUqB4F18cT8KQXPTc6YcDykXo/TyG4Ej4EVPUClVxzr41k4U0WNLd9lxM/RsA7Y1wWOGBHUlV6jzb0quOX/MfUtW4ztYZrovG8gDLsjGRg9MhAaDo6lVjz01PUNO0iH2LxFjZmE0kQO9fq7Bleqg+/1HmAMjsZTk3f3uocI7r7eW8QiNpBh2jwuCc9T724ZPfH20G9UpSgUpSgUpSgUpSgUpSgUpSgUpSgV+OwRckgAdye1ftcx8z+JbnjHjdrONiIln9niizhWfds3t6kt2J7DHxyHSVtqMN3JtjljcjyV1J/UDWVVVcv8AlI/CPEMd01yspCMrIIyuCy46NuOevqBUvpXNiy1riWK0thLIZCR4hXagwrN/OO49vzR3oN+pSlApVD83+PNQ4f40aG2uDHGI0IXYh6kderKTUaut8U+DvAuSMZ6W8ZyPgBHk0HRVK540LnXfaTf+HfxCVQcP7nhzL69BhcgfzSoz6ir+0y/j1TT45om3RyKHVvUEZHQ9QfgeooMmlKUClKUClK0PUOa9la8RrZoJZZjOIG2rhEfeEOS5BODnsCDjvQb5SlKBSlKBSlKBSlKBSlKBSlKBSlKBSlKCN4m/k3c/oJP3GrlTgnQTxELyJRmRbRpYx3y6SRHA+JXeo/pV1XxN/Ju5/QSfuNVAfR0/l1J/VX/fioJX6OfEfgahNYuekg8WP+moAcfMqAfkhq/K5d43sX5d8z/FhGEEguIh2BRidydOwzvT5VdHMrjFNL5dm4hb3rlAkBHf8Yud3wKpub5gDzoKg4imPMzm4IkOYd4iUjyhjJLuD8ffYf0gKi+BMfxtQbQFHtTYA7AZbAqwvo58N+HbTXzjq/4mL+iMFz9rbRn/ACW9arzgH8q8H9aP7WoL55n8cNwPYQyLCsviOVwWK4wM56A1n8vOKG4v4bFy0YiJdl2hs/V88kCtD+kp/gK1/TN+7Wbyg1H8EcoJJyM+F40mPXaC2PtxigmOP+aVtwfMYgDPcYyYlOAue29sHBI64AJxjoAQarWTnzfPMSltbBB5ESEgf0g4H3VrPLbQ/wCHXHgFyxdTunmOcF8EZGR+czAHGOhOMV1PaWiWVsI40VEUYCKAFA9AB0oNV5bcaNxpw+87RCJo5DGQG3A4VWz1Ax9bGOvbvWk8N88vwlqoSe3SGII7vIJCxAVGbAG0ZJICgZ86tm302LTopPCjSPxCXcIAAzYALEDpkgDrXJfL7Q14k4yt7Z87Hcl8eaqrORnyyFIz8aC1dJ53y6vxXBAlrGsMs6RZZiXAZgu7pgZ65xg/PzrcuYHM624Nk8LBnuMZ8JTgKD2Ltg7cjrjBPY4wQa2KbSLTTNNyLaEJAPEUCNfdKe8COnQgjOfWuZeCNOPHfMRBcksJXaWYg4yACxHqAThenYHp2oNrm583zyFktrYJ6MsjH/WDgfdW4cE86oNbvVhuo/Z3Y4Vw2YyT5HIBTP2j4irRtrRLS1EcaKiKMBFACgegA6Yrm/nzwzFoPEsckChEuELFFGAHU4YgDsCCpx65oOh9c1eLQdKkuJ22xxjJPn6AAeZJwAPjVK6hz1ury7K2VmmPLxN8jkeuIyuP1n51mcUyT8V8g7eYbmaMhpfMskRkiZj69cOT8Ca1rk1zBtuEElhuYyBK4bx0XJGBjawHvbR1IxnqT060Fh8rOZs3GOsvbT26RukRkLoWAyrIpXY2SPrZ+t5VtvGvGdtwbp4kuGJZukca9XcjvgHsB0yx6Dp5kA5ujXtprgF1btFKdpTxVwWCnaShP1h2U7T6DpXNfNC+fibmdLGD9WUW0YPZdp24+Rfc320G0XvPu7nm/wDt7SBR6PvkP61KfsqS4c59+JcKt7bhVPQywk4X4lGycefRifgatrhvh+DhrSkgt0CqoGTgbnbzZj5sf++lVd9IXheL8EJfRoqyrIEkIAG9WBwW9WBAGfQn0GA2rmJzDHCmkW88MaXCTk7TvwNuAQQQDnNc4Q66Y+Lxe7BkXIuNmemRJv25x9mcVd30eb78IcKywSAOIJcpuAO1XGcD+0HP9qqrtEH8cKDAx+EwMeWPH7YoN3/+oGX/ABJP9qf/AGVV3COunhriOK6CCQxEnYTgHKsvfB9a7D9hi/8ALT/VH/SuVuUCCTmRaAgEFm6EdP8Aw3oLu5X8x345vJkaBYfCVWyHLZySPMD0qw68ordIT7qqvyAH7K9aDmLn7+UN/wBEn7K6T0r/AAXF+jX90VzZz9/KG/6JP2VIW/PHUBAscdvbEhQo9yQnAGOwk70Ev9JW0iSezlAAmYOrEDqyLsxn5EnH9I+lSHAnGS8GcnoJ5o3kBneKNVx1yXbqSegyH6jPXyrTLbhPV+Zetia5DxqcAyyrsREz2jToW88AdCe7DJNXhe6Pp3D/AAxBHciIW1qQU8bGPEww3Edmc7nOMHqSQM0FYy86tQvU322nr4Y7krJIMefvJtFbDwFzmj4h1Rbe5iEEjkLG6tlGY9lIIypPYdTk9OnnmXvOzS7NcIZpQOg8OLA/4hXpVF8c69DrPFz3VpG0IYq+DgESDGW90kAkjd88mg6O5m8ZtwRo0cyxCUvKI9pYrjKs2cgH83760sc81Xhjxmtx7Q0rRpCH6bVWM+IzbcgZbAGOuD174yfpFtv4Ltz63Kn/AIclQv0e+E4L+zmvJkWRlk8KMOAQpCqzNg9MncoB8sH1oPax53TvoE072sRMc0UYVXZQRIs7Z656jwh+s+lVI+vFuMTfbBk3XtPh56Z8TxNucdvLOK6+i0qCGRmWGIF8biEUFtuducDrjLY+ZrlyZB/HKwwMfhQjGOmPaO2PSgt7lzzWfjLiL2drZYh4bPuDlj0x0wVHrXhxxzhbhbiqW0FoJfD2+/4pXO5EftsOPrY7+VWlHapE2VRQfUKAfurlvnb+U67/ANH/AHMVBZvFnOf2XUZIdPt/aTHkNKclMjvtCdSv+VkA46ZGCcHhHnr7XqCR30KRqxx40ZIVSfNlYk7fU7unoatfhrQYeG9Gjt4VCqigE46u2OrMfMk9a59+kDpUencbK8ahfGhEj47F9zqTj4gLn1OT50HS1VHxdzvh069MNlF7SwO0yFsR57YUAZcZ8+g9Mg5rK404gksOSEMgYiWe3hj3eeXRS5+ZUP8Arqt+T2vabwzPJcXhb2jO2L8WWCLj3mGOgY5xnuAD+caDZLfnheafcKL2xUKfzQ8bbfUCTdnH2Z+FXDwzxDBxPo63Fu25G6EHoysO6sPJh/0IyCDVYce8x9I4m4UngLOzlCYsxMMSgEoQfLrgE+hI7Goj6Nd+y6ndwZO1o1kx5AqdpI+YYfqHpQbDxRzfk0PjGSzFqjhJFTeZCM7gpzjb8fWo3irnr7HqrR2cCSRodviyMcPjuVC/zfQ56+gqvObiGTmZdgDJMigD47Ero3hvgu00HRFgWCNgFw7MgJkbzZiR1yc9OwHQdKCW0e8OoaRDKQAZIlcgdgWUHH31mV8QQrbwqiAKqgKqgYAA6AAeQAr7oFKUoFKUoI3ib+Tdz+gk/caqA+jp/LqT+qv+/FXQ+q2pvtLliBwZI2QE+W5SM/fVd8tOVr8Fa+1w1wsoaIx7QhU9WQ5ySfzfvoPnn9w3+FuFBcoMyWp3HHnE2A/6iFb4AN61RcurT8RafZWA6+EzJEM/WaVxjPy6KPQV1/d2y3lq8bqGR1Ksp7FSMEH4EdKq/gXk8OGOKRdPOJljDeGuzBDHoCTnBwpPl3wfKgsPhvR04f0GG2j+rEgXOMZPdm+bNlj8TXMfAP5V4P60f2tXV1VBw7yck0fi6O8N0jBJTIUEZBOc9M7vjQfH0lP8BWv6Zv3ayuU+nHV+TU0AODKJ4wT5FgQD+s1sXNDgduOLCGNZli8NyxJUtnIxjoRUhy74XbhDhsWzSCQh2bcBge98CTQc8crdfXg3joNcAohDQS5HVMkdSO/RlGfhmup7a7S7thJG6uhGQ6sCpHqCOhFaDx/ymt+LLkzxube4P1mC7kf4suR18twI+INV6vIW+E5HtNuIz5gyZPzXZj/eoL3tNUh1SGXwZUlEZKOUOQHwCVyOmQCPlXM3I/8AKZbfKT+6kq++XfBf8C+H3t/F8Uu5kZtu0AlVXAGT0wo861HgPlBJwrxTFdNdJII92UEZBO5GXuW+OfsoLUv7YXljJGezoVP2giuU+BNU/gPzCRrkFBE7RTDGcAgoT06kA4bp3A6V1nWhcwOVttxjN4wYwXGMGRRkOB23rkZIHTcCDjGcgAAN3tbuO7tRJG6ujDIdWBUj1BHTFc4c+uJote4ljjgYSJboVLqcguxywBHQgAKM+ufSs9+Qt8s2Fubfwz3JMgP+qEI/3q3jgXk5b8OXqzzye0zIcoNu2ND5HbklmHkScDvjIBoJ3gtI+CuBbKG6kWFmG38YcASyb5ShPYEe8Ovpj0qN4w5Uafr8DSoBayEFvFjwEPQnLJ9UjzJG0n1qZ5kcHfw20BYPF8ErKJQ23cCQrrgjI6e8eufKqn/iLvwfD9rg8HOcbpP17Nu376DXuR2pS2XMKGONjsmDJIo7MAjsDj1BGc/P1NY/MyyfhnmdM+O8wuYyezBm35+Qfcv9k1eHLnllBwU5lLme4YbfEI2hVPcKuTjPTJJJ6eWSKl+N+CrbjOwCTgq69Y5UxvQ+fcYKnzB+44IDP4a4hg4l0tZrdwysBkZG5D5qw8mH/fSqu+kNxPF+B0so3VpWkDyAEHYqg4DejEkED0B9RUHechLyCX8RdwMPV98Zx8lD/tqb4Z5Dx21yHvZ/GA6+FGCqn5uTuI+AAPxoJP6POjNYcJSTOMe0SZX4oowD9rb/APs1Udn+WRP86D/mBXVsEK28KoihVUBVUDAAHQAAdgB5VUcHJuSPjZb32pMC7Fxs8M5wJN+3O7v5ZxQW/XJnKuZdP5kWplIQCQqd3TDFXUA/2iBXWdUzxzySOravJcWcyR+KxdopQdoYnLFWUEgE9du3p64wAFybxvxkZxnHnj1r6quOU/LubgqaaSeaORpVVdqBsDbn+c2CfTtVj0HMXP38ob/ok/ZXSelf4Li/Rr+6KrTmHymk4v4la5W5SIFFXaUJPuj1DCrPs4fZ7REznaoXPyAFB7Vzh9IjUZJ+MUhJPhxQqVXy3MSWb5nAH9muj60TmXy3i43VJA/g3CDaHxkMuc7WGQehzgg9MnvQZfC3BGmWWjQtFbwSjYGEzqsjN0zv3MD379MAeWKoDm9qkGq8cSm22GKNVjDJjaxUdSMdCMkjPnjNbtpnJG/XMUt8iW5PVYmkbcP6DBVB+01JcQ8ilvLxTbTrDGsaptZCzMR3dmBGSx69vlgdKDK+kR/Ii2/rC/3clZH0cf5ETf1tv7uCtj5k8FNxpoMUCyrEY5A+4qWzhWXGAR616csuD24J0F4GlEpaYybgpXAKxrjBJ/N++g26uTtUlFhzgkeQ7VTUi7E+S+Puz8sda6xqqeZPKH+E+qtdW0qxSuBvRwdjMAAGyuSpwAD0Oe/rkLTEgOOo97t17/L1rljnb+U67/0f9zFVpcreVtxwjr3tE88TYjZAke4/WIOcsFx27Y868+O+T0nFPFU10t0kYk2+4YySNqIncMPzc/bQW5XPP0kf5UW/9X/9b10NVbczuWb8b6tHKtwsQSPZgoWz7zHPQj1oIvjTS21PkJbFRkw28E2B6Kihj9isx+QrUOSFppusNLbXkMbzlt8RckF1wAUXqBkEZx3IJ9Di+tB0z8GcOwWzEP4UKRE46NtUKeh8jjtVV8VciY7y7aSymEIY58KQEqD/AJLDqB8CD86DeTy10oD/APSi+/8A61k8KaFp1hK8thHED1id4jkZGCVzkjocfbVVQ8l9SvI9lxqCeH6B5ZBj+i4UVbHAvCqcHaALZJGk94uWYAZY4zgDsOnbJ+dBzzzL/K7P+nj/AHY66nqpOKeUEmucYyXguUQPIr7ChJG0KMZ3fCrboFKUoFKUoFKUoFKVHfhYSE+HHJKB03KBt+wsRn7Kivkpo7ldNFVXSRpXlbTe0QBtrLnyYYI8uor1qomJi8JmLTaSlY1nde1NJ0xscp374AOfvpfXXskQOM5ZV7/nEDP31PqU4530r06ssfuyaUpVoKVB6RxVBq+vXFrHu8S3xuJA2v1IbYQcnYw2tkDB6danKBSlKBSoq61j2fiSC12Z8aKSTfu+r4ZjGMY65398jGPPNZOl3b3luWeF4SHZdrlSSASA3ukjBHWgzKUpQKVjR30ct88IYGRFVmXzCtu2k/Pa36q+NMvHvEcvC8O2RkAcqd6jtINpPut8cHpQZlKUoFKVrms8XLpmui1W2ubiXwRMfBVCAhZk675F65Hp5ig2OlQOi8Vw6tfGDbLBOF3eBOhRyvbcvdWGfNSanqBSlKBSlRHDmuDXEnITZ4NzJb987vDON3YYz6UEvSlKBSlKBSlKBSlfE0oghLMcKoJJPYAdSaD7pXjZXSX1mksbbkkUOjeqsAQevqCK9qBSlKBSlKBSlKBSlKBSlKBSlKBSlKBSlKDA11imjSle+w/q8/uzXoCYLFfBQMAAAN20bcd84NZTKGXB6g+VRqaY9uu2KdkTyUqG2/AE9cfPNc/JTVFeURe8W1a8e+m9FVM0YzNrTfd7T7PB9Qe9t4gv4sySFCQckBd2cEjucd8edfc0Z026iKu7K77GV2LdwSCCeoxivYaSosVQM2Vber9NwbJOe2PM9Mdq+orBjcK8shkKfVG0KAT0zgdzisY4+WbZRv6d368/vqNtp5OOL49b158fJnSPFw1taXJToxuNoJ8i3hjP2ZzX7qlibaBCJJG/GpuDtuB94devY59MVnnS1e3lRiSJHLnyIPTGPkQDXlJpb3Cr4kxbawYYUDqDnrjufL069qirgrxmJi+tb63P8/CqeajKJvbe9d6hKVF8T6wugcPzXDdfDQkD85uyr/aYqv21KVFa/oo1xYVdyqRzLMVA/wDEKdVU5/m7sN8cCvRcCrrHW7fQ00yVZJTLGxju2aCZFZbg5lZnkjC4Wfaw6jp29K3LXUm1Dj+K2W4lhhazd5FjbBbEkY6H+a3XG8ddu4AgnI2fW9MTWtIlt5PqSoUOO4yMZHxHcfEVpN7pMr8e2sa3LpLFpzYm2qdxWSFTvQ9GDAnI6deoIIGAyIZZdC4kubMTyyxNYtcxmVy8kTqxRlDt7xU5VhknBU4rBsNKuLvl9HeNf3IuvZVmRhIREMJuUNH1Rwf5zOGJJJyBgDYIuHzptpdzzTNcXEsJVpCoUKihiqIi9FUEk9ySTkk1BcLcLS6nwLaxG9lFrLbRl4dilyrIC0Yl+sIySemCQDgEDAAZlnqB1bijSZyNpmsJZCB2BYWzY++sKLXbheFUVJSJrnUpLVZW94xqZpveAboSsaEKO2cVuL6Eh1q3nU7fAieJUA93a/h/qxsFYH8DYn4fa2Z36ztOki4V45DIZFZT1wVY9PhQekGjx8PW8kzXdztER3tPO0ijHXxMPkKwwfq4HXt2xp8WoNYa5YvA+pMk04hke7LeFKrI5BCSkFXyoYFEVcZ+Aran4Zm1DTpoby8aeOWIxYWJI8Zx75Izlxj4L1Pu14/wQmurm3e5vXmNtKsiARoinaGHvBfrMcj3s4GOgGTkI7SNFH8ZV4fHuPdjgkx4rYOWnO1h5oMYC9gCfWsYa9cQ8OT7JT4suqvaRyN73hK8+wEA9PdXOB2zj5VtM+gOOKPa4bgx70VJoiisJFQsVwT1Q+8wz16HtnrXgeDopdEnt3dys1w9xvU7XjkZ/EBQjsVbBB+HWgide0+ThKGG5hurmTbNHHNHPK0qypI6ocBuiOCwYFMDoRgjstraXXON9ShkuZ0gi8DZHFIyHc0WT7y4ZRnrgEZJ65wKk4+F5ru5iN5eNcJC4kSMRJGGdfqtIVzv2nqANq5AOOlSem6ILDXbq4Dkm5MZKkDC+GmwY9c96CK5d3klxpU0csjStbXUtuJHOXdEb3SxA6tggE+eKx0/LC3+bF/5h6nOH9EXRBPtcv49w9wcgDaZCCVGPIYqO1rhaS94j9rgvJLaTwBAdscbgqHZ/wD+qnHU/dQYnHq//mtKKY8YXwA/O8IxyeNj4bQufsrXjqra7fXLyNqa7J5IYBZpII0WNtu47OkjlgWIfcBnGPXddH4ZWx1A3Es0tzcFdoll2+4pxlURFVEBx1wMn1rFbhea0v5Xs7trdJ3MkkRiWRRIcbnQsQVLYyQdwzk4oIfR9Vu4b/TZrvxEF1C1tNE/uqtyuXR9h+qzhZB09VrF1PiG4j0i8vIpHxNdJaWoA3hEV/CaVIx9Z2fxSB54T5VuGt6B+F9AFu0rh12Ms/u+IJIyrLJ0AXdkdcADqe1fN1wtBc8KrY+8sSIqoyHDqUwVcMOzBgGz6985oNV0e4ltOIrYQDU3jdilwLxZCm3axWQM/RGDgAhcAhuwwKwrDU5dO0O7WFtklxrclusmAfD8SUAvg9CQM4z54rd9K0q6t7pWnvmmVQcIIUj3EjGXIySR393aM+VYg4LibSbmBncie5e5DqdrxyMwcFCOxVgCD+ugjNcsJOE1guYbq5kAnjjmjnlaVZUkcISA/wBRwWDApgdCMEdvmztptd421KKS5nS3haHZHFIyHc0Kk+8pDKueuFIyWOc4FSsXDE11dRNeXjXKQuJEjESRgyL9V5NudxU9QBtXODjpUFp+mzXfMDVXt7k28geBT7gkRl8BPrIxHUHOCCO5zmgxdT1O40vhHV4PHkd7MgRTlvxmx0jcBmHVmXcRu7npWZxJp9xpF9ZvFe3G+5uBbzb23IQ6OxdI2BSNl2e7tAHbIYZzMNwUj8L3Fq00jPdEvNO2C7O2MnAwoAAChQAAAKltZ0YarLbksV9nnEwwPrEK64Pw94/qoNdtQ/DfGJiE08sElm8xSaRpGWSJoxlWckgMrHK9sitTt9Vub/h8XatqjXrr40YSKT2XJ6rEIx7jR4wu85Y/Wz2xZ8+jrNxClyWOUheHZjoQ7IxP+4B9tQtjwlPpcHg29/JFbA+7H4SPJGpOdiSvn3fIblYgefSgwr1ptW4+jgM00ELaf4skcbFTu8UDAI6qeuCww2BjIyawoYZGt9XsXuLh47cLJFI0pMu2SJnMbP3ZQwI65ODgmty/Ag/hT7ZvO72fwNmBjG/fuz3znpXlBw6keq3kxYt7WqK6dAFCIydD36g0GDy2sBZ8G2reJK/iW0TYdywX8WvRAfqr8BW0VDcK6NJoWmLA85nSNQkWY1UrGowFJU+8cYGenbtUzQKUpQKUpQKUpQKUpQKUpQKUpQKUpQKUpQKUpQKUpQKUpQKUpQK+fDHibsDOMZx1x6Z9K+qUH4RuHWiKEQAAADoAOwr9pQKUpQKUpQKUpQKUpQKUpQKUpQKUpQKUpQK+VjCuSAAT3OOp+dfVKBSlKBSlKBSlKBSlKBSlKBSlKBSlKBSlKBSlKBSlKBSlKBSlKBSlKBSlKBSlKBSlKBSlKBSlKBSlKBSlKBSlKBSlKBSlKBSlKBSlKBSlKBSlKBSlKBSlKBSlKBSlKBSlKBSlKBSlKBSlKBSlKBSlKBSlKD//2Q==">
            <a:hlinkClick r:id="rId5"/>
          </p:cNvPr>
          <p:cNvSpPr>
            <a:spLocks noChangeAspect="1" noChangeArrowheads="1"/>
          </p:cNvSpPr>
          <p:nvPr/>
        </p:nvSpPr>
        <p:spPr bwMode="auto">
          <a:xfrm>
            <a:off x="57150" y="-884238"/>
            <a:ext cx="657225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8" descr="C:\Users\dlangton\Dropbox\Images - Ade\SIA Logos\mfe sia primary logos\mfe_sia_primary_logo_rg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3608" y="5703329"/>
            <a:ext cx="3594028" cy="6059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08104" y="4509120"/>
            <a:ext cx="2655901" cy="90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99592" y="4485970"/>
            <a:ext cx="3384377" cy="94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http://carbonfibersecurity.com/wp-content/uploads/2013/08/WebsenseLogoTL_RGB_10in.jpg">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52120" y="5723863"/>
            <a:ext cx="2376264" cy="58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79512" y="120622"/>
            <a:ext cx="5867400" cy="500066"/>
          </a:xfrm>
        </p:spPr>
        <p:txBody>
          <a:bodyPr/>
          <a:lstStyle/>
          <a:p>
            <a:r>
              <a:rPr lang="en-GB" dirty="0" smtClean="0"/>
              <a:t>Identifying sensitive or critical data</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176" y="1744588"/>
            <a:ext cx="37242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31996"/>
            <a:ext cx="37242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07704" y="2596092"/>
            <a:ext cx="795411" cy="707886"/>
          </a:xfrm>
          <a:prstGeom prst="rect">
            <a:avLst/>
          </a:prstGeom>
          <a:noFill/>
        </p:spPr>
        <p:txBody>
          <a:bodyPr wrap="none" rtlCol="0">
            <a:spAutoFit/>
          </a:bodyPr>
          <a:lstStyle/>
          <a:p>
            <a:r>
              <a:rPr lang="en-GB" sz="4000" b="1" dirty="0" smtClean="0">
                <a:solidFill>
                  <a:srgbClr val="FF0000"/>
                </a:solidFill>
                <a:latin typeface="Calibri Light" pitchFamily="34" charset="0"/>
              </a:rPr>
              <a:t>2%</a:t>
            </a:r>
            <a:endParaRPr lang="en-GB" sz="4000" b="1" dirty="0">
              <a:solidFill>
                <a:srgbClr val="FF0000"/>
              </a:solidFill>
              <a:latin typeface="Calibri Light" pitchFamily="34" charset="0"/>
            </a:endParaRPr>
          </a:p>
        </p:txBody>
      </p:sp>
      <p:sp>
        <p:nvSpPr>
          <p:cNvPr id="14" name="TextBox 13"/>
          <p:cNvSpPr txBox="1"/>
          <p:nvPr/>
        </p:nvSpPr>
        <p:spPr>
          <a:xfrm>
            <a:off x="6258016" y="2628895"/>
            <a:ext cx="1050288" cy="707886"/>
          </a:xfrm>
          <a:prstGeom prst="rect">
            <a:avLst/>
          </a:prstGeom>
          <a:noFill/>
        </p:spPr>
        <p:txBody>
          <a:bodyPr wrap="none" rtlCol="0">
            <a:spAutoFit/>
          </a:bodyPr>
          <a:lstStyle/>
          <a:p>
            <a:r>
              <a:rPr lang="en-GB" sz="4000" b="1" dirty="0" smtClean="0">
                <a:solidFill>
                  <a:srgbClr val="FF0000"/>
                </a:solidFill>
                <a:latin typeface="Calibri Light" pitchFamily="34" charset="0"/>
              </a:rPr>
              <a:t>70%</a:t>
            </a:r>
            <a:endParaRPr lang="en-GB" sz="4000" b="1" dirty="0">
              <a:solidFill>
                <a:srgbClr val="FF0000"/>
              </a:solidFill>
              <a:latin typeface="Calibri Light" pitchFamily="34" charset="0"/>
            </a:endParaRPr>
          </a:p>
        </p:txBody>
      </p:sp>
      <p:sp>
        <p:nvSpPr>
          <p:cNvPr id="6" name="TextBox 5"/>
          <p:cNvSpPr txBox="1"/>
          <p:nvPr/>
        </p:nvSpPr>
        <p:spPr>
          <a:xfrm>
            <a:off x="543968" y="992922"/>
            <a:ext cx="3595984" cy="707886"/>
          </a:xfrm>
          <a:prstGeom prst="rect">
            <a:avLst/>
          </a:prstGeom>
          <a:noFill/>
        </p:spPr>
        <p:txBody>
          <a:bodyPr wrap="none" rtlCol="0">
            <a:spAutoFit/>
          </a:bodyPr>
          <a:lstStyle/>
          <a:p>
            <a:r>
              <a:rPr lang="en-GB" sz="2000" i="1" dirty="0" smtClean="0"/>
              <a:t>An average organisation’s </a:t>
            </a:r>
          </a:p>
          <a:p>
            <a:r>
              <a:rPr lang="en-GB" sz="2000" i="1" dirty="0" smtClean="0"/>
              <a:t>critical data is less than…</a:t>
            </a:r>
            <a:endParaRPr lang="en-GB" sz="2000" i="1" dirty="0"/>
          </a:p>
        </p:txBody>
      </p:sp>
      <p:sp>
        <p:nvSpPr>
          <p:cNvPr id="15" name="TextBox 14"/>
          <p:cNvSpPr txBox="1"/>
          <p:nvPr/>
        </p:nvSpPr>
        <p:spPr>
          <a:xfrm>
            <a:off x="4638296" y="1052736"/>
            <a:ext cx="4398200" cy="707886"/>
          </a:xfrm>
          <a:prstGeom prst="rect">
            <a:avLst/>
          </a:prstGeom>
          <a:noFill/>
        </p:spPr>
        <p:txBody>
          <a:bodyPr wrap="square" rtlCol="0">
            <a:spAutoFit/>
          </a:bodyPr>
          <a:lstStyle/>
          <a:p>
            <a:r>
              <a:rPr lang="en-GB" sz="2000" i="1" dirty="0" smtClean="0"/>
              <a:t>Business value that is estimated to be contained in critical data…</a:t>
            </a:r>
            <a:endParaRPr lang="en-GB" sz="2000" i="1" dirty="0"/>
          </a:p>
        </p:txBody>
      </p:sp>
      <p:sp>
        <p:nvSpPr>
          <p:cNvPr id="7" name="Rectangle 6"/>
          <p:cNvSpPr/>
          <p:nvPr/>
        </p:nvSpPr>
        <p:spPr>
          <a:xfrm>
            <a:off x="395536" y="6237312"/>
            <a:ext cx="8318773" cy="461665"/>
          </a:xfrm>
          <a:prstGeom prst="rect">
            <a:avLst/>
          </a:prstGeom>
        </p:spPr>
        <p:txBody>
          <a:bodyPr wrap="square">
            <a:spAutoFit/>
          </a:bodyPr>
          <a:lstStyle/>
          <a:p>
            <a:endParaRPr lang="en-GB" sz="1200" dirty="0"/>
          </a:p>
          <a:p>
            <a:r>
              <a:rPr lang="en-GB" sz="1100" i="1" dirty="0"/>
              <a:t>Source: U.S. President’s 2006 Economic Report to Congress </a:t>
            </a:r>
            <a:endParaRPr lang="en-GB" sz="1100" dirty="0"/>
          </a:p>
        </p:txBody>
      </p:sp>
      <p:sp>
        <p:nvSpPr>
          <p:cNvPr id="8" name="Rounded Rectangle 7"/>
          <p:cNvSpPr/>
          <p:nvPr/>
        </p:nvSpPr>
        <p:spPr>
          <a:xfrm>
            <a:off x="611560" y="4206280"/>
            <a:ext cx="7560840" cy="210304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endParaRPr lang="en-GB" b="1" dirty="0" smtClean="0">
              <a:solidFill>
                <a:srgbClr val="000F5E"/>
              </a:solidFill>
            </a:endParaRPr>
          </a:p>
          <a:p>
            <a:endParaRPr lang="en-GB" b="1" dirty="0" smtClean="0">
              <a:solidFill>
                <a:srgbClr val="000F5E"/>
              </a:solidFill>
            </a:endParaRPr>
          </a:p>
          <a:p>
            <a:endParaRPr lang="en-GB" b="1" dirty="0" smtClean="0">
              <a:solidFill>
                <a:srgbClr val="000F5E"/>
              </a:solidFill>
            </a:endParaRPr>
          </a:p>
          <a:p>
            <a:r>
              <a:rPr lang="en-GB" b="1" dirty="0" smtClean="0">
                <a:solidFill>
                  <a:srgbClr val="000F5E"/>
                </a:solidFill>
              </a:rPr>
              <a:t>Examples of Sensitive Data:</a:t>
            </a:r>
          </a:p>
          <a:p>
            <a:pPr marL="285750" indent="-285750">
              <a:buFont typeface="Arial" pitchFamily="34" charset="0"/>
              <a:buChar char="•"/>
            </a:pPr>
            <a:r>
              <a:rPr lang="en-GB" dirty="0" smtClean="0">
                <a:solidFill>
                  <a:srgbClr val="000F5E"/>
                </a:solidFill>
              </a:rPr>
              <a:t>Mergers &amp; acquisition plans</a:t>
            </a:r>
          </a:p>
          <a:p>
            <a:pPr marL="285750" indent="-285750">
              <a:buFont typeface="Arial" pitchFamily="34" charset="0"/>
              <a:buChar char="•"/>
            </a:pPr>
            <a:r>
              <a:rPr lang="en-GB" dirty="0" smtClean="0">
                <a:solidFill>
                  <a:srgbClr val="000F5E"/>
                </a:solidFill>
              </a:rPr>
              <a:t>Business plans</a:t>
            </a:r>
          </a:p>
          <a:p>
            <a:pPr marL="285750" indent="-285750">
              <a:buFont typeface="Arial" pitchFamily="34" charset="0"/>
              <a:buChar char="•"/>
            </a:pPr>
            <a:r>
              <a:rPr lang="en-GB" dirty="0" smtClean="0">
                <a:solidFill>
                  <a:srgbClr val="000F5E"/>
                </a:solidFill>
              </a:rPr>
              <a:t>R&amp;D plans</a:t>
            </a:r>
          </a:p>
          <a:p>
            <a:pPr marL="285750" indent="-285750">
              <a:buFont typeface="Arial" pitchFamily="34" charset="0"/>
              <a:buChar char="•"/>
            </a:pPr>
            <a:r>
              <a:rPr lang="en-GB" dirty="0" smtClean="0">
                <a:solidFill>
                  <a:srgbClr val="000F5E"/>
                </a:solidFill>
              </a:rPr>
              <a:t>Company results</a:t>
            </a:r>
          </a:p>
          <a:p>
            <a:pPr marL="285750" indent="-285750">
              <a:buFont typeface="Arial" pitchFamily="34" charset="0"/>
              <a:buChar char="•"/>
            </a:pPr>
            <a:r>
              <a:rPr lang="en-GB" dirty="0" smtClean="0">
                <a:solidFill>
                  <a:srgbClr val="000F5E"/>
                </a:solidFill>
              </a:rPr>
              <a:t>Drug formulas</a:t>
            </a:r>
          </a:p>
          <a:p>
            <a:pPr marL="285750" indent="-285750">
              <a:buFont typeface="Arial" pitchFamily="34" charset="0"/>
              <a:buChar char="•"/>
            </a:pPr>
            <a:endParaRPr lang="en-GB" dirty="0">
              <a:solidFill>
                <a:srgbClr val="000F5E"/>
              </a:solidFill>
            </a:endParaRPr>
          </a:p>
          <a:p>
            <a:pPr marL="285750" indent="-285750">
              <a:buFont typeface="Arial" pitchFamily="34" charset="0"/>
              <a:buChar char="•"/>
            </a:pPr>
            <a:endParaRPr lang="en-GB" dirty="0" smtClean="0">
              <a:solidFill>
                <a:srgbClr val="000F5E"/>
              </a:solidFill>
            </a:endParaRPr>
          </a:p>
          <a:p>
            <a:pPr marL="285750" indent="-285750">
              <a:buFont typeface="Arial" pitchFamily="34" charset="0"/>
              <a:buChar char="•"/>
            </a:pPr>
            <a:endParaRPr lang="en-GB" dirty="0" smtClean="0">
              <a:solidFill>
                <a:srgbClr val="000F5E"/>
              </a:solidFill>
            </a:endParaRPr>
          </a:p>
          <a:p>
            <a:pPr marL="285750" indent="-285750">
              <a:buFont typeface="Arial" pitchFamily="34" charset="0"/>
              <a:buChar char="•"/>
            </a:pPr>
            <a:endParaRPr lang="en-GB" dirty="0">
              <a:solidFill>
                <a:srgbClr val="000F5E"/>
              </a:solidFill>
            </a:endParaRPr>
          </a:p>
          <a:p>
            <a:pPr marL="285750" indent="-285750">
              <a:buFont typeface="Arial" pitchFamily="34" charset="0"/>
              <a:buChar char="•"/>
            </a:pPr>
            <a:endParaRPr lang="en-GB" dirty="0" smtClean="0">
              <a:solidFill>
                <a:srgbClr val="000F5E"/>
              </a:solidFill>
            </a:endParaRPr>
          </a:p>
          <a:p>
            <a:pPr marL="285750" indent="-285750">
              <a:buFont typeface="Arial" pitchFamily="34" charset="0"/>
              <a:buChar char="•"/>
            </a:pPr>
            <a:endParaRPr lang="en-GB" dirty="0">
              <a:solidFill>
                <a:srgbClr val="000F5E"/>
              </a:solidFill>
            </a:endParaRPr>
          </a:p>
          <a:p>
            <a:pPr marL="285750" indent="-285750">
              <a:buFont typeface="Arial" pitchFamily="34" charset="0"/>
              <a:buChar char="•"/>
            </a:pPr>
            <a:endParaRPr lang="en-GB" dirty="0" smtClean="0">
              <a:solidFill>
                <a:srgbClr val="000F5E"/>
              </a:solidFill>
            </a:endParaRPr>
          </a:p>
          <a:p>
            <a:pPr marL="285750" indent="-285750">
              <a:buFont typeface="Arial" pitchFamily="34" charset="0"/>
              <a:buChar char="•"/>
            </a:pPr>
            <a:endParaRPr lang="en-GB" dirty="0">
              <a:solidFill>
                <a:srgbClr val="000F5E"/>
              </a:solidFill>
            </a:endParaRPr>
          </a:p>
          <a:p>
            <a:pPr marL="285750" indent="-285750">
              <a:buFont typeface="Arial" pitchFamily="34" charset="0"/>
              <a:buChar char="•"/>
            </a:pPr>
            <a:r>
              <a:rPr lang="en-GB" dirty="0" smtClean="0">
                <a:solidFill>
                  <a:srgbClr val="000F5E"/>
                </a:solidFill>
              </a:rPr>
              <a:t>Manufacturing </a:t>
            </a:r>
            <a:r>
              <a:rPr lang="en-GB" dirty="0">
                <a:solidFill>
                  <a:srgbClr val="000F5E"/>
                </a:solidFill>
              </a:rPr>
              <a:t>drawings</a:t>
            </a:r>
          </a:p>
          <a:p>
            <a:pPr marL="285750" indent="-285750">
              <a:buFont typeface="Arial" pitchFamily="34" charset="0"/>
              <a:buChar char="•"/>
            </a:pPr>
            <a:r>
              <a:rPr lang="en-GB" dirty="0" smtClean="0">
                <a:solidFill>
                  <a:srgbClr val="000F5E"/>
                </a:solidFill>
              </a:rPr>
              <a:t>Employee data</a:t>
            </a:r>
          </a:p>
          <a:p>
            <a:pPr marL="285750" indent="-285750">
              <a:buFont typeface="Arial" pitchFamily="34" charset="0"/>
              <a:buChar char="•"/>
            </a:pPr>
            <a:r>
              <a:rPr lang="en-GB" dirty="0" smtClean="0">
                <a:solidFill>
                  <a:srgbClr val="000F5E"/>
                </a:solidFill>
              </a:rPr>
              <a:t>Customer data</a:t>
            </a:r>
          </a:p>
          <a:p>
            <a:pPr marL="285750" indent="-285750">
              <a:buFont typeface="Arial" pitchFamily="34" charset="0"/>
              <a:buChar char="•"/>
            </a:pPr>
            <a:r>
              <a:rPr lang="en-GB" dirty="0" smtClean="0">
                <a:solidFill>
                  <a:srgbClr val="000F5E"/>
                </a:solidFill>
              </a:rPr>
              <a:t>Payment information (PCI)</a:t>
            </a:r>
          </a:p>
          <a:p>
            <a:pPr marL="285750" indent="-285750">
              <a:buFont typeface="Arial" pitchFamily="34" charset="0"/>
              <a:buChar char="•"/>
            </a:pPr>
            <a:r>
              <a:rPr lang="en-GB" dirty="0" smtClean="0">
                <a:solidFill>
                  <a:srgbClr val="000F5E"/>
                </a:solidFill>
              </a:rPr>
              <a:t>Fiscal trading data</a:t>
            </a:r>
          </a:p>
          <a:p>
            <a:pPr marL="285750" indent="-285750">
              <a:buFont typeface="Arial" pitchFamily="34" charset="0"/>
              <a:buChar char="•"/>
            </a:pPr>
            <a:endParaRPr lang="en-GB" dirty="0">
              <a:solidFill>
                <a:srgbClr val="000F5E"/>
              </a:solidFill>
            </a:endParaRPr>
          </a:p>
          <a:p>
            <a:pPr algn="ctr"/>
            <a:endParaRPr lang="en-GB" dirty="0" smtClean="0">
              <a:solidFill>
                <a:srgbClr val="000F5E"/>
              </a:solidFill>
            </a:endParaRPr>
          </a:p>
          <a:p>
            <a:pPr algn="ctr"/>
            <a:endParaRPr lang="en-GB" dirty="0">
              <a:solidFill>
                <a:srgbClr val="000F5E"/>
              </a:solidFill>
            </a:endParaRPr>
          </a:p>
          <a:p>
            <a:pPr algn="ctr"/>
            <a:endParaRPr lang="en-GB" dirty="0">
              <a:solidFill>
                <a:srgbClr val="000F5E"/>
              </a:solidFill>
            </a:endParaRPr>
          </a:p>
        </p:txBody>
      </p:sp>
    </p:spTree>
    <p:extLst>
      <p:ext uri="{BB962C8B-B14F-4D97-AF65-F5344CB8AC3E}">
        <p14:creationId xmlns:p14="http://schemas.microsoft.com/office/powerpoint/2010/main" val="77122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520" y="120622"/>
            <a:ext cx="5867400" cy="500066"/>
          </a:xfrm>
        </p:spPr>
        <p:txBody>
          <a:bodyPr/>
          <a:lstStyle/>
          <a:p>
            <a:r>
              <a:rPr lang="en-GB" dirty="0" smtClean="0"/>
              <a:t>Critical data is high value</a:t>
            </a:r>
            <a:endParaRPr lang="en-GB" dirty="0"/>
          </a:p>
        </p:txBody>
      </p:sp>
      <p:sp>
        <p:nvSpPr>
          <p:cNvPr id="4" name="Rectangle 3"/>
          <p:cNvSpPr/>
          <p:nvPr/>
        </p:nvSpPr>
        <p:spPr>
          <a:xfrm>
            <a:off x="2371576" y="1268760"/>
            <a:ext cx="6120680" cy="5184576"/>
          </a:xfrm>
          <a:prstGeom prst="rect">
            <a:avLst/>
          </a:prstGeom>
          <a:gradFill flip="none" rotWithShape="1">
            <a:gsLst>
              <a:gs pos="0">
                <a:schemeClr val="accent2">
                  <a:shade val="30000"/>
                  <a:satMod val="115000"/>
                </a:schemeClr>
              </a:gs>
              <a:gs pos="35000">
                <a:schemeClr val="accent2">
                  <a:shade val="67500"/>
                  <a:satMod val="115000"/>
                  <a:lumMod val="98000"/>
                  <a:lumOff val="2000"/>
                  <a:alpha val="77000"/>
                </a:schemeClr>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48043" y="1342509"/>
            <a:ext cx="1279517" cy="646331"/>
          </a:xfrm>
          <a:prstGeom prst="rect">
            <a:avLst/>
          </a:prstGeom>
          <a:noFill/>
        </p:spPr>
        <p:txBody>
          <a:bodyPr wrap="none" rtlCol="0">
            <a:spAutoFit/>
          </a:bodyPr>
          <a:lstStyle/>
          <a:p>
            <a:r>
              <a:rPr lang="en-GB" dirty="0" smtClean="0"/>
              <a:t>Business </a:t>
            </a:r>
          </a:p>
          <a:p>
            <a:r>
              <a:rPr lang="en-GB" dirty="0" smtClean="0"/>
              <a:t>Critical</a:t>
            </a:r>
            <a:endParaRPr lang="en-GB" dirty="0"/>
          </a:p>
        </p:txBody>
      </p:sp>
      <p:sp>
        <p:nvSpPr>
          <p:cNvPr id="7" name="TextBox 6"/>
          <p:cNvSpPr txBox="1"/>
          <p:nvPr/>
        </p:nvSpPr>
        <p:spPr>
          <a:xfrm>
            <a:off x="964133" y="2060848"/>
            <a:ext cx="1047403" cy="369332"/>
          </a:xfrm>
          <a:prstGeom prst="rect">
            <a:avLst/>
          </a:prstGeom>
          <a:noFill/>
        </p:spPr>
        <p:txBody>
          <a:bodyPr wrap="none" rtlCol="0">
            <a:spAutoFit/>
          </a:bodyPr>
          <a:lstStyle/>
          <a:p>
            <a:r>
              <a:rPr lang="en-GB" dirty="0" smtClean="0"/>
              <a:t>C-Level</a:t>
            </a:r>
            <a:endParaRPr lang="en-GB" dirty="0"/>
          </a:p>
        </p:txBody>
      </p:sp>
      <p:sp>
        <p:nvSpPr>
          <p:cNvPr id="3" name="Rectangle 2"/>
          <p:cNvSpPr/>
          <p:nvPr/>
        </p:nvSpPr>
        <p:spPr>
          <a:xfrm>
            <a:off x="859408" y="1268760"/>
            <a:ext cx="7632848" cy="1368152"/>
          </a:xfrm>
          <a:prstGeom prst="rect">
            <a:avLst/>
          </a:prstGeom>
          <a:no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15592" y="1342509"/>
            <a:ext cx="2230098" cy="646331"/>
          </a:xfrm>
          <a:prstGeom prst="rect">
            <a:avLst/>
          </a:prstGeom>
          <a:noFill/>
        </p:spPr>
        <p:txBody>
          <a:bodyPr wrap="none" rtlCol="0">
            <a:spAutoFit/>
          </a:bodyPr>
          <a:lstStyle/>
          <a:p>
            <a:r>
              <a:rPr lang="en-GB" dirty="0" smtClean="0">
                <a:solidFill>
                  <a:schemeClr val="accent6"/>
                </a:solidFill>
              </a:rPr>
              <a:t>Critical IP </a:t>
            </a:r>
          </a:p>
          <a:p>
            <a:r>
              <a:rPr lang="en-GB" dirty="0" smtClean="0">
                <a:solidFill>
                  <a:schemeClr val="accent6"/>
                </a:solidFill>
              </a:rPr>
              <a:t>(e.g. design files)</a:t>
            </a:r>
            <a:endParaRPr lang="en-GB" dirty="0">
              <a:solidFill>
                <a:schemeClr val="accent6"/>
              </a:solidFill>
            </a:endParaRPr>
          </a:p>
        </p:txBody>
      </p:sp>
      <p:sp>
        <p:nvSpPr>
          <p:cNvPr id="9" name="TextBox 8"/>
          <p:cNvSpPr txBox="1"/>
          <p:nvPr/>
        </p:nvSpPr>
        <p:spPr>
          <a:xfrm>
            <a:off x="5282170" y="1340768"/>
            <a:ext cx="3354102" cy="646331"/>
          </a:xfrm>
          <a:prstGeom prst="rect">
            <a:avLst/>
          </a:prstGeom>
          <a:noFill/>
        </p:spPr>
        <p:txBody>
          <a:bodyPr wrap="square" rtlCol="0">
            <a:spAutoFit/>
          </a:bodyPr>
          <a:lstStyle/>
          <a:p>
            <a:r>
              <a:rPr lang="en-GB" dirty="0" smtClean="0">
                <a:solidFill>
                  <a:schemeClr val="accent6"/>
                </a:solidFill>
              </a:rPr>
              <a:t>Top secret plans &amp; formulas</a:t>
            </a:r>
            <a:endParaRPr lang="en-GB" dirty="0">
              <a:solidFill>
                <a:schemeClr val="accent6"/>
              </a:solidFill>
            </a:endParaRPr>
          </a:p>
        </p:txBody>
      </p:sp>
      <p:sp>
        <p:nvSpPr>
          <p:cNvPr id="10" name="TextBox 9"/>
          <p:cNvSpPr txBox="1"/>
          <p:nvPr/>
        </p:nvSpPr>
        <p:spPr>
          <a:xfrm>
            <a:off x="2443584" y="2060848"/>
            <a:ext cx="3276859" cy="369332"/>
          </a:xfrm>
          <a:prstGeom prst="rect">
            <a:avLst/>
          </a:prstGeom>
          <a:noFill/>
        </p:spPr>
        <p:txBody>
          <a:bodyPr wrap="none" rtlCol="0">
            <a:spAutoFit/>
          </a:bodyPr>
          <a:lstStyle/>
          <a:p>
            <a:r>
              <a:rPr lang="en-GB" dirty="0" smtClean="0">
                <a:solidFill>
                  <a:schemeClr val="accent6"/>
                </a:solidFill>
              </a:rPr>
              <a:t>Merger &amp; Acquisition plans</a:t>
            </a:r>
            <a:endParaRPr lang="en-GB" dirty="0">
              <a:solidFill>
                <a:schemeClr val="accent6"/>
              </a:solidFill>
            </a:endParaRPr>
          </a:p>
        </p:txBody>
      </p:sp>
      <p:sp>
        <p:nvSpPr>
          <p:cNvPr id="11" name="TextBox 10"/>
          <p:cNvSpPr txBox="1"/>
          <p:nvPr/>
        </p:nvSpPr>
        <p:spPr>
          <a:xfrm>
            <a:off x="5844865" y="2060848"/>
            <a:ext cx="2647391" cy="369332"/>
          </a:xfrm>
          <a:prstGeom prst="rect">
            <a:avLst/>
          </a:prstGeom>
          <a:noFill/>
        </p:spPr>
        <p:txBody>
          <a:bodyPr wrap="none" rtlCol="0">
            <a:spAutoFit/>
          </a:bodyPr>
          <a:lstStyle/>
          <a:p>
            <a:r>
              <a:rPr lang="en-GB" dirty="0" smtClean="0">
                <a:solidFill>
                  <a:schemeClr val="accent6"/>
                </a:solidFill>
              </a:rPr>
              <a:t>Investment decisions</a:t>
            </a:r>
            <a:endParaRPr lang="en-GB" dirty="0">
              <a:solidFill>
                <a:schemeClr val="accent6"/>
              </a:solidFill>
            </a:endParaRPr>
          </a:p>
        </p:txBody>
      </p:sp>
      <p:sp>
        <p:nvSpPr>
          <p:cNvPr id="12" name="TextBox 11"/>
          <p:cNvSpPr txBox="1"/>
          <p:nvPr/>
        </p:nvSpPr>
        <p:spPr>
          <a:xfrm>
            <a:off x="931416" y="2780928"/>
            <a:ext cx="1342803" cy="369332"/>
          </a:xfrm>
          <a:prstGeom prst="rect">
            <a:avLst/>
          </a:prstGeom>
          <a:noFill/>
        </p:spPr>
        <p:txBody>
          <a:bodyPr wrap="none" rtlCol="0">
            <a:spAutoFit/>
          </a:bodyPr>
          <a:lstStyle/>
          <a:p>
            <a:r>
              <a:rPr lang="en-GB" dirty="0" smtClean="0"/>
              <a:t>Regulated</a:t>
            </a:r>
            <a:endParaRPr lang="en-GB" dirty="0"/>
          </a:p>
        </p:txBody>
      </p:sp>
      <p:sp>
        <p:nvSpPr>
          <p:cNvPr id="14" name="TextBox 13"/>
          <p:cNvSpPr txBox="1"/>
          <p:nvPr/>
        </p:nvSpPr>
        <p:spPr>
          <a:xfrm>
            <a:off x="2493488" y="2780928"/>
            <a:ext cx="1174232" cy="369332"/>
          </a:xfrm>
          <a:prstGeom prst="rect">
            <a:avLst/>
          </a:prstGeom>
          <a:noFill/>
        </p:spPr>
        <p:txBody>
          <a:bodyPr wrap="none" rtlCol="0">
            <a:spAutoFit/>
          </a:bodyPr>
          <a:lstStyle/>
          <a:p>
            <a:r>
              <a:rPr lang="en-GB" dirty="0" smtClean="0">
                <a:solidFill>
                  <a:schemeClr val="accent6"/>
                </a:solidFill>
              </a:rPr>
              <a:t>PCI-DSS</a:t>
            </a:r>
            <a:endParaRPr lang="en-GB" dirty="0">
              <a:solidFill>
                <a:schemeClr val="accent6"/>
              </a:solidFill>
            </a:endParaRPr>
          </a:p>
        </p:txBody>
      </p:sp>
      <p:sp>
        <p:nvSpPr>
          <p:cNvPr id="15" name="TextBox 14"/>
          <p:cNvSpPr txBox="1"/>
          <p:nvPr/>
        </p:nvSpPr>
        <p:spPr>
          <a:xfrm>
            <a:off x="3739728" y="2780928"/>
            <a:ext cx="519694" cy="369332"/>
          </a:xfrm>
          <a:prstGeom prst="rect">
            <a:avLst/>
          </a:prstGeom>
          <a:noFill/>
        </p:spPr>
        <p:txBody>
          <a:bodyPr wrap="none" rtlCol="0">
            <a:spAutoFit/>
          </a:bodyPr>
          <a:lstStyle/>
          <a:p>
            <a:r>
              <a:rPr lang="en-GB" dirty="0" smtClean="0">
                <a:solidFill>
                  <a:schemeClr val="accent6"/>
                </a:solidFill>
              </a:rPr>
              <a:t>PII</a:t>
            </a:r>
            <a:endParaRPr lang="en-GB" dirty="0">
              <a:solidFill>
                <a:schemeClr val="accent6"/>
              </a:solidFill>
            </a:endParaRPr>
          </a:p>
        </p:txBody>
      </p:sp>
      <p:sp>
        <p:nvSpPr>
          <p:cNvPr id="16" name="TextBox 15"/>
          <p:cNvSpPr txBox="1"/>
          <p:nvPr/>
        </p:nvSpPr>
        <p:spPr>
          <a:xfrm>
            <a:off x="4315792" y="2780928"/>
            <a:ext cx="653512" cy="369332"/>
          </a:xfrm>
          <a:prstGeom prst="rect">
            <a:avLst/>
          </a:prstGeom>
          <a:noFill/>
        </p:spPr>
        <p:txBody>
          <a:bodyPr wrap="none" rtlCol="0">
            <a:spAutoFit/>
          </a:bodyPr>
          <a:lstStyle/>
          <a:p>
            <a:r>
              <a:rPr lang="en-GB" dirty="0" smtClean="0">
                <a:solidFill>
                  <a:schemeClr val="accent6"/>
                </a:solidFill>
              </a:rPr>
              <a:t>DPA</a:t>
            </a:r>
            <a:endParaRPr lang="en-GB" dirty="0">
              <a:solidFill>
                <a:schemeClr val="accent6"/>
              </a:solidFill>
            </a:endParaRPr>
          </a:p>
        </p:txBody>
      </p:sp>
      <p:sp>
        <p:nvSpPr>
          <p:cNvPr id="17" name="TextBox 16"/>
          <p:cNvSpPr txBox="1"/>
          <p:nvPr/>
        </p:nvSpPr>
        <p:spPr>
          <a:xfrm>
            <a:off x="5035872" y="2780928"/>
            <a:ext cx="903581" cy="369332"/>
          </a:xfrm>
          <a:prstGeom prst="rect">
            <a:avLst/>
          </a:prstGeom>
          <a:noFill/>
        </p:spPr>
        <p:txBody>
          <a:bodyPr wrap="none" rtlCol="0">
            <a:spAutoFit/>
          </a:bodyPr>
          <a:lstStyle/>
          <a:p>
            <a:r>
              <a:rPr lang="en-GB" dirty="0" smtClean="0">
                <a:solidFill>
                  <a:schemeClr val="accent6"/>
                </a:solidFill>
              </a:rPr>
              <a:t>HIPAA</a:t>
            </a:r>
            <a:endParaRPr lang="en-GB" dirty="0">
              <a:solidFill>
                <a:schemeClr val="accent6"/>
              </a:solidFill>
            </a:endParaRPr>
          </a:p>
        </p:txBody>
      </p:sp>
      <p:sp>
        <p:nvSpPr>
          <p:cNvPr id="18" name="TextBox 17"/>
          <p:cNvSpPr txBox="1"/>
          <p:nvPr/>
        </p:nvSpPr>
        <p:spPr>
          <a:xfrm>
            <a:off x="6008856" y="2780928"/>
            <a:ext cx="683200" cy="369332"/>
          </a:xfrm>
          <a:prstGeom prst="rect">
            <a:avLst/>
          </a:prstGeom>
          <a:noFill/>
        </p:spPr>
        <p:txBody>
          <a:bodyPr wrap="none" rtlCol="0">
            <a:spAutoFit/>
          </a:bodyPr>
          <a:lstStyle/>
          <a:p>
            <a:r>
              <a:rPr lang="en-GB" dirty="0" smtClean="0">
                <a:solidFill>
                  <a:schemeClr val="accent6"/>
                </a:solidFill>
              </a:rPr>
              <a:t>GSC</a:t>
            </a:r>
            <a:endParaRPr lang="en-GB" dirty="0">
              <a:solidFill>
                <a:schemeClr val="accent6"/>
              </a:solidFill>
            </a:endParaRPr>
          </a:p>
        </p:txBody>
      </p:sp>
      <p:sp>
        <p:nvSpPr>
          <p:cNvPr id="19" name="TextBox 18"/>
          <p:cNvSpPr txBox="1"/>
          <p:nvPr/>
        </p:nvSpPr>
        <p:spPr>
          <a:xfrm>
            <a:off x="6755162" y="2780928"/>
            <a:ext cx="728982" cy="369332"/>
          </a:xfrm>
          <a:prstGeom prst="rect">
            <a:avLst/>
          </a:prstGeom>
          <a:noFill/>
        </p:spPr>
        <p:txBody>
          <a:bodyPr wrap="none" rtlCol="0">
            <a:spAutoFit/>
          </a:bodyPr>
          <a:lstStyle/>
          <a:p>
            <a:r>
              <a:rPr lang="en-GB" dirty="0" smtClean="0">
                <a:solidFill>
                  <a:schemeClr val="accent6"/>
                </a:solidFill>
              </a:rPr>
              <a:t>ITAR</a:t>
            </a:r>
            <a:endParaRPr lang="en-GB" dirty="0">
              <a:solidFill>
                <a:schemeClr val="accent6"/>
              </a:solidFill>
            </a:endParaRPr>
          </a:p>
        </p:txBody>
      </p:sp>
      <p:sp>
        <p:nvSpPr>
          <p:cNvPr id="20" name="TextBox 19"/>
          <p:cNvSpPr txBox="1"/>
          <p:nvPr/>
        </p:nvSpPr>
        <p:spPr>
          <a:xfrm>
            <a:off x="7595789" y="2780928"/>
            <a:ext cx="680443" cy="369332"/>
          </a:xfrm>
          <a:prstGeom prst="rect">
            <a:avLst/>
          </a:prstGeom>
          <a:noFill/>
        </p:spPr>
        <p:txBody>
          <a:bodyPr wrap="none" rtlCol="0">
            <a:spAutoFit/>
          </a:bodyPr>
          <a:lstStyle/>
          <a:p>
            <a:r>
              <a:rPr lang="en-GB" dirty="0" smtClean="0">
                <a:solidFill>
                  <a:schemeClr val="accent6"/>
                </a:solidFill>
              </a:rPr>
              <a:t>SOX</a:t>
            </a:r>
            <a:endParaRPr lang="en-GB" dirty="0">
              <a:solidFill>
                <a:schemeClr val="accent6"/>
              </a:solidFill>
            </a:endParaRPr>
          </a:p>
        </p:txBody>
      </p:sp>
      <p:sp>
        <p:nvSpPr>
          <p:cNvPr id="6" name="Rectangle 5"/>
          <p:cNvSpPr/>
          <p:nvPr/>
        </p:nvSpPr>
        <p:spPr>
          <a:xfrm>
            <a:off x="859408" y="2636912"/>
            <a:ext cx="7632848" cy="720080"/>
          </a:xfrm>
          <a:prstGeom prst="rect">
            <a:avLst/>
          </a:prstGeom>
          <a:noFill/>
          <a:ln w="28575">
            <a:solidFill>
              <a:schemeClr val="tx2">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59408" y="3491716"/>
            <a:ext cx="1107611" cy="584775"/>
          </a:xfrm>
          <a:prstGeom prst="rect">
            <a:avLst/>
          </a:prstGeom>
          <a:noFill/>
        </p:spPr>
        <p:txBody>
          <a:bodyPr wrap="none" rtlCol="0">
            <a:spAutoFit/>
          </a:bodyPr>
          <a:lstStyle/>
          <a:p>
            <a:r>
              <a:rPr lang="en-GB" sz="1600" dirty="0" smtClean="0"/>
              <a:t>Business</a:t>
            </a:r>
          </a:p>
          <a:p>
            <a:r>
              <a:rPr lang="en-GB" sz="1600" dirty="0" smtClean="0"/>
              <a:t>Strategic</a:t>
            </a:r>
            <a:endParaRPr lang="en-GB" sz="1600" dirty="0"/>
          </a:p>
        </p:txBody>
      </p:sp>
      <p:sp>
        <p:nvSpPr>
          <p:cNvPr id="22" name="TextBox 21"/>
          <p:cNvSpPr txBox="1"/>
          <p:nvPr/>
        </p:nvSpPr>
        <p:spPr>
          <a:xfrm>
            <a:off x="2532219" y="3491716"/>
            <a:ext cx="1276311" cy="584775"/>
          </a:xfrm>
          <a:prstGeom prst="rect">
            <a:avLst/>
          </a:prstGeom>
          <a:noFill/>
        </p:spPr>
        <p:txBody>
          <a:bodyPr wrap="none" rtlCol="0">
            <a:spAutoFit/>
          </a:bodyPr>
          <a:lstStyle/>
          <a:p>
            <a:r>
              <a:rPr lang="en-GB" sz="1600" b="1" dirty="0" smtClean="0">
                <a:solidFill>
                  <a:schemeClr val="accent6"/>
                </a:solidFill>
              </a:rPr>
              <a:t>Business </a:t>
            </a:r>
          </a:p>
          <a:p>
            <a:r>
              <a:rPr lang="en-GB" sz="1600" b="1" dirty="0" smtClean="0">
                <a:solidFill>
                  <a:schemeClr val="accent6"/>
                </a:solidFill>
              </a:rPr>
              <a:t>plans</a:t>
            </a:r>
            <a:endParaRPr lang="en-GB" sz="1600" b="1" dirty="0">
              <a:solidFill>
                <a:schemeClr val="accent6"/>
              </a:solidFill>
            </a:endParaRPr>
          </a:p>
        </p:txBody>
      </p:sp>
      <p:sp>
        <p:nvSpPr>
          <p:cNvPr id="25" name="TextBox 24"/>
          <p:cNvSpPr txBox="1"/>
          <p:nvPr/>
        </p:nvSpPr>
        <p:spPr>
          <a:xfrm>
            <a:off x="3826193" y="3491716"/>
            <a:ext cx="2167581" cy="584775"/>
          </a:xfrm>
          <a:prstGeom prst="rect">
            <a:avLst/>
          </a:prstGeom>
          <a:noFill/>
        </p:spPr>
        <p:txBody>
          <a:bodyPr wrap="none" rtlCol="0">
            <a:spAutoFit/>
          </a:bodyPr>
          <a:lstStyle/>
          <a:p>
            <a:r>
              <a:rPr lang="en-GB" sz="1600" b="1" dirty="0" smtClean="0">
                <a:solidFill>
                  <a:schemeClr val="accent6"/>
                </a:solidFill>
              </a:rPr>
              <a:t>Strategic Partner</a:t>
            </a:r>
          </a:p>
          <a:p>
            <a:r>
              <a:rPr lang="en-GB" sz="1600" b="1" dirty="0" smtClean="0">
                <a:solidFill>
                  <a:schemeClr val="accent6"/>
                </a:solidFill>
              </a:rPr>
              <a:t>plans</a:t>
            </a:r>
            <a:endParaRPr lang="en-GB" sz="1600" b="1" dirty="0">
              <a:solidFill>
                <a:schemeClr val="accent6"/>
              </a:solidFill>
            </a:endParaRPr>
          </a:p>
        </p:txBody>
      </p:sp>
      <p:sp>
        <p:nvSpPr>
          <p:cNvPr id="27" name="TextBox 26"/>
          <p:cNvSpPr txBox="1"/>
          <p:nvPr/>
        </p:nvSpPr>
        <p:spPr>
          <a:xfrm>
            <a:off x="5971976" y="3492297"/>
            <a:ext cx="1252266" cy="584775"/>
          </a:xfrm>
          <a:prstGeom prst="rect">
            <a:avLst/>
          </a:prstGeom>
          <a:noFill/>
        </p:spPr>
        <p:txBody>
          <a:bodyPr wrap="none" rtlCol="0">
            <a:spAutoFit/>
          </a:bodyPr>
          <a:lstStyle/>
          <a:p>
            <a:r>
              <a:rPr lang="en-GB" sz="1600" b="1" dirty="0" smtClean="0">
                <a:solidFill>
                  <a:schemeClr val="accent6"/>
                </a:solidFill>
              </a:rPr>
              <a:t>Company</a:t>
            </a:r>
          </a:p>
          <a:p>
            <a:r>
              <a:rPr lang="en-GB" sz="1600" b="1" dirty="0" smtClean="0">
                <a:solidFill>
                  <a:schemeClr val="accent6"/>
                </a:solidFill>
              </a:rPr>
              <a:t>Results</a:t>
            </a:r>
            <a:endParaRPr lang="en-GB" sz="1600" b="1" dirty="0">
              <a:solidFill>
                <a:schemeClr val="accent6"/>
              </a:solidFill>
            </a:endParaRPr>
          </a:p>
        </p:txBody>
      </p:sp>
      <p:sp>
        <p:nvSpPr>
          <p:cNvPr id="28" name="TextBox 27"/>
          <p:cNvSpPr txBox="1"/>
          <p:nvPr/>
        </p:nvSpPr>
        <p:spPr>
          <a:xfrm>
            <a:off x="7347391" y="3501008"/>
            <a:ext cx="1208985" cy="584775"/>
          </a:xfrm>
          <a:prstGeom prst="rect">
            <a:avLst/>
          </a:prstGeom>
          <a:noFill/>
        </p:spPr>
        <p:txBody>
          <a:bodyPr wrap="none" rtlCol="0">
            <a:spAutoFit/>
          </a:bodyPr>
          <a:lstStyle/>
          <a:p>
            <a:r>
              <a:rPr lang="en-GB" sz="1600" b="1" dirty="0" smtClean="0">
                <a:solidFill>
                  <a:schemeClr val="accent6"/>
                </a:solidFill>
              </a:rPr>
              <a:t>Product </a:t>
            </a:r>
          </a:p>
          <a:p>
            <a:r>
              <a:rPr lang="en-GB" sz="1600" b="1" dirty="0" smtClean="0">
                <a:solidFill>
                  <a:schemeClr val="accent6"/>
                </a:solidFill>
              </a:rPr>
              <a:t>roadmap</a:t>
            </a:r>
            <a:endParaRPr lang="en-GB" sz="1600" b="1" dirty="0">
              <a:solidFill>
                <a:schemeClr val="accent6"/>
              </a:solidFill>
            </a:endParaRPr>
          </a:p>
        </p:txBody>
      </p:sp>
      <p:sp>
        <p:nvSpPr>
          <p:cNvPr id="30" name="TextBox 29"/>
          <p:cNvSpPr txBox="1"/>
          <p:nvPr/>
        </p:nvSpPr>
        <p:spPr>
          <a:xfrm>
            <a:off x="859408" y="4221088"/>
            <a:ext cx="1383712" cy="584775"/>
          </a:xfrm>
          <a:prstGeom prst="rect">
            <a:avLst/>
          </a:prstGeom>
          <a:noFill/>
        </p:spPr>
        <p:txBody>
          <a:bodyPr wrap="none" rtlCol="0">
            <a:spAutoFit/>
          </a:bodyPr>
          <a:lstStyle/>
          <a:p>
            <a:r>
              <a:rPr lang="en-GB" sz="1600" dirty="0" smtClean="0"/>
              <a:t>Business</a:t>
            </a:r>
          </a:p>
          <a:p>
            <a:r>
              <a:rPr lang="en-GB" sz="1600" dirty="0" smtClean="0"/>
              <a:t>Unit Critical</a:t>
            </a:r>
            <a:endParaRPr lang="en-GB" sz="1600" dirty="0"/>
          </a:p>
        </p:txBody>
      </p:sp>
      <p:sp>
        <p:nvSpPr>
          <p:cNvPr id="31" name="TextBox 30"/>
          <p:cNvSpPr txBox="1"/>
          <p:nvPr/>
        </p:nvSpPr>
        <p:spPr>
          <a:xfrm>
            <a:off x="2532219" y="4221088"/>
            <a:ext cx="1026243" cy="584775"/>
          </a:xfrm>
          <a:prstGeom prst="rect">
            <a:avLst/>
          </a:prstGeom>
          <a:noFill/>
        </p:spPr>
        <p:txBody>
          <a:bodyPr wrap="none" rtlCol="0">
            <a:spAutoFit/>
          </a:bodyPr>
          <a:lstStyle/>
          <a:p>
            <a:r>
              <a:rPr lang="en-GB" sz="1600" b="1" dirty="0" smtClean="0">
                <a:solidFill>
                  <a:schemeClr val="accent6"/>
                </a:solidFill>
              </a:rPr>
              <a:t>Audit </a:t>
            </a:r>
          </a:p>
          <a:p>
            <a:r>
              <a:rPr lang="en-GB" sz="1600" b="1" dirty="0" smtClean="0">
                <a:solidFill>
                  <a:schemeClr val="accent6"/>
                </a:solidFill>
              </a:rPr>
              <a:t>reports</a:t>
            </a:r>
            <a:endParaRPr lang="en-GB" sz="1600" b="1" dirty="0">
              <a:solidFill>
                <a:schemeClr val="accent6"/>
              </a:solidFill>
            </a:endParaRPr>
          </a:p>
        </p:txBody>
      </p:sp>
      <p:sp>
        <p:nvSpPr>
          <p:cNvPr id="32" name="TextBox 31"/>
          <p:cNvSpPr txBox="1"/>
          <p:nvPr/>
        </p:nvSpPr>
        <p:spPr>
          <a:xfrm>
            <a:off x="3639590" y="4221088"/>
            <a:ext cx="1361270" cy="584775"/>
          </a:xfrm>
          <a:prstGeom prst="rect">
            <a:avLst/>
          </a:prstGeom>
          <a:noFill/>
        </p:spPr>
        <p:txBody>
          <a:bodyPr wrap="none" rtlCol="0">
            <a:spAutoFit/>
          </a:bodyPr>
          <a:lstStyle/>
          <a:p>
            <a:r>
              <a:rPr lang="en-GB" sz="1600" b="1" dirty="0" smtClean="0">
                <a:solidFill>
                  <a:schemeClr val="accent6"/>
                </a:solidFill>
              </a:rPr>
              <a:t>Customer </a:t>
            </a:r>
          </a:p>
          <a:p>
            <a:r>
              <a:rPr lang="en-GB" sz="1600" b="1" dirty="0" smtClean="0">
                <a:solidFill>
                  <a:schemeClr val="accent6"/>
                </a:solidFill>
              </a:rPr>
              <a:t>records</a:t>
            </a:r>
            <a:endParaRPr lang="en-GB" sz="1600" b="1" dirty="0">
              <a:solidFill>
                <a:schemeClr val="accent6"/>
              </a:solidFill>
            </a:endParaRPr>
          </a:p>
        </p:txBody>
      </p:sp>
      <p:sp>
        <p:nvSpPr>
          <p:cNvPr id="33" name="TextBox 32"/>
          <p:cNvSpPr txBox="1"/>
          <p:nvPr/>
        </p:nvSpPr>
        <p:spPr>
          <a:xfrm>
            <a:off x="5107880" y="4230380"/>
            <a:ext cx="1616148" cy="584775"/>
          </a:xfrm>
          <a:prstGeom prst="rect">
            <a:avLst/>
          </a:prstGeom>
          <a:noFill/>
        </p:spPr>
        <p:txBody>
          <a:bodyPr wrap="none" rtlCol="0">
            <a:spAutoFit/>
          </a:bodyPr>
          <a:lstStyle/>
          <a:p>
            <a:r>
              <a:rPr lang="en-GB" sz="1600" b="1" dirty="0" smtClean="0">
                <a:solidFill>
                  <a:schemeClr val="accent6"/>
                </a:solidFill>
              </a:rPr>
              <a:t>Commercial </a:t>
            </a:r>
          </a:p>
          <a:p>
            <a:r>
              <a:rPr lang="en-GB" sz="1600" b="1" dirty="0" smtClean="0">
                <a:solidFill>
                  <a:schemeClr val="accent6"/>
                </a:solidFill>
              </a:rPr>
              <a:t>pricing data</a:t>
            </a:r>
            <a:endParaRPr lang="en-GB" sz="1600" b="1" dirty="0">
              <a:solidFill>
                <a:schemeClr val="accent6"/>
              </a:solidFill>
            </a:endParaRPr>
          </a:p>
        </p:txBody>
      </p:sp>
      <p:sp>
        <p:nvSpPr>
          <p:cNvPr id="34" name="TextBox 33"/>
          <p:cNvSpPr txBox="1"/>
          <p:nvPr/>
        </p:nvSpPr>
        <p:spPr>
          <a:xfrm>
            <a:off x="6980088" y="4221088"/>
            <a:ext cx="1202573" cy="584775"/>
          </a:xfrm>
          <a:prstGeom prst="rect">
            <a:avLst/>
          </a:prstGeom>
          <a:noFill/>
        </p:spPr>
        <p:txBody>
          <a:bodyPr wrap="none" rtlCol="0">
            <a:spAutoFit/>
          </a:bodyPr>
          <a:lstStyle/>
          <a:p>
            <a:r>
              <a:rPr lang="en-GB" sz="1600" b="1" dirty="0" smtClean="0">
                <a:solidFill>
                  <a:schemeClr val="accent6"/>
                </a:solidFill>
              </a:rPr>
              <a:t>Security </a:t>
            </a:r>
          </a:p>
          <a:p>
            <a:r>
              <a:rPr lang="en-GB" sz="1600" b="1" dirty="0" smtClean="0">
                <a:solidFill>
                  <a:schemeClr val="accent6"/>
                </a:solidFill>
              </a:rPr>
              <a:t>data</a:t>
            </a:r>
            <a:endParaRPr lang="en-GB" sz="1600" b="1" dirty="0">
              <a:solidFill>
                <a:schemeClr val="accent6"/>
              </a:solidFill>
            </a:endParaRPr>
          </a:p>
        </p:txBody>
      </p:sp>
      <p:sp>
        <p:nvSpPr>
          <p:cNvPr id="35" name="TextBox 34"/>
          <p:cNvSpPr txBox="1"/>
          <p:nvPr/>
        </p:nvSpPr>
        <p:spPr>
          <a:xfrm>
            <a:off x="859408" y="5075892"/>
            <a:ext cx="1375313" cy="338554"/>
          </a:xfrm>
          <a:prstGeom prst="rect">
            <a:avLst/>
          </a:prstGeom>
          <a:noFill/>
        </p:spPr>
        <p:txBody>
          <a:bodyPr wrap="none" rtlCol="0">
            <a:spAutoFit/>
          </a:bodyPr>
          <a:lstStyle/>
          <a:p>
            <a:r>
              <a:rPr lang="en-GB" sz="1600" dirty="0" smtClean="0"/>
              <a:t>Operational</a:t>
            </a:r>
            <a:endParaRPr lang="en-GB" sz="1600" dirty="0"/>
          </a:p>
        </p:txBody>
      </p:sp>
      <p:sp>
        <p:nvSpPr>
          <p:cNvPr id="36" name="TextBox 35"/>
          <p:cNvSpPr txBox="1"/>
          <p:nvPr/>
        </p:nvSpPr>
        <p:spPr>
          <a:xfrm>
            <a:off x="2515592" y="4933617"/>
            <a:ext cx="973343" cy="584775"/>
          </a:xfrm>
          <a:prstGeom prst="rect">
            <a:avLst/>
          </a:prstGeom>
          <a:noFill/>
        </p:spPr>
        <p:txBody>
          <a:bodyPr wrap="none" rtlCol="0">
            <a:spAutoFit/>
          </a:bodyPr>
          <a:lstStyle/>
          <a:p>
            <a:r>
              <a:rPr lang="en-GB" sz="1600" dirty="0" smtClean="0">
                <a:solidFill>
                  <a:schemeClr val="accent6"/>
                </a:solidFill>
              </a:rPr>
              <a:t>Project </a:t>
            </a:r>
          </a:p>
          <a:p>
            <a:r>
              <a:rPr lang="en-GB" sz="1600" dirty="0" smtClean="0">
                <a:solidFill>
                  <a:schemeClr val="accent6"/>
                </a:solidFill>
              </a:rPr>
              <a:t>plans</a:t>
            </a:r>
            <a:endParaRPr lang="en-GB" sz="1600" dirty="0">
              <a:solidFill>
                <a:schemeClr val="accent6"/>
              </a:solidFill>
            </a:endParaRPr>
          </a:p>
        </p:txBody>
      </p:sp>
      <p:sp>
        <p:nvSpPr>
          <p:cNvPr id="37" name="TextBox 36"/>
          <p:cNvSpPr txBox="1"/>
          <p:nvPr/>
        </p:nvSpPr>
        <p:spPr>
          <a:xfrm>
            <a:off x="3739728" y="5034662"/>
            <a:ext cx="1165319" cy="338554"/>
          </a:xfrm>
          <a:prstGeom prst="rect">
            <a:avLst/>
          </a:prstGeom>
          <a:noFill/>
        </p:spPr>
        <p:txBody>
          <a:bodyPr wrap="none" rtlCol="0">
            <a:spAutoFit/>
          </a:bodyPr>
          <a:lstStyle/>
          <a:p>
            <a:r>
              <a:rPr lang="en-GB" sz="1600" dirty="0" smtClean="0">
                <a:solidFill>
                  <a:schemeClr val="accent6"/>
                </a:solidFill>
              </a:rPr>
              <a:t>Contracts</a:t>
            </a:r>
            <a:endParaRPr lang="en-GB" sz="1600" dirty="0">
              <a:solidFill>
                <a:schemeClr val="accent6"/>
              </a:solidFill>
            </a:endParaRPr>
          </a:p>
        </p:txBody>
      </p:sp>
      <p:sp>
        <p:nvSpPr>
          <p:cNvPr id="38" name="TextBox 37"/>
          <p:cNvSpPr txBox="1"/>
          <p:nvPr/>
        </p:nvSpPr>
        <p:spPr>
          <a:xfrm>
            <a:off x="5323904" y="5004465"/>
            <a:ext cx="1351588" cy="584775"/>
          </a:xfrm>
          <a:prstGeom prst="rect">
            <a:avLst/>
          </a:prstGeom>
          <a:noFill/>
        </p:spPr>
        <p:txBody>
          <a:bodyPr wrap="none" rtlCol="0">
            <a:spAutoFit/>
          </a:bodyPr>
          <a:lstStyle/>
          <a:p>
            <a:r>
              <a:rPr lang="en-GB" sz="1600" dirty="0" smtClean="0">
                <a:solidFill>
                  <a:schemeClr val="accent6"/>
                </a:solidFill>
              </a:rPr>
              <a:t>Employee /</a:t>
            </a:r>
          </a:p>
          <a:p>
            <a:r>
              <a:rPr lang="en-GB" sz="1600" dirty="0" smtClean="0">
                <a:solidFill>
                  <a:schemeClr val="accent6"/>
                </a:solidFill>
              </a:rPr>
              <a:t>HR data</a:t>
            </a:r>
            <a:endParaRPr lang="en-GB" sz="1600" dirty="0">
              <a:solidFill>
                <a:schemeClr val="accent6"/>
              </a:solidFill>
            </a:endParaRPr>
          </a:p>
        </p:txBody>
      </p:sp>
      <p:sp>
        <p:nvSpPr>
          <p:cNvPr id="40" name="TextBox 39"/>
          <p:cNvSpPr txBox="1"/>
          <p:nvPr/>
        </p:nvSpPr>
        <p:spPr>
          <a:xfrm>
            <a:off x="7008493" y="4933616"/>
            <a:ext cx="1391728" cy="584775"/>
          </a:xfrm>
          <a:prstGeom prst="rect">
            <a:avLst/>
          </a:prstGeom>
          <a:noFill/>
        </p:spPr>
        <p:txBody>
          <a:bodyPr wrap="none" rtlCol="0">
            <a:spAutoFit/>
          </a:bodyPr>
          <a:lstStyle/>
          <a:p>
            <a:r>
              <a:rPr lang="en-GB" sz="1600" dirty="0" smtClean="0">
                <a:solidFill>
                  <a:schemeClr val="accent6"/>
                </a:solidFill>
              </a:rPr>
              <a:t>Accounting </a:t>
            </a:r>
          </a:p>
          <a:p>
            <a:r>
              <a:rPr lang="en-GB" sz="1600" dirty="0" smtClean="0">
                <a:solidFill>
                  <a:schemeClr val="accent6"/>
                </a:solidFill>
              </a:rPr>
              <a:t>data</a:t>
            </a:r>
            <a:endParaRPr lang="en-GB" sz="1600" dirty="0">
              <a:solidFill>
                <a:schemeClr val="accent6"/>
              </a:solidFill>
            </a:endParaRPr>
          </a:p>
        </p:txBody>
      </p:sp>
      <p:sp>
        <p:nvSpPr>
          <p:cNvPr id="41" name="TextBox 40"/>
          <p:cNvSpPr txBox="1"/>
          <p:nvPr/>
        </p:nvSpPr>
        <p:spPr>
          <a:xfrm>
            <a:off x="859408" y="5857528"/>
            <a:ext cx="785793" cy="338554"/>
          </a:xfrm>
          <a:prstGeom prst="rect">
            <a:avLst/>
          </a:prstGeom>
          <a:noFill/>
        </p:spPr>
        <p:txBody>
          <a:bodyPr wrap="none" rtlCol="0">
            <a:spAutoFit/>
          </a:bodyPr>
          <a:lstStyle/>
          <a:p>
            <a:r>
              <a:rPr lang="en-GB" sz="1600" dirty="0" smtClean="0"/>
              <a:t>Public</a:t>
            </a:r>
            <a:endParaRPr lang="en-GB" sz="1600" dirty="0"/>
          </a:p>
        </p:txBody>
      </p:sp>
      <p:sp>
        <p:nvSpPr>
          <p:cNvPr id="42" name="TextBox 41"/>
          <p:cNvSpPr txBox="1"/>
          <p:nvPr/>
        </p:nvSpPr>
        <p:spPr>
          <a:xfrm>
            <a:off x="2515592" y="5715253"/>
            <a:ext cx="1032655" cy="584775"/>
          </a:xfrm>
          <a:prstGeom prst="rect">
            <a:avLst/>
          </a:prstGeom>
          <a:noFill/>
        </p:spPr>
        <p:txBody>
          <a:bodyPr wrap="none" rtlCol="0">
            <a:spAutoFit/>
          </a:bodyPr>
          <a:lstStyle/>
          <a:p>
            <a:r>
              <a:rPr lang="en-GB" sz="1600" dirty="0" smtClean="0">
                <a:solidFill>
                  <a:schemeClr val="accent6"/>
                </a:solidFill>
              </a:rPr>
              <a:t>Press </a:t>
            </a:r>
          </a:p>
          <a:p>
            <a:r>
              <a:rPr lang="en-GB" sz="1600" dirty="0" smtClean="0">
                <a:solidFill>
                  <a:schemeClr val="accent6"/>
                </a:solidFill>
              </a:rPr>
              <a:t>releases</a:t>
            </a:r>
            <a:endParaRPr lang="en-GB" sz="1600" dirty="0">
              <a:solidFill>
                <a:schemeClr val="accent6"/>
              </a:solidFill>
            </a:endParaRPr>
          </a:p>
        </p:txBody>
      </p:sp>
      <p:sp>
        <p:nvSpPr>
          <p:cNvPr id="43" name="TextBox 42"/>
          <p:cNvSpPr txBox="1"/>
          <p:nvPr/>
        </p:nvSpPr>
        <p:spPr>
          <a:xfrm>
            <a:off x="3945320" y="5898758"/>
            <a:ext cx="1306576" cy="338554"/>
          </a:xfrm>
          <a:prstGeom prst="rect">
            <a:avLst/>
          </a:prstGeom>
          <a:noFill/>
        </p:spPr>
        <p:txBody>
          <a:bodyPr wrap="none" rtlCol="0">
            <a:spAutoFit/>
          </a:bodyPr>
          <a:lstStyle/>
          <a:p>
            <a:r>
              <a:rPr lang="en-GB" sz="1600" dirty="0" smtClean="0">
                <a:solidFill>
                  <a:schemeClr val="accent6"/>
                </a:solidFill>
              </a:rPr>
              <a:t>Partner list</a:t>
            </a:r>
            <a:endParaRPr lang="en-GB" sz="1600" dirty="0">
              <a:solidFill>
                <a:schemeClr val="accent6"/>
              </a:solidFill>
            </a:endParaRPr>
          </a:p>
        </p:txBody>
      </p:sp>
      <p:sp>
        <p:nvSpPr>
          <p:cNvPr id="44" name="TextBox 43"/>
          <p:cNvSpPr txBox="1"/>
          <p:nvPr/>
        </p:nvSpPr>
        <p:spPr>
          <a:xfrm>
            <a:off x="5557904" y="5796553"/>
            <a:ext cx="1422184" cy="584775"/>
          </a:xfrm>
          <a:prstGeom prst="rect">
            <a:avLst/>
          </a:prstGeom>
          <a:noFill/>
        </p:spPr>
        <p:txBody>
          <a:bodyPr wrap="none" rtlCol="0">
            <a:spAutoFit/>
          </a:bodyPr>
          <a:lstStyle/>
          <a:p>
            <a:r>
              <a:rPr lang="en-GB" sz="1600" dirty="0" smtClean="0">
                <a:solidFill>
                  <a:schemeClr val="accent6"/>
                </a:solidFill>
              </a:rPr>
              <a:t>Market </a:t>
            </a:r>
          </a:p>
          <a:p>
            <a:r>
              <a:rPr lang="en-GB" sz="1600" dirty="0" smtClean="0">
                <a:solidFill>
                  <a:schemeClr val="accent6"/>
                </a:solidFill>
              </a:rPr>
              <a:t>intelligence </a:t>
            </a:r>
            <a:endParaRPr lang="en-GB" sz="1600" dirty="0">
              <a:solidFill>
                <a:schemeClr val="accent6"/>
              </a:solidFill>
            </a:endParaRPr>
          </a:p>
        </p:txBody>
      </p:sp>
      <p:sp>
        <p:nvSpPr>
          <p:cNvPr id="45" name="TextBox 44"/>
          <p:cNvSpPr txBox="1"/>
          <p:nvPr/>
        </p:nvSpPr>
        <p:spPr>
          <a:xfrm>
            <a:off x="7314109" y="5796553"/>
            <a:ext cx="962123" cy="584775"/>
          </a:xfrm>
          <a:prstGeom prst="rect">
            <a:avLst/>
          </a:prstGeom>
          <a:noFill/>
        </p:spPr>
        <p:txBody>
          <a:bodyPr wrap="none" rtlCol="0">
            <a:spAutoFit/>
          </a:bodyPr>
          <a:lstStyle/>
          <a:p>
            <a:r>
              <a:rPr lang="en-GB" sz="1600" dirty="0" smtClean="0">
                <a:solidFill>
                  <a:schemeClr val="accent6"/>
                </a:solidFill>
              </a:rPr>
              <a:t>Official </a:t>
            </a:r>
          </a:p>
          <a:p>
            <a:r>
              <a:rPr lang="en-GB" sz="1600" dirty="0" smtClean="0">
                <a:solidFill>
                  <a:schemeClr val="accent6"/>
                </a:solidFill>
              </a:rPr>
              <a:t>results</a:t>
            </a:r>
            <a:endParaRPr lang="en-GB" sz="1600" dirty="0">
              <a:solidFill>
                <a:schemeClr val="accent6"/>
              </a:solidFill>
            </a:endParaRPr>
          </a:p>
        </p:txBody>
      </p:sp>
      <p:sp>
        <p:nvSpPr>
          <p:cNvPr id="2" name="Up Arrow 1"/>
          <p:cNvSpPr/>
          <p:nvPr/>
        </p:nvSpPr>
        <p:spPr>
          <a:xfrm>
            <a:off x="107504" y="1268760"/>
            <a:ext cx="864096" cy="5184576"/>
          </a:xfrm>
          <a:prstGeom prst="upArrow">
            <a:avLst/>
          </a:prstGeom>
          <a:gradFill flip="none" rotWithShape="1">
            <a:gsLst>
              <a:gs pos="0">
                <a:schemeClr val="accent2">
                  <a:shade val="30000"/>
                  <a:satMod val="115000"/>
                </a:schemeClr>
              </a:gs>
              <a:gs pos="35000">
                <a:schemeClr val="accent2">
                  <a:shade val="67500"/>
                  <a:satMod val="115000"/>
                  <a:lumMod val="98000"/>
                  <a:lumOff val="2000"/>
                  <a:alpha val="77000"/>
                </a:schemeClr>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dirty="0" smtClean="0">
                <a:solidFill>
                  <a:srgbClr val="002060"/>
                </a:solidFill>
              </a:rPr>
              <a:t>Value</a:t>
            </a:r>
            <a:endParaRPr lang="en-GB" sz="2400" dirty="0">
              <a:solidFill>
                <a:srgbClr val="002060"/>
              </a:solidFill>
            </a:endParaRPr>
          </a:p>
        </p:txBody>
      </p:sp>
      <p:sp>
        <p:nvSpPr>
          <p:cNvPr id="46" name="Rectangle 45"/>
          <p:cNvSpPr/>
          <p:nvPr/>
        </p:nvSpPr>
        <p:spPr>
          <a:xfrm>
            <a:off x="323528" y="6525344"/>
            <a:ext cx="8318773" cy="261610"/>
          </a:xfrm>
          <a:prstGeom prst="rect">
            <a:avLst/>
          </a:prstGeom>
        </p:spPr>
        <p:txBody>
          <a:bodyPr wrap="square">
            <a:spAutoFit/>
          </a:bodyPr>
          <a:lstStyle/>
          <a:p>
            <a:r>
              <a:rPr lang="en-GB" sz="1100" i="1" dirty="0" smtClean="0"/>
              <a:t>Source: IBM Corporation</a:t>
            </a:r>
            <a:endParaRPr lang="en-GB" sz="1100" i="1" dirty="0"/>
          </a:p>
        </p:txBody>
      </p:sp>
    </p:spTree>
    <p:extLst>
      <p:ext uri="{BB962C8B-B14F-4D97-AF65-F5344CB8AC3E}">
        <p14:creationId xmlns:p14="http://schemas.microsoft.com/office/powerpoint/2010/main" val="4015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2752" y="120622"/>
            <a:ext cx="6083424" cy="500066"/>
          </a:xfrm>
        </p:spPr>
        <p:txBody>
          <a:bodyPr/>
          <a:lstStyle/>
          <a:p>
            <a:r>
              <a:rPr lang="en-GB" dirty="0" smtClean="0"/>
              <a:t>5 steps to protect your sensitive data</a:t>
            </a:r>
            <a:endParaRPr lang="en-GB" dirty="0"/>
          </a:p>
        </p:txBody>
      </p:sp>
      <p:sp>
        <p:nvSpPr>
          <p:cNvPr id="3" name="Rectangle 2"/>
          <p:cNvSpPr/>
          <p:nvPr/>
        </p:nvSpPr>
        <p:spPr>
          <a:xfrm>
            <a:off x="1645320" y="980728"/>
            <a:ext cx="6840760" cy="108012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0F5E"/>
                </a:solidFill>
              </a:rPr>
              <a:t>Identify</a:t>
            </a:r>
            <a:r>
              <a:rPr lang="en-GB" sz="2400" dirty="0" smtClean="0">
                <a:solidFill>
                  <a:srgbClr val="000F5E"/>
                </a:solidFill>
              </a:rPr>
              <a:t> – your sensitive data</a:t>
            </a:r>
            <a:endParaRPr lang="en-GB" sz="2400" dirty="0">
              <a:solidFill>
                <a:srgbClr val="000F5E"/>
              </a:solidFill>
            </a:endParaRPr>
          </a:p>
        </p:txBody>
      </p:sp>
      <p:sp>
        <p:nvSpPr>
          <p:cNvPr id="6" name="Rectangle 5"/>
          <p:cNvSpPr/>
          <p:nvPr/>
        </p:nvSpPr>
        <p:spPr>
          <a:xfrm>
            <a:off x="1645320" y="2132856"/>
            <a:ext cx="6840760" cy="1080120"/>
          </a:xfrm>
          <a:prstGeom prst="rect">
            <a:avLst/>
          </a:prstGeom>
          <a:solidFill>
            <a:schemeClr val="accent4">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0F5E"/>
                </a:solidFill>
              </a:rPr>
              <a:t>Discover</a:t>
            </a:r>
            <a:r>
              <a:rPr lang="en-GB" sz="2400" dirty="0" smtClean="0">
                <a:solidFill>
                  <a:srgbClr val="000F5E"/>
                </a:solidFill>
              </a:rPr>
              <a:t> – location and accessibility </a:t>
            </a:r>
            <a:endParaRPr lang="en-GB" sz="2400" dirty="0">
              <a:solidFill>
                <a:srgbClr val="000F5E"/>
              </a:solidFill>
            </a:endParaRPr>
          </a:p>
        </p:txBody>
      </p:sp>
      <p:sp>
        <p:nvSpPr>
          <p:cNvPr id="7" name="Rectangle 6"/>
          <p:cNvSpPr/>
          <p:nvPr/>
        </p:nvSpPr>
        <p:spPr>
          <a:xfrm>
            <a:off x="1624360" y="3284984"/>
            <a:ext cx="6861720" cy="1080120"/>
          </a:xfrm>
          <a:prstGeom prst="rect">
            <a:avLst/>
          </a:prstGeom>
          <a:solidFill>
            <a:schemeClr val="accent3">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0F5E"/>
                </a:solidFill>
              </a:rPr>
              <a:t>Classify</a:t>
            </a:r>
            <a:r>
              <a:rPr lang="en-GB" sz="2400" dirty="0">
                <a:solidFill>
                  <a:srgbClr val="000F5E"/>
                </a:solidFill>
              </a:rPr>
              <a:t> – data according to its value to the </a:t>
            </a:r>
            <a:r>
              <a:rPr lang="en-GB" sz="2400" dirty="0" smtClean="0">
                <a:solidFill>
                  <a:srgbClr val="000F5E"/>
                </a:solidFill>
              </a:rPr>
              <a:t>organisation</a:t>
            </a:r>
            <a:endParaRPr lang="en-GB" sz="2400" dirty="0">
              <a:solidFill>
                <a:srgbClr val="000F5E"/>
              </a:solidFill>
            </a:endParaRPr>
          </a:p>
        </p:txBody>
      </p:sp>
      <p:sp>
        <p:nvSpPr>
          <p:cNvPr id="8" name="Rectangle 7"/>
          <p:cNvSpPr/>
          <p:nvPr/>
        </p:nvSpPr>
        <p:spPr>
          <a:xfrm>
            <a:off x="1624360" y="4437112"/>
            <a:ext cx="6861720" cy="1080120"/>
          </a:xfrm>
          <a:prstGeom prst="rect">
            <a:avLst/>
          </a:prstGeom>
          <a:solidFill>
            <a:schemeClr val="accent5">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0F5E"/>
                </a:solidFill>
              </a:rPr>
              <a:t>Secure</a:t>
            </a:r>
            <a:r>
              <a:rPr lang="en-GB" sz="2400" dirty="0" smtClean="0">
                <a:solidFill>
                  <a:srgbClr val="000F5E"/>
                </a:solidFill>
              </a:rPr>
              <a:t> – employ security control and 	protection measures</a:t>
            </a:r>
            <a:endParaRPr lang="en-GB" sz="2400" dirty="0">
              <a:solidFill>
                <a:srgbClr val="000F5E"/>
              </a:solidFill>
            </a:endParaRPr>
          </a:p>
        </p:txBody>
      </p:sp>
      <p:sp>
        <p:nvSpPr>
          <p:cNvPr id="9" name="Rectangle 8"/>
          <p:cNvSpPr/>
          <p:nvPr/>
        </p:nvSpPr>
        <p:spPr>
          <a:xfrm>
            <a:off x="1619672" y="5589240"/>
            <a:ext cx="6866408" cy="108012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2"/>
                </a:solidFill>
              </a:rPr>
              <a:t>Monitor </a:t>
            </a:r>
            <a:r>
              <a:rPr lang="en-GB" sz="2400" dirty="0" smtClean="0">
                <a:solidFill>
                  <a:schemeClr val="bg2"/>
                </a:solidFill>
              </a:rPr>
              <a:t>– measure and evolve </a:t>
            </a:r>
          </a:p>
          <a:p>
            <a:pPr algn="ctr"/>
            <a:r>
              <a:rPr lang="en-GB" sz="2400" dirty="0" smtClean="0">
                <a:solidFill>
                  <a:schemeClr val="bg2"/>
                </a:solidFill>
              </a:rPr>
              <a:t>security practices</a:t>
            </a:r>
            <a:endParaRPr lang="en-GB" sz="2400" dirty="0">
              <a:solidFill>
                <a:schemeClr val="bg2"/>
              </a:solidFill>
            </a:endParaRPr>
          </a:p>
        </p:txBody>
      </p:sp>
      <p:sp>
        <p:nvSpPr>
          <p:cNvPr id="4" name="Rectangle 3"/>
          <p:cNvSpPr/>
          <p:nvPr/>
        </p:nvSpPr>
        <p:spPr>
          <a:xfrm>
            <a:off x="323528" y="980728"/>
            <a:ext cx="1152128" cy="108012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0F5E"/>
                </a:solidFill>
              </a:rPr>
              <a:t>1</a:t>
            </a:r>
            <a:endParaRPr lang="en-GB" sz="2400" b="1" dirty="0">
              <a:solidFill>
                <a:srgbClr val="000F5E"/>
              </a:solidFill>
            </a:endParaRPr>
          </a:p>
        </p:txBody>
      </p:sp>
      <p:sp>
        <p:nvSpPr>
          <p:cNvPr id="11" name="Rectangle 10"/>
          <p:cNvSpPr/>
          <p:nvPr/>
        </p:nvSpPr>
        <p:spPr>
          <a:xfrm>
            <a:off x="335495" y="2164521"/>
            <a:ext cx="1152128" cy="108012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0F5E"/>
                </a:solidFill>
              </a:rPr>
              <a:t>2</a:t>
            </a:r>
            <a:endParaRPr lang="en-GB" sz="2400" b="1" dirty="0">
              <a:solidFill>
                <a:srgbClr val="000F5E"/>
              </a:solidFill>
            </a:endParaRPr>
          </a:p>
        </p:txBody>
      </p:sp>
      <p:sp>
        <p:nvSpPr>
          <p:cNvPr id="12" name="Rectangle 11"/>
          <p:cNvSpPr/>
          <p:nvPr/>
        </p:nvSpPr>
        <p:spPr>
          <a:xfrm>
            <a:off x="335495" y="3303859"/>
            <a:ext cx="1152128" cy="108012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0F5E"/>
                </a:solidFill>
              </a:rPr>
              <a:t>3</a:t>
            </a:r>
            <a:endParaRPr lang="en-GB" sz="2400" b="1" dirty="0">
              <a:solidFill>
                <a:srgbClr val="000F5E"/>
              </a:solidFill>
            </a:endParaRPr>
          </a:p>
        </p:txBody>
      </p:sp>
      <p:sp>
        <p:nvSpPr>
          <p:cNvPr id="14" name="Rectangle 13"/>
          <p:cNvSpPr/>
          <p:nvPr/>
        </p:nvSpPr>
        <p:spPr>
          <a:xfrm>
            <a:off x="335495" y="4437112"/>
            <a:ext cx="1152128" cy="108012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0F5E"/>
                </a:solidFill>
              </a:rPr>
              <a:t>4</a:t>
            </a:r>
            <a:endParaRPr lang="en-GB" sz="2400" b="1" dirty="0">
              <a:solidFill>
                <a:srgbClr val="000F5E"/>
              </a:solidFill>
            </a:endParaRPr>
          </a:p>
        </p:txBody>
      </p:sp>
      <p:sp>
        <p:nvSpPr>
          <p:cNvPr id="18" name="Rectangle 17"/>
          <p:cNvSpPr/>
          <p:nvPr/>
        </p:nvSpPr>
        <p:spPr>
          <a:xfrm>
            <a:off x="335495" y="5589240"/>
            <a:ext cx="1152128" cy="108012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0F5E"/>
                </a:solidFill>
              </a:rPr>
              <a:t>5</a:t>
            </a:r>
          </a:p>
        </p:txBody>
      </p:sp>
    </p:spTree>
    <p:extLst>
      <p:ext uri="{BB962C8B-B14F-4D97-AF65-F5344CB8AC3E}">
        <p14:creationId xmlns:p14="http://schemas.microsoft.com/office/powerpoint/2010/main" val="4015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4" grpId="0" animBg="1"/>
      <p:bldP spid="11" grpId="0" animBg="1"/>
      <p:bldP spid="12" grpId="0" animBg="1"/>
      <p:bldP spid="14"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Chart 62"/>
          <p:cNvGraphicFramePr/>
          <p:nvPr>
            <p:extLst>
              <p:ext uri="{D42A27DB-BD31-4B8C-83A1-F6EECF244321}">
                <p14:modId xmlns:p14="http://schemas.microsoft.com/office/powerpoint/2010/main" val="28348671"/>
              </p:ext>
            </p:extLst>
          </p:nvPr>
        </p:nvGraphicFramePr>
        <p:xfrm>
          <a:off x="1166029" y="1560888"/>
          <a:ext cx="6733954" cy="4489303"/>
        </p:xfrm>
        <a:graphic>
          <a:graphicData uri="http://schemas.openxmlformats.org/drawingml/2006/chart">
            <c:chart xmlns:c="http://schemas.openxmlformats.org/drawingml/2006/chart" xmlns:r="http://schemas.openxmlformats.org/officeDocument/2006/relationships" r:id="rId3"/>
          </a:graphicData>
        </a:graphic>
      </p:graphicFrame>
      <p:sp>
        <p:nvSpPr>
          <p:cNvPr id="55" name="Oval 54"/>
          <p:cNvSpPr/>
          <p:nvPr/>
        </p:nvSpPr>
        <p:spPr>
          <a:xfrm>
            <a:off x="2324294" y="1694649"/>
            <a:ext cx="4367799" cy="4367799"/>
          </a:xfrm>
          <a:prstGeom prst="ellipse">
            <a:avLst/>
          </a:prstGeom>
          <a:solidFill>
            <a:schemeClr val="bg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p:cNvGraphicFramePr/>
          <p:nvPr>
            <p:extLst>
              <p:ext uri="{D42A27DB-BD31-4B8C-83A1-F6EECF244321}">
                <p14:modId xmlns:p14="http://schemas.microsoft.com/office/powerpoint/2010/main" val="3889274995"/>
              </p:ext>
            </p:extLst>
          </p:nvPr>
        </p:nvGraphicFramePr>
        <p:xfrm>
          <a:off x="1470835" y="1769992"/>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Isosceles Triangle 14"/>
          <p:cNvSpPr/>
          <p:nvPr/>
        </p:nvSpPr>
        <p:spPr>
          <a:xfrm rot="8944608">
            <a:off x="5308430" y="3083213"/>
            <a:ext cx="968197" cy="289743"/>
          </a:xfrm>
          <a:prstGeom prst="triangle">
            <a:avLst>
              <a:gd name="adj" fmla="val 4964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rot="12730622">
            <a:off x="5173256" y="4474692"/>
            <a:ext cx="968197" cy="289743"/>
          </a:xfrm>
          <a:prstGeom prst="triangle">
            <a:avLst>
              <a:gd name="adj" fmla="val 49648"/>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p:nvPr/>
        </p:nvSpPr>
        <p:spPr>
          <a:xfrm rot="16200000">
            <a:off x="3893095" y="5047188"/>
            <a:ext cx="968197" cy="289743"/>
          </a:xfrm>
          <a:prstGeom prst="triangle">
            <a:avLst>
              <a:gd name="adj" fmla="val 496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rot="19767958">
            <a:off x="2764010" y="4236155"/>
            <a:ext cx="968197" cy="289743"/>
          </a:xfrm>
          <a:prstGeom prst="triangle">
            <a:avLst>
              <a:gd name="adj" fmla="val 49648"/>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p:cNvSpPr/>
          <p:nvPr/>
        </p:nvSpPr>
        <p:spPr>
          <a:xfrm rot="1868581">
            <a:off x="2907136" y="2852628"/>
            <a:ext cx="968197" cy="289743"/>
          </a:xfrm>
          <a:prstGeom prst="triangle">
            <a:avLst>
              <a:gd name="adj" fmla="val 496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p:cNvSpPr/>
          <p:nvPr/>
        </p:nvSpPr>
        <p:spPr>
          <a:xfrm rot="5400000">
            <a:off x="4171394" y="2272182"/>
            <a:ext cx="968197" cy="289743"/>
          </a:xfrm>
          <a:prstGeom prst="triangle">
            <a:avLst>
              <a:gd name="adj" fmla="val 4964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6768" y="107946"/>
            <a:ext cx="5867400" cy="500066"/>
          </a:xfrm>
        </p:spPr>
        <p:txBody>
          <a:bodyPr/>
          <a:lstStyle/>
          <a:p>
            <a:r>
              <a:rPr lang="en-GB" sz="2400" dirty="0" smtClean="0"/>
              <a:t>Securing Data Throughout the Lifecycle</a:t>
            </a:r>
            <a:endParaRPr lang="en-GB" sz="2400" dirty="0"/>
          </a:p>
        </p:txBody>
      </p:sp>
      <p:sp>
        <p:nvSpPr>
          <p:cNvPr id="5" name="AutoShape 4" descr="data:image/jpeg;base64,/9j/4AAQSkZJRgABAQAAAQABAAD/2wCEAAkGBw8SEBUQEhMUFQ8UFBAUDw8QEhAPEhAQFBUWFhUSFBQYHCghGB0mHxQUJDQhJykrLi4uFx8zOD8tQygtLisBCgoKDg0OGxAQGywkICQsLy4sLC0sLSwsLiwtLywsLSwsLiwsLCwsLywsLCwsLCwtLCwwLCwvLCwsMDcsLCwsLP/AABEIAL0BCwMBEQACEQEDEQH/xAAcAAEAAQUBAQAAAAAAAAAAAAAABwEDBAYIBQL/xABOEAABAwIBBQoHDAgFBQAAAAABAAIDBBESBQYHITETJEFRYXFzgZGzFDVScnSSwSIlNEJTVGOhsbLC0hYjMjNDgpPRFWJ1g7QXRKKj8P/EABsBAQACAwEBAAAAAAAAAAAAAAAEBQIDBgEH/8QAOhEBAAECAgQMBAYCAgMAAAAAAAECAwQRBTJRcRIUITEzNEFhcpGxwROBodEVIlJTYuEj8EKiJJLx/9oADAMBAAIRAxEAPwCcU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aqqlkbC97g1jRdznGwAXkzERnLKiiquqKaYzmWj5R0igOIghxN+UlJbfmYBe3OQotWK/TDoLOgZmM7teU7I5fq82TSFWHYyAc7ZHfjWvjVeyEqNA4ftqq84+yy7P2vPyQ5oz7XLzjNbONCYX+Xn/S27PfKB/iNHNGz2hecYuM40NhI/4z5ytOzyyj8vbmjh/KvOMXNrONEYP9H1n7vg53ZR+cO/pwfkXnx7m17+FYP9v61fdT9Lco/OHepD+VPj3Nr38Lwf7cec/c/SzKHzh3qRflT49zafheE/bjzn7qjOvKHzh3qQ/lT49za8nReE/bjzn7rjc6so/OXf04D+FOMXNrGdGYT9v61fdkR50ZQ+cdsMP5V7xi5tap0bhP2/8AtP3ZUWcuUPlmHnib7F7xm41VaOwn6J82XHnDlI7H0586N4+wrKMRX3NNWj8HHZV5x9mZDlzKh+LSO5t2afrKzi/X3NFWCwUdtcf+svuPPOSJ4ZWU5iB1CWM7ozs/sSeRZRiMpyrjJhVomm5TwsPXwu6eSf8AfKO9tsEzXtD2EOa4Atc03BB2EFSYnPlhT1UzTM01RlMLi9YiAgICAgICAgICAgICAgICCMtImWDJMKZp/Vx2LwPjSHWAeYEdvIoOJrzngup0HhYpt/Hnnnkjd/ctNdI0bSBzkBRV6pu7PKb2hA3dnlN7Qgbuzyh2hB9oCAgE21lB8CdnlDtCC8HI8mF1ki8YTSyYp0aqqGdBUr1HqtvSpqxZRUi12npGZkrDHIMTHCxB+0cR5VtirOMpReBVbqiujkmFrMmudBUPoXm7NboSe025wb24w5bcPXlPAk0tZpu2qcVTHLzVf73c27Jv6mOeEBAQEELac2TxTwVEckrGPY6J4jlkY3Gw4mGwO0hz9f8AkCDF0IZfl8Okp5ZHvbNDiZukj5LSROvZuI6rte8/yoJdzqyp4LRT1PDFFI5o43hpwDrdYdaDmClra2R7ImVE+6SOZGy882t7yGtv7rjIQdV5MhwQsjFyGMYwEkkkNAAJJ2nUgykBAQEBAQW53WaSgg/KM5fNI8/Ge89RcbfVZVNc51TL6Bhrfw7NFGyI9G+aLWgwzav4rfuBTMLqy53T0/5ad3u3bAOIdgUpRZyYBxDsCGcsbKbBuEmofu5OD/KVjVzS2WZn4lO+EGM2DmCqX0FVAQZuQ/hVP6RT941Z29eN6PjOr3PDPpKXs4WDwOo1D9xPwfRuVlc1Z3OJwkz8ejxR6oUCqnfPoFB9tejGYXo5V41zSy4qhGmqhnwVS9iUeu2+Z6jDVU8w24mtJ5MQH2PctlurKuJYzb4WFu2+6Z9/aErwuu0HkVo499oCAgINH0vZI8IyZKQLviAnZquf1et1uUsxjrQQPmllPwavpqjgjmZjN7Wjf+rkPqvcgmTTrlPBk5kA21EzAfMj/WE+s2MdaCONEmS93ypG4j3EDXzO4sX7DAet9/5EHSLBYIMCpy/RRv3OSqp2SbNzfPEx9/NLroM9jwQCCCDrBBuCOMFBUm2s7OEoLAroflGeu3+6C894aLkgAbSTYDrQWmVkRNhIwk7AHtJPVdBbyrJhie7iaT2BeSypjhTEbUGt2KofRZ512GpkZqY97QdoY9zbnjNivYmY5muq3RVrRE74zbfo2qpX1bw973DcHGz3ucL449diVJw0zNU5z2KTTluimxTwaYj83ZER2S2fP+VzaCRzXFrsUFnNJaReVgOsKRfnK3Kp0TTFWLpiYz5/SUWGvntYyyW4QZHkEdqr+FVtdh8C1+mPKBlBOQCIJiCAQRBMQQdhBw6wveBVsYTirMck1x5wsOBFwQQQSCCCCCNRBG0HkWOTdFUTGcczI/w6o+Qn/oTflWXw6tjTxqx+unzhcyEd9U/pFP3jUt68b3mM6vc8M+kpgzi+B1HQT925WVzUnc4nCdPR4o9UM0VFNNqiikkt+1ubHODTxEjUFWU0VVc0O4u4m1a16oh8VED43YJGOY8ayyRrmOtx2PByryaZjnZW7tFyOFRMTHc+F42L1LBJIcMbHyOG0RsdIRz2GrrWUUzVzQ1Xb1u3GddURvlk1NFUQi8sMsbfKfG4N9bYlVuqnnhpt4mzdnKiqJ+akcywZzQrWT6mu8lwPZr9i9icnlFvPOnbCZaF1428yuHBMhAQEBBYrYg9haRcEEEHhB2hByTl3Jppqmald/CkfGL7Sy/uD1tLT1oPfz9zmNaKK5BMVIzdSD/3DzaUW/2mdqCQ9AeScNPLVka5pMDD9HDcffdJ2BBhaac+J2Tf4bTSGNrWtNXJG4te5zxdsIcNbRhIJttxAbLghF2T836uaIzQ073wtxXexotdu3CL3d/KCg9nR/ntNk2dnuyaFzmioguSxrCdcsY+K4Xvq/atY8BAdH5dk3pMRs3GWx4xgKDk7ILWippiAL7vS67C/wC9Yg6U0oO956vlhN/WCCBtGbQMsUZAAO6u2AD+FIg6Rzmkw0kp4o5D/wCJWNerO5vw0Z36I/lHqhdmxVLv1boNu0Y/DH9A/vI1KwutO5Sae6Cnxe0tq0ieL5POg71ikYjo5U+h+t0/P0lE5KrXZpvyD8Fg6GH7jVbUasbnAYrpq/FPqhzLJ31P6RUd65VtevO922G6tR4Y9ITg/YeYq0cHHOg3N074punpu8aqq3rRvd7jer3PDV6SmyvgbJE+N5sx7HteQQCGuaQTfg1FWlUZxlLhLVc0VxVTzxMS8vImV8nkilpns9wDhjYHAEDaWuIs/juCeNa6K6J/LSlYnC4qmPjXqZ5e2ffYwdI1A2SjMtv1kJa9juHCXBrxfisb87QscRTnRnsSND3pt4mKeyrk+yOshZNNTUxwAkBxJe4bWxtF3EcvAOUhQrdHDqydPjcTxezNzt7N6X2spqODVhigjGvgGvVc8LiTzkkqy/LRGyHFf5cTd7aqp/3/AHYpkzK1NVNcYXh7Rqe0hzSL+U1wBsdfBrsV5TXTXHI9v4W9h6oi5GWz/wCwjrPjIbKWZrohaCXEQwbI5G2xNHEDcEDgseRQsRaimc4dLonGVX6Jor56e3bDWqh92qOt6YylNmRXXgYeNrfsVvHM+fVxlVMd7OXrAQEBBQhBz9p1yLuVZHVNHuZ24JD9LFaxPKWED/bQRmSeDWeADaTxBB1fmXknwShhp+GOJgeRqvJa7z1uLj1oOctIcpdlasJ27u4dTQ1o+oBBPOjehZ/hFIbbYI3HznDE49pJQc6ZyRhtZVMH7IqapoHE0SvACDpWgnL8ixvO11Cxx5zTglBzJkE74punpe8Yg6T0peJqroT9oQQRo0PvvR9K7upEHReeJ3jN0Un3SsLmpO5KwXWbfip9YQ012pVbvH1iQbfouO/H+jv7yNScLrTuUenegp8XtLa9I3i6TzoO+YpGI6OVRofrdPz9JRI52pVzs05ZA+CQdBB9xqtaNWHAYrpq/FPqhnLJ31P6TUd85VtevO92uH6tR4Y9ITo/YeYq0cJHOgnNx2+aXp6XvGKqt60O9xvQXPDV6SmbOP4HU+jz925WVzVnc4nCdPR4o9UT5mv3/TeefrY4H7VAs9JDr9J9Ur3e8JPzy+AVHROU67qS5TR/WaN8NF0Ya653JTy2/qRKJhdf5Og07P8A48eKPSWw6VZsNGy5sDURg3NgfcSG3aB2LfidT5qzQUZ4ifDPrDwNFVQHVcrWuBG4EkAg6w9tj9Z7VpwutKx09H+Gme/2l7mlUb2hPD4QB1GKX+wW3Fasb0DQPT1eH3hGcjtSgOrTfm4d7ReYz7oVtTqw+fX+lq3z6vTWTUICAgII2070bXZLdIf2opYHtPK525n6pCghPMWmbLlOkjdraZ2EjjwXeBzXaEHWDG2b1IOUc/z761npEnsQdFaOPFFH6ND9wIOas6jv+r9Lq++eg6PyN4ih/wBPi/44Qcz5AO+abp6bvGIOldKniar6E/aEEDaMj78UfSu7t6Do3PP4DN0Un3SsLmpO5KwXWbfip9YQu12pVbu1cSDcdFZ37J6O/vI1JwutO5Sad6Cnxe0tt0k+LZfPp++YpGI6OVRojrdPz9JRAXKudknfN/4JT9BB9xqtaNWHA4npq/FPqhXLTt91HpNR3zlW16873aYfq1Hhj0hO79h5irRwsIGzadvml6el7xiqretDvMZ0Fzw1ekpqzk+BVPo9R3blZXNWdzisJ09Hij1RFmad/wBN0n4HKBZ6SHX6S6rXu90qZ6eL6nonqdd1Jcpo/rNvfDQ9Fp38/wBGl72FRcLr/Jf6d6vHij0lJtdXwwtDppGRtJwh0jmsBdYmwJ4bA9im1VRTzuYtWbl2crdMzPdGbC/SXJ/zqn/rR/3WHxaNsN/EMV+3V5S1LSVlemmpomwzRyOFQ1zmxva8hu5SjEQDsuR2rRiK6aqYyntW2hsNetXqpuUzEcHtiY7YR292pQ3SJ0zcG9ovMZ90K1p1YfP73SVb59XprJqEBAQEEeadXe9EnLJT940+xBCWjXxvR9N+ByDq34qDk3SB41rfSJPYg6M0b+KKP0aH7gQcz52Hf9Z6XV989B0lkbxDD/p8X/GCDmXN/wCE03T03eNQdL6VPE1X0J+0IIE0YeOKPpXd29B0rnQzFSSjjjkHa0rGvlpluw88G9RPfHqgxjtSqnfK3QbnooO/ZPR395GpOF1p3KTTvQU+L2lt2kw+9svn0/fRqRiOjlU6I63T8/SUPF2pVzsU9ZvfBKfoIO7arWjVhwWJ6avfPqhLLTt91HpVT3zlW16873aYfq1Hhj0hPb9h5irRwkIBzYdvmk6ek7xiqrWtHyd7jehueGr0lN2cvwKp9HqO7crK5qzucVhOno8UeqIMyz74U3SfgcoFnXh12kuq17vdK2evi+p6J6nXdSXK4DrNvfDQdFR3+/0aXvYVFwuv8l/pzq8eKPSWx6WTvOL0lndSrdidT5q3QfWJ8M+sNEzWyA6uldEJRFgZjxGPdb+6DbWxNttUW1b4c5Zr3HY3itMVcHPOcufL2lm52ZoOoYmSmcSh8ojwiExWux78V8bvIta3CsrtngRnm0YHSfGrk0cHLKM+fPtiNkbWryu1FaFrHOn3IjLQMHE1v2K2jmfPa5zqmWevWIgICAgjrTt4of0tP3gQQpo08b0fTfgcg6u4EHMGmDJb4MrTPI9xPhljdbUfchrxfjDmnqcONBs+ZOl2Gjye2lmglfNC0shdEY8EjBrYHlxBYRe2oO2X5EEX4JquoIAxVFTK42bexllcSbcQu48wCDq2ej3PJzoW7G07o28uGPCPsQcl5OqDHJHKBcxvieGnUHFjg61+pBJ2kHSqK6lNHSQyMjeL1MkwYXljdZY1rC4BuoXcTs4kGq6MPHFH0ru7eg6fyrHihcONpHaEexOU5ufWE2sdvCql9Cz2PrEjxumiY7+k9Hf3kSkYbWlTac6Cnxe0tv0n+LJfPpu/jUjEdHKp0R1un5+kobJVe69PmbEgdRUzhsNPTn/1tVnRqxucLi4yv1xP6p9Wqf8AT5nhklVPM0026yT7lbDfE4yESPJsGgk84HBrWni8cLhTPIsvxev4FNq3T+bKIz+nJ3t8fsPMVJU0Ofc1zvmk6ek7xiq7etHyd3jehueGr0lPmUKZssMkTiQyRj2OcLAhrmkEgnVsKs5jOMnDW65oriqOeJiWlZt6Pn01Wyd87XsiLjG1rCxznFpaC+5IFg47OGyj28Pwas81vi9L/GszbinLPn5XtaQqgMybPf4wYwcpe9rfaT1LZenKiUTRlE1YqjLf5I1zAym2Cvjc82ZI18LnHUG48JaT/Mxo61DsVcGt0elbM3cNMU88cvl/UylXOvIYraYwYsDsTXxyWxBr28Y4QQSOtTrlHDpycvg8VOGuxciM9sPLzIzRdROkkkka+R4a0YGlrWMBJO3WSTbsCwtWeAk6Q0hxrKIjKIeJpeygwiCmBu8OMzwPigNcxt+fG/1StWKq5qU3QVmrOq72ZZe/0yjzR1G3E5rfKc1vabe1RIjOcnQV1cGmatkZuhKBtoxzK2fP2QgICAgINaz+zcGUKR1KXlgc5jsbQHEYHYgLHmQaNmvolbS1kNV4RI4xPxBjo2AO1EWJB5UEut2INczxzSpq+Lc5m3trY9pwvjd5THcB+o8N0EUVGhKTH7iq9xfVjgxOA5SHgHsCDeMxdGtNQu3X3UlRa27SWu0HaI2jU2/WeVBv8kd22QQjlnQrinc6Co3OFziRE6HdNzub4WkOF2jgB4ONBseT9FdNFRTU7S7dZ2YJKlwDpMNwbNGxo1bB13QYOauiZtJWRVQqJHGJxcGOjYA67S3WQeVBK1U28ZHIg5+ytCY6iWM/FkfbmJu36iFWVxlVMO6wtz4lmirbEf39WLiWDe9bNnOB9FM6ZjGvLozGWvJAALmuvq81bLdzgTnCJjMJTiaIoqnLKc3qZxZ9zVlO6nfFG1rjGS5rnkjA9rxt81Z135rpyyRsLoujD3YuRVM5Z/WMmq4loWjb82c/5qSEQOibNG2+5kyGJzATfCThdca9Wyy32780xllmqcXomi/X8SKuDM8/Jn7ww85c9aqsGA2iguCYYyTjINxjfqxDksBz6l5Xeqr3NuF0baw/Lz1bZ9oeydKVT8hF60iz4zOxE/A7f658oaPk6cwyRSDWYnxPaDscY3BwB9VR6ZymJXN2n4lFVM9sTHm3DKOkiomhkhdBEGyRyRuIc8kB7S0kdq31YiZjLJVWtDW7dcVxXPJMT5KZC0j1MEYilYKhrRZr3PMcgHE52F2LntfjJSjEVUxlPK9xGh7V2rhUTwe7LOPbJ5mded09dha5ojhYcTYmkvu+1sTnEC9gTbUNp2rC5dmtIwWj7eFzmJzme37Q14lak/Nt+QtIVZTsEbw2eNoAbujiyQAcG6AG45wTyrfRiKqYy51ViNEWbtXCpngz3c3lyerPr9KVQ5pEUDI3eW+R01uZuFovz3WU4meyGi3oO3E511zPdll7y0apqXyPdJI4vkebve43Lj/9wbABYKPMzM5yuqKKaKYppjKI7GXm9BulXCz6RrjzMOM/dWdqM64Rsdc+Hhq6u7Lz5PdP9O2zQORWTiVxAQEBAQEFLIKoCClggqgIKWQVsgpZAcLiyCIdJWRHMl8IaPcmwltwW2O9nUFExFv/AJQ6HQ2LjL4FW+PePfzaPdRXQGJAxIGJAxIGJAxIGJAxIGJAxIGJAxIGJAugkDRlkRxf4S4aiLR38naXddhbmPGpeHoy/NLnNM4uKpixT2cs79ny7f6SsApShVQEBAQEBAQEBAQEBAQEBAQYWU8ntlaQR2oROXLCO8p6PGYiWYmDibYt6gdnatFWHpnm5FvZ0zfojKqIq387y5NH0vBKeuK/4lhxbvSY07tt/wDb+lh2YU/yg9Rw9q84tO1nGnaO2ifP+lt2Y1TwPZ1h49i84tVtZRpy120z9Fo5k1fAY/WkH4F5xeruZxpvD7KvKPu+DmZWfR+s/wDInF6+5l+NYbZV5R93z+h1Z9H67/ypxevuPxrDfy8o+5+h1ZxR+u78qcXr7j8Zw38vKPufodWfR+s/8qcXrPxrDfy8o+76GZdZ9H6z/wAicXr7j8aw2yryj7vsZk1fCY+2Q/gTi9fcxnTeH2VeUfddbmNU8L2dQefYveLVbWE6ctdlM/RdbmFP8oP6bj7V7xadrGdO0dlE+f8AS9Ho9k4ZD1RW/EveLd7CdO7Lf1/p6+SdHrA4OfifbgfYN9Ubeu6zpsUxz8qLf0xfuRlTlTu5/P7JDyfRNibYBb1Sy0BAQEBAQEBAQEBAQEBAQEBAQUsgpgHEgpubeIIKbi3iCCng7OIIBpmcQQU8FZ5IQPBWeSEDwVnkhBUUzOIIHg7OIIK7i3iCCu5t4ggrgHEgrZBVAQEBAQEBAQEBAQEBAQEBAQEBAQEBAQEBAQEBAQEBAQEBAQEBAQEBAQEBAQEBAQEBAQEBAQEBAQEBAQEBAQEBAQEBAQEBAQEBAQEBAQEBAQEBAQEBAQEBAQEBAQEBAQEBAQEBAQEBAQEBAQEBAQEBAQEBAQEBAQEBAQEBAQEBAQEBAQEBAQEBAQEBAQEBAQEBAQEBAQEBAQEBAQEBAQEBAQEBAQEBAQEBAQEBAQEH/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data:image/jpeg;base64,/9j/4AAQSkZJRgABAQAAAQABAAD/2wCEAAkGBxQSEhUUEBQUFRUWEhUZFBgYEBcUFBQUGBUWGBUUExYYHCggGBwlHBQVIjEjJSkrMy4uFx8zODMtNyktLisBCgoKDg0OGxAQGiwkICQsLCwsLCwsLCwsLCwsLCwsLCwsLCwsLCwsLCwsLCwsLCwsLCwsLCwsLCwsLCwsLCwsLP/AABEIALcBEwMBEQACEQEDEQH/xAAcAAEAAgIDAQAAAAAAAAAAAAAABgcDBQECBAj/xABAEAACAQIDBAgDBQYEBwAAAAABAgADEQQSIQUGMUEHEyJRYXGBkTKhsSNScoLBJDNCYrLRFDRTkhUXRIPS4fD/xAAbAQEAAgMBAQAAAAAAAAAAAAAABAUCAwYBB//EADARAQACAQMDAgUDBAIDAAAAAAABAgMEERIFITEyQRMiUWFxFCOBM1KRsQahFUJD/9oADAMBAAIRAxEAPwC8YCAgICAgICAgICAgICAgICAgICAgICAgICAgICAgICAgICAgICAgICAgICAgICAgICAgICAgICAgICAgICAgICAgICAgICAgICAgICAgICAgICAgICAgICAgICAgICAgICAgICAgICAgICAgICAgICAgICAgICAgICAgICAgICAgICAgICAgICAgICAgICAgICAgICAgICAgICAgICAgICAgICAgICAgICAgICAgICAgICBxeAvPByJ6EBAQEBAQEBAQEBAQEBAQEBAGB1vAXgdoCAgICAgICAgIHnxmLSkpaowVRzJ/+vMq1tadqw8m0RHdCdodImZzTwFB67jiSCFHibcB5kSdGg4xvltEI06iZnakbtfU2ttl9c2Eo/yk5iPA2Dj5xto4+sn78/R5au3Ns0tS1GqP5VQ/IhSfSZ1rorfWHk/HiN3bAdKlVTlxNBSR8QUtTcfla/6SR/4rHeN8V/8ALX+rtXtaE02BvlhcWQtN8tT/AE3GVz+Hk3oTK7UaPLg9Udvsk489L+EhEiNzmehAQEBAQEBAQEBAQEBAQOtS9jbjyvw9YEN3irVaK56tdm1sAimkBoTyYk8OchaiLUjlurdXF6xymyCbvbaqYjH5KlfEikqlsq4mqoYgqFU2bh2r+k1aaL3tvMtOijJktvNpXRhXzKDw0lkuGeAgICAgICAgeLau0VoUy7+g5s3ICbMWK2S3GrDJeKRvKnNq7YrbSxJphytNP3jL/Cp4JTH3j3+ZPC0tbzTS02r5RK1tmnefCcbv7BsgSmvV0xyHEn7zHixPeZU3yWyTvaUytYrG0JJQ2LTHHWYMmR9j0z/DAim9u5lKpTZ2ITIpbPwyAC5JPdpwMkafPfHeOLVkx1tHdV27e7z1qy1KwYUle6CxRqhB0Peq8PH6yw1es3jZHw4IfQWzqhZAW0NpT+U16oCAgICAgICAgICAgICAgcGBGN+wBQH4j/S0iav0IHUP6cKr6O0vjqn4R82/9TXo2vp8dl8UR2R5Ses2SAgICAgICBwYFWdKm3LBgp+G6r5/xH9PSXPT8fCk3lX6i3K2zD0X7E+yQsNX+0bxLaj2XKJW6nJN8k7pmKu1Vr0qYUACaGx3gIHDCBrU2SufOeMfcbJRaAMDQ7X3vwmGOWrVGf7igu1+424Hzmm+alZ2SsOizZY3iv8Ans1f/MXDXAanXW/DNTC38rtMJ1VY9pSY6VlnxaJn8txsvejDYg5adUZ/ut2WPkD8XpeZ489L+JRs+iz4fVVugZuRXMDqxtMbWisbybbtXid4KCHLnzN3KMxkC/VMNZ2rvb8Q3RgvPl0pbx0SbdoeY19uMjW65grO1otH8Nn6S8x22bHC4xKnwMD3948xxEscGqxZ43pZotS1fMPRJLAgeXHbQpURmrVEpjvZgvtfjMq0tbxDGbRHlrV3swh+GsD5I7fMLN/6PP8A2tfx6fVixO+uCp/HWt/2qv8A4TL9DqPPH/R8fH9XOyd8sHin6vD1HqNzth61h+JimVfUiasmmyY43tG38wyplrbw8nSA32C+bf0yu1foROo/04Vl0Yi+Mq+Sf1NMNJ4YaDwvZOA8pOWTDjMWlJS9RlRRxLGw9zPJtEeWVKWvPGsbyi9fpEwYJyGpUA4stOyj1YiR51NfbdPr0vNPmYj8y9OD36wjkAuad+BcWX/cCQPUz2uqxzO27zL0vU44323/AAkge4uNdNLc/Kb1fO8eWtp7cQ5Lh1DvVQEhbZqRYMDZjbVGt3z0ezZ2MFamtRQQGFwGFmHgQDxgemB0qvYE9wJ9hEd52eT4fO3SJii5GvIk+Z1P1nSRTjiiFZvvdcu5GHC0Vt90fQTnb78pWdfCTzF6QEBAQODAr/pD3qakppUT2mbJobFnJsFB5C5kTPlmbcKrfQ6OsU+Nk9vDpursUUx9mA1U/vKxHaJ5hPuqOQHrrN2LDWsbouq1d8159o+iRYrYJqIVqHMDxDAEH0M2WiJRaXtSeVZ2VLvlu8+DqC1+rY3Q3N0Ya5b8fEH+0qtTh+FbeHWdM1k6mk47+Y/0mvRlvo1f9lxTXqqt6bnjUQaEN3sPmPIyXps3KNpVHVNDGK3xKeJWKTpeSL2itZtM9oU8IVvRtsvVXD02te5cjiqDiR48APOcxXNk6lm2idscf9/lNrX4VeXu9mysExW1Nci+HE+LHiT5zpMOnx4q8awiWva07yy4/YLMPiuRw7x5GY59NjzV43h7TJak7wjdVqlJrglXXn/fvE43Jjtos+0dlnE1y1THdvbQxNO/B1NnHce8eBnW6LVfHx8p8x5VuTHxlj3r28MLSJFs5BtfgoHFjLbS6f4t/si5svCO3lB92MKuK/acSvX1ahJQP2lpoCQvZ4Em1/AEWtJGpzzjt8PF2iPowxY+XzWbfbu6XWoTTRaTgdlkUL6MBoRNODWZMdt57wzyYaWjwqitiqtCteoquyMVdKiBlax7QIPDhxEv7xGXFvXxKur8l9pXLufTWpRSph8q0nGYBVCi543A0ve95zWaLRea2nws8fHbeHbpB0oL+b6CV+r9EIfUP6cK36Lv83V8qf1eY6Pwx6f6V24rErSpl24Kt/7ASXa0VjeVpjpN7RWPKqq+PO0MYwrEmjRsSgJyszE5KfloSe+w5GQ6R8a29vC8z2rocUUx+qff3TrCbNdkAFkW2iqAqgdwA0k3jEdtlHN7TO8yr/pC3aGHArCyqxswGgLWJuByOhvIGsxREcodF0bWWtM47+Gbof3tLO+DqMWCrmok65QDZqd+7UEfm8Jt00222lC6pjxzfnRaY2fSsBkWwYsBl0DF85a3fm7V++S1Qz4egqLlQAKL2A4C5ufmTAyQMOLTMjgc0Ye4M9rO1oeW8PmXbF2Ha42sZ12SInHEwpqzMTO69ejnF9bhKTczTW/4gAGHuDOVz145Jhb453rCVzUzIHF4HN4HF4Hm2liOrpVHHFUYjzA0+cxvO1ZlnjryvEKH29iC+Ow6k3Aqp734+8rsU733l0+qpw081hd27+HC0h4yzlys+W0gRrfzZYr4SppqlnX8up+V/eaNRTljTenZ5w6iLfwoynXbC4ujUXQpVX/aTlYeqk+8r9PO13T6+sWxzH2fQNfG/Yg981dezzj0m0f+3ZyWnx8rq52f9rj3v93T/cJo6HSKxs3apa+Fp5VAHdOjQmUwI1vRgho4HG4P1E5v/kOKONcsefCbo7TvNUP3Yxpo44pfR1II8Qbj9feOj3+b8vdVVh6Vsddqi35IB5ZQfqxn0Dp9NsUyodTb54brokKthKR5quX1UlT9JWaus1yyl4p3pCwCJGbVNdLOyhTrtUXTPTVj+K5U/JRL/puaZwTWfZXaqu19266FsWThAp4dZUy+Wc/reVes2nLKXhjajfdIn7lfz/QSo1nphF6j/ThXHRZ/m6vlT+rzzSeHnT/SszfzElaCgcySfyrw9yPaZ6q21dnTdJx8s2/0Vt0d46mj13rNb7UGwUuzdnTKigk8+AmOmtWKd23qeKb5Iiqc4jenFVuzgcK1NeHXYkGko8Qh1PoD5TOcmS07UhojS4MXfPff7VafE7sHEHNja9XEvyUE06K+QGp9LeUVwd97Tu8v1DjHHBXjH+/5bzd7dXqSCiqi34KoUfKSIrEeEC17W8pogsJ6wdoCBwZ5I+ft/Nl9Ri6qW7LN1ifhck/I5h6TqdHl+Np439uyoz04ZPykXQ5twIzYVza5L0vH76jxv2vU90reo4P/AKQl6bL22lb4MqUxzA1+1zXy/s/VBubVC1l8lUdr3Eypx3+ZjbfbshFSjjlcl8aTrqFRgPIagD2k+M+n9MY0f4eSfNkT3k32roo6utVU2ue2ZZV0uGKcrURpy2mePKU/2OWbZ7qalWtUNEszu1yzlb5VHBRyA/Wc9qJi0zxjaFrpPlvSZn3U1trFfbrVGuV1YflIMpMVtrO01GPlj/y+ht364eirLqCoI8iLiXETvDirV4zMNnPXjy7SANKoDw6t7+WUzG3iWeP1xt9XzrvFTz4ulTXizoPmLn2uZW4afM6rW5eGHuuhif8ACqf5vqJG/wCQYpvp4n6S53SWjnKG4E9XjkY8GJX31HzHzkHo+bjeIbtTXeFtUT2R5Tq1c7mBrdvLel6j9ZS9diJ0c/mEnSz+4qnANn2jpwQG/mSAP19pH6NinaJbdTbu2HStsVyExKAlcgWqByt8L+Wtj3WE7npuqrWJx291JqsMz80NN0W7zpharUazBadRrqxPZR9AQ3cDYa9/nM9fp+cc6sMGXj2ldrV1C5iy5bXvcWt33lNFZ322T+UKZ6Qsa20cT1WE1RFVXqW7Ci7EsT43Nhzt6y2wz+mwzy8z7Ilv3cn2Tfo/2QKFNVUWVVAHefE+JOsqrX5TulxG0MnSL+5X8/0Eg6z0wr+peiFc9Fn+bq+SfV55o/B0/wBKwuku4wyPyDFT4Zl0Puo95lrI+R1PRbfvzX6wrXo7x/U44oTYVtBr/Gtyo9QW+U06a8b7J3VsEzTlHsuj/hec3Zryxcy91DBqnAQM8DmAgICBDekbdr/F0Q1P97TuUPeDxQ+duPhJej1U4L7+0tOfFF6qRV3pVARmp1abXHJkcToZ4Za/ZWzE0lde4+/NPFqKdYrTxAFsp0Wp40yf6eI8RKHVaG2GeVe8J+HPFo2nyml5BSXDKDxgeepg0sdBwMR5h5Ph8578EX0t8P6Tp5t+1Crj1rx3KX9nX8I+gnNX8ys6+I2VP0hbunCV2IH2NRiUNtEJ1NM93h4eUqc+Ga25Q63p+ujPiilvMJb0RbyqUGEqsA6furn46fJR4r3d1vGSdPm3jaVb1TRzW/xax2nys/NJal3Rnfvb9PC4dwzDO6kKL62PxN5WkfUZONeMeZT+n6acuWLT4juq3dHYz1sR/iaqkE/ulI1Cni5HK40HgT3zzBi4xvLf1HVc7cY8Qub/AAANDq+8TZmxRlpNLe6srPG28K22tQKvlbRlNwfI6ETjrYMmkyfieyzi9ctVhbr7UFekNRmXRhfgf7TqtHqq5qR37q7Jj4y3N5Ma0S3524tKnkTtOdAo1JPITneq5P1Nq6enf3lL08cd7SjW4+xGDln1dmzOeQPJR5fqZc6XBGLHENGS/KVlYnCh0ynhaSomd94a1d7Y6OaRcstO2t+yxUew0+UkU1WavaJa7YaT7IvvFXOGV6CIVymwubngOZ85eab92kZLefwr8vy24pH0b0Er4dFUjs360fxGqT2i3PXS3gB3Sm1tbxkmbePZNwTWa9lmYegEFlkNvRPpHqAUVubfH9BIes9MK3qXohXfRd/m6viE+TN/cTHRz22Onz22XFt7Zq4nDvRbgy2B5g8VYeRsZLyY+deMrfFltiyRePZ877Twj0Kpp1AUqIw1GmoN1dD3cwZUWpbHZ2tM2PU05R7+VubkdIFKsi0sWy06wFsx0p1PENwVvA+kn4dTW3aznNb0vLjmbY43qnqVQRcEEd95K3jyqdpj2eQbVpGp1SurVOJVTmKj7z2+Eedr8p5FonwynHaI3mHtEyYOYCAgdXW4ngg2+W41PE9sDK9tGX4vI9485Jwam+Ke3dqvhrdWGP3RxVE9kCoBwscrex0+cs8fUqz2tCLbSzHiW22PvVtXDgKEqVFH8NROtHowOb5zHJ+jy95jb8PYjNXx/wBpPhd+dot/0Ck9+Y0x7O36yPOm0vnnLZGTN/bDNidrbVrAj9mwwI4587gemb9JjH6Wk795l7+7ZDK3R+ajfa1nqfgQIPK7Zv0nuXXWt2iOxTTxHeZW/uthTTpBSOAAlekvTtnZKYimUqKGBGoIuDPJiJ8sq2ms7x5VVtfo4KPmoO6WNxpmAPIqbgj3ke2miZ3iVni6rkrG143bTA4baIXKdokDxwwdgPMm59578LJ/cxnV6We84u/5ejD7qoX6yoamJq3vnrG6g96pw9725T2uCIneZ3asvUMlq8aRxj6Ql+xtjCn2m1Yzeg7y3doGh3g2AtcXtr8/SasuGmWNrwyra1fEoamx8Rh3vTdltztf5gyrnpXG3LHbZI/Ub+qG7p4jEOLPiCB/LRsx9b6TZOi1F42vlnb7MPi0jxVjobEzN2FYk8Xc5nI568B6ASXp9Hiwd4jefuwvltfyley9nLRWw4yU1uu1ts0cMuas4XTQcWPkJsxYb5Z2rDC+StfKJjf6pWP7DgqlVb2ztUFNPe1j7yXOipT+pdp+Na3pqiO+WBxuKbrXoUaZy2ISvmLW4X5X5SVp9Viw14xMy1ZMF7zuieytp1sJV6yiTTqKbEEaEc1deY8JYTXHqad0be2KV57l71Jj6OYDLUQgVUvfK3IqeankfPunPajTzhttKyxZIvG7wb87rjFkO1WuLLZUQoEHebFCbnTnyEgZMEXneZa82mrlmJtKEYHcE03DLVxKn7yuqt7hJ5+nj2Y/o6e07LO3boGnTCZqr97VahqOT5nQeQAm6teMbJFKcI23a7fHdCljFuw7Q4MNGHkf0mN8db+UvBqcmG29Z/hV2N3Br02OSpp/NTN/cHX5SPOkj2WdOs3r5h6NnboVTpVxDhOa00IJ9WNh7GI0m3uZOsTPeKxv9ZWVunslMOmTD0urW92PFnP3nY6kyVWkV8KrPnvmtyvKVqJk0uYCAgIHFoHmxGAR+IHtA19Td2keUHdwm7qDvgemnsamOV4evXTwiLwUQ8ZgLcIHMDqyA8RAxHBp90QO6UQOAEDJAQEDG9EHiBA6DBp90QMqoBwEDzbUxfVUnf7o08SdFHuRM8dOd4qwvbjWZUpjsWcXjxSqEuozPUF/jtayn+W5GndpLjPb4GHaqFirOS/zLP2XshmUFjZbaKNAB3ADgJSzMzPdYbREbNquxqfMXnnYRDfjclaqGpSFqiqSCOJtrlPfJmj1M4r7TPZozYotG6BdGeNajtHKDo9Fsw8mTKT5XPuZYdT9O6PpfK+ksReUae56sdwgdgoHCBzAxVMOp4ge0DouCQcFHtAzqoHCBzAQEBAQEBAQEBAQEBAQEBAQEBAQEBA1G9eGephKq0vjy3Ud7KQwX1tb1m7T3imWsy15azakxCgtl7S6nFrWYE2JFQW7WU6MADzHG3hOh1OGM9PlV2G80t3fQmxNo0q9JXoOrrbkeB7mHEHwM5vJjtjtxtCzraLRvD3XmDJot794aWDoO1RhnKkU1v2mYiwNu4czN2mwzlv9veWrLkikK13C2E4rGtUUq9S2VSLFad7jMOROht3ASTrs8Xtxj2YYMc1jeVzURYAeEgJDvAQEBAQEBAQEBAQEBAQEBAQEBAQEBAQEBAQEBA4YXgVzvluAlZzVpgo51JXn+IcD58ZKw6u+Pw03w1sh+H3UxNBr06xQ/eGemfdTJ0dRx3jbJTdonS2ifllusPgse2j7QqqP5esZvckTXbV6b2xMowZPezabK3Xpq/WWqV63+pWbOVPeq8AfE3PjI2XV3vG0do+zbXBWvnumeydlCn2m1YyI3NtAQEBAQEBAQEBAQEBAQEBAQEBAQEBAQEBAQEBAQEDgiBhfCIeKiB0GApj+Ee0DMlIDgIGSAgICAgICAgICAgICAgICAgICAgICAgICAgICAgICAgICAgICAgICAgICAgICAgICAgICAgICAgICAgICAgICAgICAgICAgICAgICAgICAgICAgICAgICAgICAgICAgICAgICAgICAgICAgICAgICAgICAgICAgICAgICAgICAgICAgICAgICAgICAgICAgICAgICAgICAgICAgICAgICAgICAgICAgICAgICAgICAgICAgICAgICAgIH/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data:image/jpeg;base64,/9j/4AAQSkZJRgABAQAAAQABAAD/2wCEAAkGBhQNEA0NDQ0QDA0NEA0PDQwNDw8NDQ0MExAVFhMQEhIXGyYeFxkjJRISHy8gJCcpLC0uFR4xNzAqNScrLCkBCQoKDgwOGQ8PFykcHxwqLSkwKSkpNSkpKSkuNSkpKSksKSk1KSkpKSkpKSkuKSkpKSkpKSwpKSksKTEpLCkpKf/AABEIAQIAwwMBIgACEQEDEQH/xAAcAAEAAgMBAQEAAAAAAAAAAAAAAwcBBAYFAgj/xABKEAABAwECBg4EDAUEAwAAAAAAAQIDEgQRBQYUIZHRBxMVMUFRUlNhcXOSsrMjMzSTFyIkMjVUcnSBg6GxYqLB0vBCY2ThJUNE/8QAGQEBAAMBAQAAAAAAAAAAAAAAAAMEBQIB/8QAJhEBAAIBAwQCAgMBAAAAAAAAAAECEQMxUQQSEzIhgTNBFGFxIv/aAAwDAQACEQMRAD8AvEAAAAAAAAAAAAAAAAAAAAAAAAAAAAAAAAAAAAAAAAAAAAAAAAAAAAAAAAAAAAAAAAAAAAAAAAA0cJ4YjsyfHW9y7zE+cvT0IexGdhvA4m245PdekaIxOC7f0nnOxglX/X+q6yaNCyOdSFjgrfd6XlrpdrG70vLXS7We+CeTyQsgFb7vS8tdLtY3el5a6Xax4J5PJCyAVvu9Ly10u1jd6XlrpdrHgnk8kLIBW+70vLXS7WN3peWul2seCeTyQsgFb7vS8tdLtY3el5a6Xax4J5PJCyAVvu9Ly10u1jd6XlrpdrHgnk8kLIBW+70vLXS7WfceMUrf9a6VHgseSFig4+w45qlyStqTj3l/BeE6ixW9k7a43VJwpwtXiVCK1Jru6i0S2AAcOgAAAAB5+G8LJZIleud6/FjavC7UhXNqtjpXOe9yuc7OqqenjjhHbLQ5iL8WL4icVW+5f84jwai9o0xGeVe9sylqFRFUKifDhLUKiKoVDAlqFRFUKhgS1CoiqFQwJahURVCoYEtQqIqhUBLUKiKoVDAlqFRFUKhgS1G7grCr7M9HsX7TeBzeJTzahUeTGYwZW1YrY2eNkrFva5L+lF4UUnOOxEwjnkgVcyptjOhd5yftoOxM69e22Fms5jIADh0BQYUCosJTVSyqvC+Rf5lNasW9/pJPtv8AEpBWa1Y+IU5n5T1isg2wbYe4eZT1isg2wbYMGU9YrIKxWMGU9YrINsFYwZT1isg2w6PAOJktqRssqrZoXZ23pfK9ONGrvJ0qc2tFYzLqImdnh1mNtTjTSWVZMSbLHvw7avKlcr1X8N79DeTAFnT/AOSD3TNRXnqa/qEnjlU+2pxppG2pxppLZ3Bs/wBUg90zUNwbP9Vg90zUefyY4PFPKp6xWSYXRG2m1NaiNa2aVrWolyNRHbyIalZaj5jKJPWKyDbBth7h5l0eJ0t1rh6a0/lUssqzE53yyz/ad4VLTKHUe6zp7AAK6QMKZMKBSeEH+lk+3J41NeszhF/pZe0k8amvWbFY+IUpT1mKyGsVnWHiesVmvWZrGBNWKyGsVjAmrFZDWYrGB1mI+AktcyyyNqgs9Kq1d6SZc7Wr0JvloIc7iBY9qsMLrvjTK+V3W51yfoiHRmXrX7rz/S3SMQAC8hdgI3WlqZle1F4lciKfOVs5xnfbrAp3DrvlVs+8TeI0azYw6/5XbLlvTKJrlTPf8Y0azYrH/MKU7p6zFZDWKzrDx0mJbvltn+0/wKWwVFiO75dZut/gUt0zup9/pZ0tgAFZKGFMhQKFwm7003aS+NTWrPvCjvTTdrL41NWs2qx8QozunrFZBUKjrDxPWKyCoVDAnrFZBUKhgT1mHPzL+JDWYc/MvUowL5xaZTY7Gn/Hg8CHpHnYuex2P7vB5aHomJbeV6Ng5DZIww+zWeNkL1jdaJKHPatzkjRt7kReC/NnOvK+2XVujsXay+BCTRiJvGXN/WVeuffnVVVeNVVV/c+f84SKsVmvhTTI4zWQVioYE1RmsgrFYwOoxDd8us3XJ4FLiKXxAf8AL7Ml/DJ4FLoM3qvf6WtL1AAVUoAAPznhWRUnnuX/ANs3mONZLRxoTYW9fP203mONS83a7Qz53bCTp1H0knSat4PXjaqM1GojjO2KMPW1UKjW21TO29B4OrxYxKkwnHJLFPHEkcm1q17XOVVpRb70XpPYXYin3ssg93JrPV2HXX2W1feF8tp35nauvet5iJWaadZrEy1cFWRYIIIXKjlhijjVyZkcrWol6J+BtAFNOHMY8YqPwmyBsUrIVhe9yrI1zkcjm3XJcdODqtprOYeTGYxKrPgin+uQe7k1j4I5/rkHu5NZaZ8uUm/k6nLjxVfni3wbRLNCrkesMj41emZHK1blVENZZk49B822bbJZpN+uWV+l6r/UhNWNvlTlMto4kPh0yrw3dR8A9eOo2OF/8jZeuXy1LyKM2N/pKy9cvlqXmZnV+/0t6PqAAqJgAAfm/C3r7R20/mONQ2sLL6e0dtP5jjUN2u0M+d2QYB68ZBgAZBgyBbWw37LavvK+W0sEorFXHuTBcckMUEcySSbYrpHOaqLSiXZk6D2l2Zp7l+RwZv8Ack1Gdq6F7XmYhapqVisQtsGpgm2LaILPO5Eas0UUitTOiK5iKqJpNspJwA5XHzG9+CmWd8UTJlme9qpI5zbka1FvS46rWbTiHkziMy6o1MKTbXBPJvURSuv6mKpWHwyz/U4feSajWwlssTWiGaBbLCxJo3xq9JHqrUclyqiXdJPHTamdkc6tXDN3k6UMmEM3mqpgMADqNjf6Ssn5vlqXoUXsb/SVk/N8tS9DM6v3+lvR9QAFRMAAD83YV9faO2n8xxqG1hT19o7afzHGqbtdoUJAAevAAAAAAMO3l6lMmH7y9SgforFn2KxfdrP5bT0zzMWfYrD92s/loemYVt5X42Ct9mj1Vh7WXy0LIK32aPVWHtZfLQl6f8kOdT1lVYANhSAAAAAHT7G/0lZPzfLcXqUVsb/SVk/N8txepmdX7/S1o+oAComAAB+bcKevtHbT+Y41T0MJ2J6z2hUjcqLNMqL0bY41shk5t2hNZuVn4hQlACfIZObdoGQyc27Qms6y8QAnyGTm3aE1jIZObdoTWMiAE+Qyc27QmsZDJzbtAyIDD95epTZyGTm3aD5dYZLl9G7eXgGR+g8WPYrD92s/ltPTPNxaS6x2JFzKlms96floekYVt5X42Ct9mj1Vg7aXy0LIK62ZIHPisKMarlSWXMn2EJdD8kOdT1lVAJ8hk5t2gZDJzbtCazYypIAT5DJzbtAyGTm3aE1jIgBPkMnNu/TWMhk5t2gZHv7G/wBJ2T83y3F7FHbHdle3CVlVzFaibbnXe9WpeJmdX7/S1o+oAComDCmQBSVvZdLMnFJJ4lILj3ccMH7Ra5c1zZPSN4rl3zxDV07d1YlTtGJfNwuPq4XHbl83C4+rhcB83C4+rhcB83GHJmXqX9j7uMOTMvUoFyYB9lsnYQ+BDfNDAXstk7CHwIb5kTvK7GwcRsnfMsnaSeBDtzidk35lk7STwISaPvDnU9ZcDcLj6uFxpqj5uFx9XC4D5uFx9XC4D2sSmX26DorX+VS2CvNjqwVTSTqnxY20ov8AG7/r9ywzO17ZutacYqAAgSAAA5/HHF/LIao09PDe6P8AjThYvWVfdnVFRWuaqo5qpc5rk4FQvA5rGXEplsVZonZPabvnol7ZOh7eEm0tXs/xHencrS4XG7hHAlpsqqk1me5qb0sCbYxem7fQ8x9uY3M5XNXiWOS/9i5GrWf2gmlo/Sa4XGvulHy17kmobpR8te5JqOu+vLztnhsXC4190o+Wvck1DdKPlr3JNQ768nbPDYuMOTMvUv7EG6UfLXuSaguEo7l+Ovck1Dvryds8LqwF7LZewh8CG8chgnH6wxwWeN9rRrmRRNcm1T5nIxEVPmG38Itg+uJ7qf8AsMyd1uHSHFbJfzLJ2kngQ9H4RbB9cT3U/wDYcxjzjbZbU2zpBaNsVj3q5EjmS5Fal2+070pxeMub+rmrhca+6UfLXuSahulHy17kmo0O+vKt2zw2Lhca+6UfLXuSaiSO1tf8yt68TY5FVf0Hkryds8JLiWy2V00jIYm1yPW5reJOFy8SIb+C8VrVa1SmFbNGu/LPmW7oZxlh4vYsRWBq0XySu9ZM/O9y/wBE6CDU142qkrp8tnAWCG2OBkLc6pne7lPXfU9AApLAAAAAAAAAqETrIxd+Ni9bWkoAgyKPmmdxoyKPmmdxpOAIMij5pncaMij5pncaTgCDIo+aZ3GjIo+aZ3Gk4AhyKPmmdxoyKPmmdxpMAIcij5pncaMij5pncaTACDIo+aZ3GjIo+aZ3Gk4AgyKPmmdxp9MszG/NY1OpqISgAAAAAAAAAAAAAAAAAAAAAAAAAAAAAAAAAAAAAAAAAAAAAAAAAAAAAAAAAAAAAAAAAAAAAAAAAAAAAAAAAAAAAAAAAAAAAAAAAAAAAAAAAAAAAAAAD//Z"/>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3" descr="data:image/jpeg;base64,/9j/4AAQSkZJRgABAQAAAQABAAD/2wCEAAkGBxQTEA8REg8VFBUSFRAVFxEYFxIXFRMPFBEWFxQXFRgZHCggGBolHBUVIjEiJS0rLi4vFx8zODMuNygtLisBCgoKDg0OGxAQGywkICQxLC80Lzg0LCwvLCwsLCwsLC8vNCwsLCwsLCwsLCwsLCwsLCwsLCwsLCwsLCwsLCwsLP/AABEIAI4A2gMBEQACEQEDEQH/xAAbAAEAAgMBAQAAAAAAAAAAAAAABQYBAgQDB//EADgQAAIBAgMGAggFAwUAAAAAAAABAgMRBAUhBhIxQVFhInETMkJSgZGhsRQ0crLRJFPhJUOSosH/xAAbAQEAAgMBAQAAAAAAAAAAAAAABQYBAwQCB//EADARAQACAgEEAQIEBQQDAAAAAAABAgMEEQUSITFBE2EUIjJRBiMzcYE0kaHBFUKx/9oADAMBAAIRAxEAPwD7iAAAAAAAAAAAAAAAAAAAAAAAAAAAAAAAAAAAAAAAAAAAAAAAAAAAAAAAAAAAAAAAAAAAAAAAAAAAAAAAAAAAAAAAAAAAAAAAAAAAAAAAAAAAAAAAAAAAAAAAAAAAAAAAAAAAAAAAAAAAAAAAAAAAAAAAAAAAAAAAAAAAAAAAAAAAAAAAAAAAAAAAAAAAAAAAAAAADFwxzAmGWQAAAAAAaSqJcWl8TMRM+nm1619y2uYZ5guDnkDJcMcwXDLIAAAAAADA1TDEefTNwyXAgcbtNCNR04Qc5JpXTVr8/Ox249K1q90+IQmx1rHjyfTpHMpfBYhzgpODhe/hbTduujOS9e2eEpgyzlp3THD3ueW9kCg7SY2p+Jmt+SUGlFJtW0T+ZOaeCn0otMe1G6xuZ42rRFuIj0t+R13PD0pyd5OKu+rInPSK5JiFt6fltl16Xt7mHeaXYAAAAABSdr8LVlXT3ZShupRsm0nzWnMl9C+OtJ59qf13DsWzxNYmaunMK1algKUZScZSdm/aUdbL5GvDTHk2J49Ojay7Gv0+kTPFp9tNjMXN1KlNybju71m27O/K566hipWsWiGv+H9rLkval55hbyKWxQdosdU/E1FvySg0opNpLRfUnNTXpOKJmPajdW3M/wCKtFbccLjktdzw9KcnduKu+rInYrFcs1hbdDLbLrUvb3MO1Gl2MgAAAABiS0YYmOY4UfFYmvhKrjGpvQu3FNqSt0a4omcWLFnp64lTdna2un5ZituapfLdqac7RqL0cuvst+fL4nLm0L0818wldPruHL4yfll0bTZj6Kg91+Kp4YvtzfyNenh+pl4n1Df1bdjBr81nzPiFBLBxwoMzzPLvynNZ0JJxd4+1B8Gu3RnNsa1ctfukdDqOTVvHHmPmH0PDVlOEZxd1JJp9mV61Zrbtl9AxZK5KRevqXqYbHzraP81W81+1Fh0/6FXz3rH+suxhs7rwjGEKloxVkrIX08d7TaYYxdW2cVIpWfEPantLiE03NSt7Lite2hrvo4uPDox9c2otHMxKS2kzmrCpCFOTgt2Mnortvrc59PVpaszbykOr9Tz4cla0njxynsixcqtCnOXF3v3adrnBsY4x5JrCd6dsWz69b29yrGdZ7WjiKkYT3Y03ZRsrO3XqSevp47YomY8yrfUOrbFNma1nxE+lwwtXepwn70U7d2rkRevFuFsxZO/FFvspdHaGs68W5eFzS3Labrlb5kxbSx/S+6oU6zsTs+fXPHDr2lzmrCt6OE91RUXoldt9exr09WlsfdaOXT1jqefFm+njniOGuc4x1cDQnL1nOz7tXVzOtjjHs2rDz1LYnP0+l7e+UHgsbOlJypys2rPRPT4nflxVyxEWhA6u3k1rd2P5SuXbR1/S01KSmpSjFxsr6tLS3PU48+liikzHhL6fWtmcta28xMuLaD81W/V/4jo0/wCjVw9V87d/7mHzyvCMYRqWjFWStHgYvp4rz3THsw9W2cWOKVnxCy7OZzKpTqus1anrv2t4bX176EZta1cd4inysvSupXzYrWzfHyh8w2nqzk1Te5HlZXk/P+DsxaGOsc39oja67nvftxeI/wCXPHOsVBpynLynHR/NL6Gz8Lr38Q0R1Tfxfmtz/lashzlV4tNKM48Y8muq7EXs604Z+yz9M6lXbp58Wj4cee7R+ik6dJKUlxk/Vi+ndm3V0pyR3W9OTqXWo17Tjxxzb/4gXtHiP7q/4xJD8BhQM9c2/wB1k2XzSdaM1U1cGvEla6fJ9yM3MFcVvyrJ0ffybNJ+p8Iva3LYRl6ZVFFz9hp+KS5q3A6tDPafyceEb13Rx1n63dxM/H7qySqrfL0qV5OMYuTahfdT5J9DxXHWszMe5bb5r3rFbTzEemhsaQCcyTOKkYqkqtOMVw3ozlLV303XrxI3a1qzPfxPKx9L6jmisYu6IiP3iV0py0Wrei1ta+nS2hDzC21tPCg7SL+qrea/aif0v6MKJ1mJjbvyn9nsDh6lCDdOEpLSV7X3u5H7WXNTJMczwn+maunm1qzasTPylKeU4eLTVGF1w0XE5Z2M1vEzKTpo6lZ5rWvKq7Yr+p84R+7JXp0/ypVf+IKz+Jj+ywbJVV+Fgr8HJPtqR+7E/WmZhPdEyVnUrHPpT85kpV67TunN6/QmNaJjFWJVDftFtq818xyvmXV4/hqct5WUFd34WjqQOStvqccfK9auWk6sW58cPnuG1q07c6kP3osOTxjn+yg4fOeOP3/7SO1X5qp5Q+xz6H9J3dc/1U/2e2JX+nUe1R/dmrHPG1Z056zPTKcfu8dmadKVZxqqLUo+FS4b1/ubd22SuPmjn6LXBfN25uJ/blcsPllGElKFKCfVJXIa+bLaOLTK4YdPWx27sdYiVI2ij/VVv1J/BpE5pz/JhSusRMbd1hyDA4epQpydOEpJWk3a+8upG7OXNTJMczwsHS9XTy69ZmsTPy9toKEaeDqxpxUV4bpdHJJnjWta+eJtLo6nipi0r1xRxCmYOU1OLppua4WV330JrNFZr+f0petOSMkTj/UkcVPF1I7s4VJLp6Pn8jlx/hqTzWfKTzf+Qz17clZmHVsxgasa++6coxUZXck1e60Sua93NjvTtieXR0fT2MWWb2rxERKFit+qk3680m/1S1O39GLx8Qh/ObY/NPuV9p5Dh0kvQxenFrVkFO3mmee6V5p0rVrXjsh24bDQprdhFRXRKxove1p5t5duLDTDXtpERDTHYKFWO5UjdfVPs+RnHktjnmrxs62PPXtyQ+eZlhtyrOPo5QSbSvd3XW/MsWvk76RMy+fb2D6Oa1eJiIcpucf3DIJXaSV27WXVmJmIjmWaUm1oiH0PJMsjSpU04rfSu5WV95u71+JXM+ab3mYnw+h9P0qYMNYmPKTOdIq7tPkjq2q01eaVnH3l27nfp7UY/wAtvSv9Z6XOzEZMfuPj91OlCUXZqUXzVmn8SYi1L+eYVGcebHPHExP+SM53VnO/K29e/YxaMfHnh6rOx3eOef8AK3Ztk861CjP/AHoRV17y5rz/AMkVg2a4skxH6ZWrf6dk2tel/wD3iFTcZwbi1ODfFeJX8yV5x34nxKrduxi5rxaHvQymtODnGlKy7Wb/AEp8TxbaxVt28tuPpuzkp3xWeIc/jScPEl7viWvkbP5c/m8NHGeI+n+bj9vKwbM5HJzjWqRcYxd4xfFy6tckR+5uRNeynynujdKv9SM2SOIj193Ltbh5LEyluu0lGzs7Oys15mzQyV+lxy5+u4Mn4nuiJ4mE9lWW7+BjSqJreUn3Tbbi/PgcObN27HfVO6mn36EYskccwqWYZZUoyanB25TSdn3vyJbFsY8lfEqntdPz61uJiftLTCTqb8Nxz3rq1rvW/wBjOWMXZPPDGtOzGSOznnn7rTtLkkqlqsFeailKPvJdO61IzU2oxz2z6WTq3S756xlp+rjzCouEotpqUXzVmmS/dW3nmFUnHmp44mP91g2VpTqKvTnvOlKNne/rP3b8yN3ZpSa2p7WHo2PLmrfHk57Zj5RuPyurh53tKyd41Ip/W3BnVh2MeavEova6fn08ndWJ+0wLOsR/el8l/A/C4PszHUd6PHM/7J3ZfH1qrqxm3KKjpJq1pdL8zg3MWOnE1TfR9nZzd8ZY8cK9g8LP8RCG495VFdWeiUrt+ViQyZafR55+EFh1ssbcR2z7fSHwK8+gobH4qtQvJQ9LT/7w8/eR04qY8niZ4lF7OfY1ubRHdX/mEZW2x08FHXu9Podlemz8yisn8SeOK08/dX8fj51pb1SV+i4JeSJHDgpjjiqv7W5l2bd2Sf8ADmNzkZhBtpJNt8EtWzza0VjmZe6Yr3t21jlb9ndntxqrVXiXqw93u+5Dbe53/kp6W7pPR/pcZcvv9lmI5ZJAM2A1cE+KRnmXmaVn3Aqa6IcyxFKxPPDaxh7auK6GeZeZpWfcM2MPTG4uNjPMvPZXnnhmxh64HFdBHhiaxPssGRoR4YmIn2wqaXJGeZYilY8xDaxh6auCfFIzEzDzNKz7hlRS5GJ8sxER6LAmIlr6Je6vkZ7pefp1/ZsopcEYmeXqKxHo3V0H2O2OeWQyw0CfPtFY7Z+jVbbhuyftR0f8M6ce3lp4iUZsdJ1s/m0cT9kZPY6PKtL4pM6o6lf5hGW/hvF8Wl6Udj6a9epOXZWR5t1LJ8RDZj/hzXj9VplMYHLaVL1KaXfi/mzjyZr5P1Sl9fSwa8cY6uxGp1sgAAAAAAAAAAAAAAAAAAAAAAAAABgAAAAAMgAAAAAAAAAAAAAAAAAAAAAAAAAAAAAAAAAAAAAAAAAAAAAAAAAAAAAAAAAAAAAAAAAAAAAAAAAAAAAAAAAAAAAAAAAAAAAAAAAAAAAAAAAAAAAAAAAAAAAAAAAAAAAAAAAAAAAAAAAAAAAAAAAAAAAAAAAAAAAAAAAAAAD/2Q=="/>
          <p:cNvSpPr>
            <a:spLocks noChangeAspect="1" noChangeArrowheads="1"/>
          </p:cNvSpPr>
          <p:nvPr/>
        </p:nvSpPr>
        <p:spPr bwMode="auto">
          <a:xfrm>
            <a:off x="520700" y="303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6" descr="data:image/jpeg;base64,/9j/4AAQSkZJRgABAQAAAQABAAD/2wCEAAkGBxQREBQQDxIUEBUUEBQUFxUXFBAUFBQUFBQWFxgVFBUYHCggGBslGxkUIjEiJSkrLi4vFx8zODMsNygtLiwBCgoKDg0OGhAQGywkICYsLC00LC0sLCwsLCwsLCwsLC8sLC8sLCw0LzcsLCwsLCwsLCwsLCwsLCwsLCwsLCwsLP/AABEIANUA7QMBEQACEQEDEQH/xAAcAAEAAQUBAQAAAAAAAAAAAAAAAwIEBQYHAQj/xABIEAABAwICBgYGBggDCQEAAAABAAIDBBEFMQYSIUFRYRMicYGRoQcyQlKxwRQjYoKi0TNDVHKSssLhNFPwJERjdIOTs9LxFf/EABoBAQACAwEAAAAAAAAAAAAAAAABAgMEBQb/xAA0EQEAAgECAwQIBwEBAAMAAAAAAQIDBBESITEFE0FRIjJhcYGRobEUFTNSwdHwQuEjcvH/2gAMAwEAAhEDEQA/AO4oCAgICAgICAgICAgICAgICAgICAgICAgICAgICAgICAgICAgolkDRrOyH52QexyBwu0ghBUgICAgIKHyAIKRMEEgKD1AQEBAQEBAQEBAQEBAQEBAQEBAQWeKn6s8yPiphEsVC8g3BIUoZCGvPtC/PIqErtlS077dqhKUG+SD1BBUVAaDtAsNpJsAERM7OfaR6TmUmOncWsGbgSHPPI5hvxXU0+livpX6uPqdZN54aTy8/NgKesfG7Wje5h4gkePFbVqVtG0w065LVneJbvo5pYJLRzkNfkHZMf2+67y+C52fSzX0qdHV02ti/o35T923MffJaToKkBAQEBAQEBAQEBAQEBAQEBAQEFli36P7w+amESxTQpQmaFCUrUErUFeseJUCOWFrgWva1wOYIBB7QVMTMTvCJiJjaVqcGpz/u8P8A22fksnfZP3T82PuMX7Y+Sg4FTfs8X8DR8E7/ACfulH4bF+2Pk8Oj9N/kM8D+an8Rl/dKPwuH9sMhBGGABtwALDa47O8rFM7zvLNEbRtCfpjx+ChL3piiXvTFBJE++aCRAQEBAQEBAQEBAQEBAQEFpig+r7wphEsU1EJWolK1BWEHqCGtrY4WGSZ4jYMyT5DieQVqUtedqxvKt71pHFadoaRW6fSTSdDh1OZCcnOBcTzDG5DmT2gLo00FaRxZrbOZftC17cOGu6eDCsWm601W2nv7LdXWHKzGgfiVbZdJXlWm69cWrvztfZct0exBvq4mSftR3HmSqfiNPPXH9V40+ojpk+iv6biVNtnhjrWDN0XVlA46thfsDVHBpsnqzNZ9vRPHqcfrRFo9nVm8Ex2GraTC7a31mO6sjD9pvzGxa+bBfFPpfPwbGHPTLHo/LxZNYWZ7dBJAdqC5RIgICAgICAgICAgICAgILevF43d3xCEsS0KUJGoJAgqQQ11YyGN00p1WMbcn5DiSbADmrUpN7RWvVW960rNrdIconqJ8YqwwdVguQ3NkUe9zuLsu0kBduK49Jj38fvLg2tk1mXaOn2h0/BMGipIxHC23vOPrvPFx+WQXHzZr5bb2dvDgpirw1ZFYmUug9ugwOPaP9K4VNK7oKpm1rxsElvYlG8HK/wARsWzh1HDHBfnX7e5q5tPxTx05W8/P3rrR3GPpMZLm9HLG7UljObHj5Hd/ZUz4e7ty5xPSWTBm7yvPlMdYZW6wsyqN20dqC9UJEBAQEBAQEBAQEBAQEBBHO27XD7J+CDDtUoVhBUEFQKDnHpRxcl7KRp2NAkfzcfVaewbfvDgut2dh2ick+5xu083OMce+Wf8AR3hQhpBKR15+uTwZ7A8Nv3lra7Lx5OHwht6DDwYuLxltS0m8xGP6Rw0bR0riXEXbG2xeRx4Acys+DT3zT6PTza+fU48Mel18mEoNM6icF8OHvkjBsXCTbszt1LOPILZvo8dOVsm0+5rY9bkvzrjnb3r7ENMY2Ugq4mGS8oiMbndG9j7Elr9hsRZYsejtbJ3czty336suTW1ri7yI357bdE2iOkZrmyOMXRajmttr697gnPVCrqdP3MxG++62l1PfxM7bbIsXb9FrYatuxk7hTT8CXfopD2EWvwVsU95itjnrHOP5Vyx3eWuSOk8p/iWyXWo3HhcgtcX0tpaUtFTIYy4XH1cpBtnZzWkE8rrLjwXyc6/eGLJqKY52t9pY8eknDv2i3bFN/wCqyfg8vl9YY/xmL2/KWVw3SmjqCBDVRPJybrBrj911isdsGSvWGSuox26T/H3ZhYWYQEBAQEBAQEBAQEHjjYXOwIMI1wO1puDtB4jcpQrQeoPQg4fj8xnrZnb3TuaOwO1W+QC9HgiKYq+55nPM3zW97t8MYY1rG7A1oaOxosF52Z3nd6WI2jaFti+ItpoJJ37Qxt7e8cmt7yQO9XxY5yXiseKmXJGOk2nwcVdJJWVI13a0k0rW34FxAFhwHDgF6HauLHy6RDzW9s2Tn1mXcqOmbFG2KMarWNDQOQ+a85a02mbS9PSsUrFY8HMfSXB0VT1NjJ2slcNxlj12a3g7zXY7PtxU59Y5fCXF7Srw35dJ5/GGc9FDf9nmPGYDwYPzWt2lPp19zZ7Lj/4597P6ZQdJQzje2MyA8DH17+S1tLbbNX5fNt6qvFht8/kyGH1PSwxy+/Ex/wDE0H5rDkrw2mvlLLjtxUi3nCVxVV3P9JMSDaiWlq2dNA8tc33o9Zo2tOew35jdwXTw4eLHF6crR9XHz6rus048kb1n6LbCfRpTVLNZtXIL5WbGQRyO/nksd9Xes7TVs4tLjtG9ZVVfoYcLmGsBO4PiLfxtcfgojW+cLzo/KUFFiGJ4G5orGunpbgFwcZGNB2dR+bDycBdZJ7rUeyf982GIy6fnHTy8Ph5fZ1zDa5lREyaF2sx7dZp+R5jJc69Jpaay6GO9b1i1ei5VVxAQEBAQEBAQeE22lBhsaxJrI3PkdqMaNvPgLbzyV6Ute3DXqx5MlcdZtadoYjRbERUU+uBq2key28AOu2/3S1XzYpx24ZY9PnjNTjhmFiZxB6Cg4TfVqut7NRt7pNq9J1x8vL+HmOmXn5/y7uSvNvTtL9KdSRTRRj25rnmGNOzxIPcuh2dXfJM+UOb2nbbHEectR0Bg18Qh4N13/wALHW87Lf1ttsMufoK754djuuA9E5x6WHfW0439G/zc38iut2b6tvg4/anWvxZX0Vj/AGSQ8ag/yMWHtH9SPcz9mfpT7/4bHpE8CjqCf2ab/wAblqYP1a++G5qP0re6fso0ZFqKmB/Zov5Ap1H6tvfKNP8ApV90L9ywsznnpHp7TRSe9GW97HX/AKguv2fbesw8/wBr12vW3nH2/wD1iNG8akpZAWXc0uGszadbbbq8HcLLY1Gnrkrz6+bT0mryYbxEc4nw/wB4u3wP1mg/2Xn3rSeFr2uZI0Pa4FrmuALXA5gg5hTE7c4RMRMbS1nRHDjQ1FRQtJMPVqIL3OqyQlr47nPVc0dxHFbGa3eUreevSf4a2Gvd5LUjpPP+/wCG1LWbQgICAgICAg8c6wudiDDYxirI2GSR2qxviTuAG8ngsmPHa9uGrFly1xVm155OVY/jb6p93dVgPUZuHM8Xc13MGnriry6+bzGq1ds9t56eEf7xZ30bVW2eE/ZkHm139C0e0Kc4s6XY+TetqfFvF1znZeXQe3QcV0tpOirZ2cZS8dknXFvHyXodNfixVn2PNaunBmtHtdgwms6aCKUe3G13eQLjxuuDlrwXmvlL0WK/HSLecNX9KNOXU0cg9iax5B7SL+IA71u9nW2yTHnDR7TrvjifKWs+jd4Fe0HfFIB22v8AAFbmv54fjDR7OnbN8HWrrhu+5V6TKvXrQwH9FE1p/edd58nNXb7Ppti385cHtK++XbyhtPow/wAE7/mH/wArFpdofq/Bv9m/o/Fd6b1BMLaSP9JVSNiaN4ZcF7jyA2d6ppK+lOSelef9Mmst6MY4625M/DGGNaxuTWho7ALBaszvO7aiNo2elQlqPpFp707JPclt3OafmGrodn22yTHscntem+GLeUrXQHALkVkw2fqmnf8A8Q/Lx4K2t1O//wAdfip2ZouGO9v18P7dJpDsI5rmO0uEGNl/xsdv2Wa/fJBq/Byyx+lPvj7SwTv30f8A1n7wySxM4gICAgICAgx2JTWzyaLlTEbomdo3cdx3Gn1Ums7Y0X1Gbmj5niV6DBgrirtHV5HVau2otvPTwhjCVnarM6F1XR10fCQOjPeLj8TW+K09dTfFv5Ol2Vk4c+3m6jdcR6Z5dAug0D0n4Xfo6toyHRv8SWHzI8F1Oz8vXHPvcntLDvtkj3Lz0Z4rrwOpnHrREubzjcfk6/8AEFj7QxbX448fuy9nZeKnBPh9m1YpQtqIXwPye21+BzDh2Gx7lpY8k47RaPBu5ccZKTSfFyBjZcOrGmRtnxPvb2XtyJad4IvtXemaajFO08peeiL6bLEzHR0qXTWkEPSiTWNtkdj0hPukbu3JciNFlm3Dt8fB2p12GKcW/wAPFhafRR9VSzS1HUqaiQTNvcamrfVY7eAQ49nV3hbE6qMeSK19WOTWjSWy47Wv6081toxJW0IkgNE+YOdrNsbND7Wvri7S02Hgr6iMGba3Hsppu/wb04N2y4Dg8vTGsrXB07m6rWN2shZ7ref99puStTNmrw93j9X7tzDhtxd5k9b7NhWq23iCyxOhZUsMMly3WY51tnquDtXvtY8ieSvS80neFMmOuSvDboyEbQAABYAWAGwADcAqLrykO3uUJXSDF0HXqp5dzBHA3hdgL3kd8gb2sWa/LHWvvn+I+31a+P0streW0fzP32+DKLC2BAQEBAQEBBjsTj2gneLeH/1TCJaZiOhMDxeEuhd2l7O8E38Ct7Hr8lfW5uZm7Kw39XlLU8T0ZqILks6RvvR3d4tzHhbmt/HrMd/Hb3uRm7NzY+cRvHsYiCo6N7JBmx7Xj7jgfks2WvHSYa+C3d5K28pdmbICARkRcdhXnXsd3usg8ughrKdssbopBrNe0tI5HhzU0tNZi0K3rF6zWekuUVME2F1gcNtiSx23VljOwg92wjce5dutqanFt/olwrVvpcu/+mHUcHxaOqiEsRuDsI9pjt7XDiuPlxWx24bO3iy1yV4qpq2ijmbqzRtkG4OANuY4dyrS9qc6zsm9K3ja0braiwGmicHxQRtcMnWuR2E3t3K9tRktG02lWmnxVneKwyl1hZnt0GF0jx8U4EUQ6Wok2RxDabnYHO4N+PiRsYMHeelblWOstbUaju/RrztPSGUw8SCJgnLTJqDXLRZutvssN+Hinh6M9OLhji6q5ZLWa3a45fMnkFVZLEzVFvPeTxKCUIJ4D1goEtfUdHG54Gsdga33nuNmt73EBWpXinZXJbhru8w2l6KJrL6xFy52Ws9xLnu73EnvU3txW3RjpwViP9v4rlUZBAQEBAQEBBa4i27L8CPySESxRKsh5dBisUwGCouZYxrH229V/eRn33WXHnyU9WWvl02LL60fHxXdFB0UbIgS8MY1gJtrENFgTzsFjtO87s1a8MRCXXULF0C6CzxXDY6mMxTN1hmDk5p95p3FZMeS2O3FVjy4q5K8Nmhz4HWYdIZqQmVm8tFyW8JI9/aPJdOM+HPXhvyn/dJcqdPm09uLHzj/AHWGawv0gQuFqlroXbyAXs8usOyx7Vr5NBePUnds4+0KTyvGzOxaS0hFxUxd7g0+BWtOmyx/zLajU4p/6hDU6YUcec4dyYHP8wLeatXSZrf8q21mGv8A0xx0iqqvq4fTmNp/Xy2AA4tG0X/i7Fm/D4sXPLbf2QwTqMuXlhrt7Z/39sto/o6ymJle4zzv9eV2e3MNvkPP4LBm1E5PRjlXyZ8GmjH6UzvafFmJpg0XPhvJOQHNa7Ze00RF3O9Z2fIbmjsQXAQVBBI0qBdSQaz2uJuGXIH2iLa3cLj7xVonaNkTXeYnyTKqwgICAgICAgIKJmXaRxBQYAlWVUkoPLoKSUFLiiFJ5HxQedLbPZ8ESqD0QqDkStavDoZv0sUch4ua0nxzWSuS9fVmYY7YqX9aIlZHRajz+jt8X/msn4rL+5j/AAuH9q5psIpojdkETTx1Gk+J2qls2S3W0r1wY69KwybZFhZlRkAFygipBrnpXZewOR9s8zu5dqC+CCoIKggrCgX8RuB2IlUgICAgICAgICAg1+sbqvcOfx2qyqAuRCguQUlyCkuQeF6DzXQU2G7Z2IGuRz/1wQVNmBRKOqrAxpJNrIKKOFzxryXaDtDMjb7R+SC+bA3cLd5UCKanc5wDjePMj2jbJpHDj4IlkGPvkglBQVBBWEFQUC8pj1e9EpkBAQEBAQEBAQEGs12JRS1EkUTw58QaJAPZc7WsL8diyzjtWsTPixRkra0xHghLlVZQXIKC5NhSXqUKC9B5roAeo2FQegOI3qErCKDpZdYkmNhyOTnj4gfHvRLNNcglaUFbSoS91L7cj/rNBUHket47v7IJ2uQSBQKgguqQ5hErlAQEBAQEBAQEGi+krTP6HH9Hpz9e9u0j9U07/wB47vHgt7R6Xjnjt0+7Q1ep4PQr1+3/AK556N64trHMcb9NG7PMvadYHw1/Fbeupvj38mvorbX283TC5cp00Zehujc9SjdGXoKS9EbvNdE7muoHoeiVvPMXu6NhsTtcfdbx7eCgZCFoaA1osALAKErhhRKZpQSNUCUIlWEDU93Z8EFbZNx2fBQJgUFxSnrdoRK8QEBAQEBAQEGE0u0gbQ0zpnWLz1Y2+8+2/kMz4b1sabBOa+3h4tbVaiMNN/GenvfPGIVb5pHSyuLnvcSSeJXeiIiNo6OJz6z1SYHV9DUwy5asrSf3SbO/CSqZqcVJhlxW4bxLsznrguyic9SInSIhG6RBYVGLMY4tN7jgFtY9FkyVi0bNHL2jhxXmlt949iP/APbj+14K/wCX5vZ81PzXT+35PDjsf2vD+6fl2X2H5rg9vyRSaQMtsa7wb+at+W5fOP8AfBX84w+U/T+1FLj7GD1Hucdrj1Rc+OQT8syfuhE9sYvCs/RK7SwDKK/a+39KvHZc+Nvp/wCsc9sx4U+v/iJ2mLt0bB2uJ/JXjsynjaVJ7YyeFFvJphOcixvYy/xJWWOzsMefzYp7U1E+UfBZy6R1Ls53j93VZ/KAs1dHgj/mGG2u1M9b/wAKcMknlnjbHLJrlws4ucdXiTfcBe6tlphpjmbRGyuC+fJlrFbTv73WWZZ32Z8ea8xL10JAgrUDwNIy8D8ignp5OsN21EskgICAgICAgEoOB+kPSA1lUdU/VR9Vg3W97vz7LcF6HTYe5xxHjPOXnc2bvsk38I5Q1QhZ1VGoTsAuTsAGZPAKEw7P0b4mtjmt0jWMD7Za2qCbLgW2mZmOjtxvERE9UL5VGxuidKpN0ZkUI3arpFBJG4yscSxx27GktJ47Ml1dLqd6xSesONrNHWLTk25SwZrn+95N/JbfHPm0e5p5PDWP94+Sccp7qvk8+kO94+JTik7uvk96UnefEqd5OGPJUCpiUbK2lWUlICrQrKtpVlZdB0EwnUjNQ8daQWbyZx7/AIAcVxO0dRxW7uOkdfe9B2XpeCve26z09zbQuY6ysIKwoFYQVtZfddBkgiXqAgICAgINc0/xLoKF+qbOlIib96+t+EOW5ocXeZo36RzaPaObu8E7dZ5f74OASm5J4ld6ebiU5RsjIVWRs3o3wsVGJQhwu2K8zv8Ap21fxli1dZfgxT7eTa0lOPLHs5um6Zs1Jmu3PZ5tNj5Fq4+Po6mTq1t0yyMaMzIKekUCOaVoaektqkWN8jytvVqUtafR6q3vStfTnk0jEomteeiJLCdl93LsXXrW8Vjj6uJa2ObTwdFprIjZUCpRsraVeFZSNKtCkwkBVoVlI1WUlmtGMJNTOGn1G2c88tze0/nwWDV6juce/jPRtaPTd/k2npHV1RgtsGwDIcAvOTO71MRskCgSBBLHGTkLqBeRUnvHuCJXLWgZCyCpAQEBAQEBBoXpav0MHDpXX7dXZ/Uur2Vtx29zjds793X3uPTR2Nl1phzKW3hCQqskS6T6EoAZqqTe2OJo7HueT/IFzO0p5Vj3up2dHO0t00+hvTtkHsSC/wC6/Z8dVc7F12b+aPR3c9My2NmtuhkrmtzPcNqy002S/SGDJq8WPrPyWNTjFhsswcTtPcFuU0VK88ktG/aF78sUbMLVYmXHZdx4n5BZu8rWNqQ1+6ved8krF8pO0m6pNpnqyxSK9HgKEwqBUqyraVaFZStV4UlI1XhSVxTxF7gxg1nOIAA3k7lM2isbyiKzaYiOrq+j2FimhEY2uO17uLj8hkF5zU55zX4vDweo0unjBjivj4ss1YGwuIKdzshs47kGQhoQPW63wUJXQFtg2IPUBAQEBAQEBAQYnSfBRWU7oSdV1w5jvdeL2J5WJB5FZ9NnnDki0NbVaeM+OaT/AKXFcZwaSnf0dRGWHcdzhxa7Ihejx5aZa71l5bJiyYLbWjZiX0XA+SvwpjP5w2XQjHjhpmPR9N0oYLa2pbULtuRv6xWpqdJ3+3PbZt6btDud/R339rJY5p/NURuiMcUbHCx9ZzthB2EkDMDcsWPs7HSd5mZ+i+TtXLeNq1iPq06fEeZd5BbURip6sNSZzZPWssZa5xy6vxVbZrT0Xrp6x15rRzidpN1hmd+rYiIjo8UJehEKgrQhUFaFJSNVoUlI1XhSUrVeFJb9oNgeqBUyjrOH1YO5p9rtO7l2rk6/U7z3dfi7XZ2l4Y723Xwb5TUL3btUcT+S5jqsnBQNbn1jzy8FCV2gICAgICAgICAgICAgtq+gjnYY52NkadxG/iDmDzG1Xpe1J3rO0qZMdckcNo3hzrSL0fPjvJR3lbn0Zt0jf3Tk8cs+1dnTdp1n0csbe1wtV2TaPSw8/Z/TRZoSCQQQQbEEEEHgQciurytG8OPzrO0xzWskaxzVkrZayRLFajNW62e1YphnrZQQsey8S8smyd3oCnZCoBTsiZVAKykpAFaFJSNCvCstw0C0TdWydLJ1YIztJH6R2eoOXHw3rU1mp7qvDXrP0bui0ne24rerH1dipaBkeQueJ+XBcJ6BdICAgICAgICAgICAgICAgICDDY/ozBWD6xuq+1hI2weOAPvDke6y2dPqsmCfRnl5eDV1OjxZ49KOfn4uYaQ6HT0pLtXpY/8AMYCbD7bc2/Dmu7p9dizcuk+U/wAPP6js/Lg59Y84/lrDmLamrTiUEkN1jtTdlrfZavhssM0Zq3RlipwsnEqjhLjZoLjwAJPgFE7RzlMb2naGXotGKiT2OjHF5t5Z+SwX1WKvjv7mxTR5beG3vbLhOhDLjXLpne60Fre+23zC1L660+rGzcx9n0j1p3btT6FRviMUrWxsPssA1gdzr7jz2rVjPeLce/Ntzp6TTg25NJj9HU/036Mb9D6/T22GO+77e7V78l1fx1O64vHy9v8ATkfl9+94fDz9n9uvYfRMgibDC0MYxtgB8TxJNyTvuuNe83tNrdXbpStKxWvRcKq4gICAgICAgICAgICAgICAgICAg1HTnA4nxiXomhwfZzgA0kOB9YjPbbxWxi1WXHyraWtl0mHJztWGgzYLGSGtBBPM7Bx2rY/Mc/nHya35bg8p+acaPxbwT94/JJ7QzT4x8kx2dgjwn5riHA4G/qmntu74rDbVZbdbM1dJhr0qzGH4a53Vhj/hAAHacgsE2merYrWI6Q2Sh0aA2zOv9luXeVXdbZnIKdrBqsaGjl8+KhKVAQEBAQEBAQEBAQEBAQEBAQEBAQEBAQWONwa9PI37BI7W9YeYQlzulisLnN20/IdysqylDhUkvqN2e8djfHf3JuNiodHGN2ynpDwyb+ZUbp2ZqNgaLNAAG4CwUJVICAgICAgICAgICAgICAgICAgICAgICAgIBCDFUeARRm5GuftZDsbl4qd0bMqAoSICAgICAgICAgICAgICAgICAgICD//Z"/>
          <p:cNvSpPr>
            <a:spLocks noChangeAspect="1" noChangeArrowheads="1"/>
          </p:cNvSpPr>
          <p:nvPr/>
        </p:nvSpPr>
        <p:spPr bwMode="auto">
          <a:xfrm>
            <a:off x="673100" y="4556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Oval 110"/>
          <p:cNvSpPr/>
          <p:nvPr/>
        </p:nvSpPr>
        <p:spPr>
          <a:xfrm>
            <a:off x="5601808" y="2032735"/>
            <a:ext cx="4177276" cy="41772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rot="20539714">
            <a:off x="3646924" y="2487592"/>
            <a:ext cx="931665" cy="369332"/>
          </a:xfrm>
          <a:prstGeom prst="rect">
            <a:avLst/>
          </a:prstGeom>
          <a:noFill/>
        </p:spPr>
        <p:txBody>
          <a:bodyPr wrap="none" rtlCol="0">
            <a:prstTxWarp prst="textArchUp">
              <a:avLst>
                <a:gd name="adj" fmla="val 12404723"/>
              </a:avLst>
            </a:prstTxWarp>
            <a:spAutoFit/>
          </a:bodyPr>
          <a:lstStyle/>
          <a:p>
            <a:r>
              <a:rPr lang="en-GB" b="1" dirty="0" smtClean="0">
                <a:solidFill>
                  <a:schemeClr val="bg2"/>
                </a:solidFill>
              </a:rPr>
              <a:t>Delete</a:t>
            </a:r>
            <a:endParaRPr lang="en-GB" b="1" dirty="0">
              <a:solidFill>
                <a:schemeClr val="bg2"/>
              </a:solidFill>
            </a:endParaRPr>
          </a:p>
        </p:txBody>
      </p:sp>
      <p:sp>
        <p:nvSpPr>
          <p:cNvPr id="101" name="TextBox 100"/>
          <p:cNvSpPr txBox="1"/>
          <p:nvPr/>
        </p:nvSpPr>
        <p:spPr>
          <a:xfrm rot="2157219">
            <a:off x="4851662" y="2625799"/>
            <a:ext cx="931665" cy="369332"/>
          </a:xfrm>
          <a:prstGeom prst="rect">
            <a:avLst/>
          </a:prstGeom>
          <a:noFill/>
        </p:spPr>
        <p:txBody>
          <a:bodyPr wrap="none" rtlCol="0">
            <a:prstTxWarp prst="textArchUp">
              <a:avLst>
                <a:gd name="adj" fmla="val 11665522"/>
              </a:avLst>
            </a:prstTxWarp>
            <a:spAutoFit/>
          </a:bodyPr>
          <a:lstStyle/>
          <a:p>
            <a:r>
              <a:rPr lang="en-GB" b="1" dirty="0" smtClean="0">
                <a:solidFill>
                  <a:schemeClr val="bg2"/>
                </a:solidFill>
              </a:rPr>
              <a:t>Create</a:t>
            </a:r>
            <a:endParaRPr lang="en-GB" b="1" dirty="0">
              <a:solidFill>
                <a:schemeClr val="bg2"/>
              </a:solidFill>
            </a:endParaRPr>
          </a:p>
        </p:txBody>
      </p:sp>
      <p:sp>
        <p:nvSpPr>
          <p:cNvPr id="102" name="TextBox 101"/>
          <p:cNvSpPr txBox="1"/>
          <p:nvPr/>
        </p:nvSpPr>
        <p:spPr>
          <a:xfrm rot="6299156">
            <a:off x="5241894" y="3875778"/>
            <a:ext cx="931665" cy="369332"/>
          </a:xfrm>
          <a:prstGeom prst="rect">
            <a:avLst/>
          </a:prstGeom>
          <a:noFill/>
        </p:spPr>
        <p:txBody>
          <a:bodyPr wrap="none" rtlCol="0">
            <a:prstTxWarp prst="textArchUp">
              <a:avLst>
                <a:gd name="adj" fmla="val 11665522"/>
              </a:avLst>
            </a:prstTxWarp>
            <a:spAutoFit/>
          </a:bodyPr>
          <a:lstStyle/>
          <a:p>
            <a:r>
              <a:rPr lang="en-GB" b="1" dirty="0" smtClean="0">
                <a:solidFill>
                  <a:schemeClr val="bg2"/>
                </a:solidFill>
              </a:rPr>
              <a:t>Store</a:t>
            </a:r>
            <a:endParaRPr lang="en-GB" b="1" dirty="0">
              <a:solidFill>
                <a:schemeClr val="bg2"/>
              </a:solidFill>
            </a:endParaRPr>
          </a:p>
        </p:txBody>
      </p:sp>
      <p:sp>
        <p:nvSpPr>
          <p:cNvPr id="103" name="TextBox 102"/>
          <p:cNvSpPr txBox="1"/>
          <p:nvPr/>
        </p:nvSpPr>
        <p:spPr>
          <a:xfrm rot="19442193">
            <a:off x="4665346" y="4621957"/>
            <a:ext cx="931665" cy="369332"/>
          </a:xfrm>
          <a:prstGeom prst="rect">
            <a:avLst/>
          </a:prstGeom>
          <a:noFill/>
        </p:spPr>
        <p:txBody>
          <a:bodyPr wrap="none" rtlCol="0">
            <a:prstTxWarp prst="textArchDown">
              <a:avLst>
                <a:gd name="adj" fmla="val 1995678"/>
              </a:avLst>
            </a:prstTxWarp>
            <a:spAutoFit/>
          </a:bodyPr>
          <a:lstStyle/>
          <a:p>
            <a:r>
              <a:rPr lang="en-GB" b="1" dirty="0" smtClean="0">
                <a:solidFill>
                  <a:schemeClr val="bg2"/>
                </a:solidFill>
              </a:rPr>
              <a:t>Use</a:t>
            </a:r>
            <a:endParaRPr lang="en-GB" b="1" dirty="0">
              <a:solidFill>
                <a:schemeClr val="bg2"/>
              </a:solidFill>
            </a:endParaRPr>
          </a:p>
        </p:txBody>
      </p:sp>
      <p:sp>
        <p:nvSpPr>
          <p:cNvPr id="104" name="TextBox 103"/>
          <p:cNvSpPr txBox="1"/>
          <p:nvPr/>
        </p:nvSpPr>
        <p:spPr>
          <a:xfrm rot="2321381">
            <a:off x="3349923" y="4548880"/>
            <a:ext cx="931665" cy="369332"/>
          </a:xfrm>
          <a:prstGeom prst="rect">
            <a:avLst/>
          </a:prstGeom>
          <a:noFill/>
        </p:spPr>
        <p:txBody>
          <a:bodyPr wrap="none" rtlCol="0">
            <a:prstTxWarp prst="textArchDown">
              <a:avLst>
                <a:gd name="adj" fmla="val 1977460"/>
              </a:avLst>
            </a:prstTxWarp>
            <a:spAutoFit/>
          </a:bodyPr>
          <a:lstStyle/>
          <a:p>
            <a:r>
              <a:rPr lang="en-GB" b="1" dirty="0" smtClean="0">
                <a:solidFill>
                  <a:schemeClr val="bg2"/>
                </a:solidFill>
              </a:rPr>
              <a:t>Share</a:t>
            </a:r>
            <a:endParaRPr lang="en-GB" b="1" dirty="0">
              <a:solidFill>
                <a:schemeClr val="bg2"/>
              </a:solidFill>
            </a:endParaRPr>
          </a:p>
        </p:txBody>
      </p:sp>
      <p:sp>
        <p:nvSpPr>
          <p:cNvPr id="105" name="TextBox 104"/>
          <p:cNvSpPr txBox="1"/>
          <p:nvPr/>
        </p:nvSpPr>
        <p:spPr>
          <a:xfrm rot="16718952">
            <a:off x="2912748" y="3416283"/>
            <a:ext cx="931665" cy="369332"/>
          </a:xfrm>
          <a:prstGeom prst="rect">
            <a:avLst/>
          </a:prstGeom>
          <a:noFill/>
        </p:spPr>
        <p:txBody>
          <a:bodyPr wrap="none" rtlCol="0">
            <a:prstTxWarp prst="textArchUp">
              <a:avLst>
                <a:gd name="adj" fmla="val 11432057"/>
              </a:avLst>
            </a:prstTxWarp>
            <a:spAutoFit/>
          </a:bodyPr>
          <a:lstStyle/>
          <a:p>
            <a:r>
              <a:rPr lang="en-GB" b="1" dirty="0" smtClean="0">
                <a:solidFill>
                  <a:schemeClr val="bg2"/>
                </a:solidFill>
              </a:rPr>
              <a:t>Archive</a:t>
            </a:r>
            <a:endParaRPr lang="en-GB" b="1" dirty="0">
              <a:solidFill>
                <a:schemeClr val="bg2"/>
              </a:solidFill>
            </a:endParaRPr>
          </a:p>
        </p:txBody>
      </p:sp>
      <p:sp>
        <p:nvSpPr>
          <p:cNvPr id="107" name="TextBox 106" hidden="1"/>
          <p:cNvSpPr txBox="1"/>
          <p:nvPr/>
        </p:nvSpPr>
        <p:spPr>
          <a:xfrm rot="1955663">
            <a:off x="4876653" y="1742143"/>
            <a:ext cx="1607854" cy="430887"/>
          </a:xfrm>
          <a:prstGeom prst="rect">
            <a:avLst/>
          </a:prstGeom>
          <a:noFill/>
        </p:spPr>
        <p:txBody>
          <a:bodyPr spcFirstLastPara="1" wrap="none" numCol="1" rtlCol="0">
            <a:prstTxWarp prst="textArchUp">
              <a:avLst>
                <a:gd name="adj" fmla="val 11502717"/>
              </a:avLst>
            </a:prstTxWarp>
            <a:spAutoFit/>
          </a:bodyPr>
          <a:lstStyle>
            <a:defPPr>
              <a:defRPr lang="en-US"/>
            </a:defPPr>
            <a:lvl1pPr algn="ctr">
              <a:defRPr sz="1100">
                <a:solidFill>
                  <a:schemeClr val="accent4"/>
                </a:solidFill>
              </a:defRPr>
            </a:lvl1pPr>
          </a:lstStyle>
          <a:p>
            <a:r>
              <a:rPr lang="en-GB" sz="1400" dirty="0">
                <a:solidFill>
                  <a:srgbClr val="525252"/>
                </a:solidFill>
              </a:rPr>
              <a:t>Classify</a:t>
            </a:r>
          </a:p>
          <a:p>
            <a:r>
              <a:rPr lang="en-GB" sz="1400" dirty="0">
                <a:solidFill>
                  <a:srgbClr val="525252"/>
                </a:solidFill>
              </a:rPr>
              <a:t>Rights Assignment</a:t>
            </a:r>
          </a:p>
        </p:txBody>
      </p:sp>
      <p:sp>
        <p:nvSpPr>
          <p:cNvPr id="108" name="TextBox 107" hidden="1"/>
          <p:cNvSpPr txBox="1"/>
          <p:nvPr/>
        </p:nvSpPr>
        <p:spPr>
          <a:xfrm rot="5400000">
            <a:off x="5003775" y="3377107"/>
            <a:ext cx="2449133" cy="830997"/>
          </a:xfrm>
          <a:prstGeom prst="rect">
            <a:avLst/>
          </a:prstGeom>
          <a:noFill/>
        </p:spPr>
        <p:txBody>
          <a:bodyPr spcFirstLastPara="1" wrap="none" numCol="1" rtlCol="0">
            <a:prstTxWarp prst="textArchUp">
              <a:avLst>
                <a:gd name="adj" fmla="val 11502717"/>
              </a:avLst>
            </a:prstTxWarp>
            <a:spAutoFit/>
          </a:bodyPr>
          <a:lstStyle>
            <a:defPPr>
              <a:defRPr lang="en-US"/>
            </a:defPPr>
            <a:lvl1pPr algn="ctr">
              <a:defRPr sz="1400">
                <a:solidFill>
                  <a:srgbClr val="525252"/>
                </a:solidFill>
              </a:defRPr>
            </a:lvl1pPr>
          </a:lstStyle>
          <a:p>
            <a:r>
              <a:rPr lang="en-GB" dirty="0"/>
              <a:t>Encryption</a:t>
            </a:r>
          </a:p>
          <a:p>
            <a:r>
              <a:rPr lang="en-GB" dirty="0"/>
              <a:t>Rights Management</a:t>
            </a:r>
          </a:p>
          <a:p>
            <a:r>
              <a:rPr lang="en-GB" dirty="0"/>
              <a:t>Content Discovery</a:t>
            </a:r>
          </a:p>
          <a:p>
            <a:r>
              <a:rPr lang="en-GB" dirty="0"/>
              <a:t>Access Control</a:t>
            </a:r>
          </a:p>
        </p:txBody>
      </p:sp>
      <p:sp>
        <p:nvSpPr>
          <p:cNvPr id="109" name="TextBox 108" hidden="1"/>
          <p:cNvSpPr txBox="1"/>
          <p:nvPr/>
        </p:nvSpPr>
        <p:spPr>
          <a:xfrm rot="19603998">
            <a:off x="4372797" y="4703064"/>
            <a:ext cx="2171326" cy="1015663"/>
          </a:xfrm>
          <a:prstGeom prst="rect">
            <a:avLst/>
          </a:prstGeom>
          <a:noFill/>
        </p:spPr>
        <p:txBody>
          <a:bodyPr spcFirstLastPara="1" wrap="none" numCol="1" rtlCol="0">
            <a:prstTxWarp prst="textArchDown">
              <a:avLst>
                <a:gd name="adj" fmla="val 668835"/>
              </a:avLst>
            </a:prstTxWarp>
            <a:spAutoFit/>
          </a:bodyPr>
          <a:lstStyle>
            <a:defPPr>
              <a:defRPr lang="en-US"/>
            </a:defPPr>
            <a:lvl1pPr algn="ctr">
              <a:defRPr sz="1200">
                <a:solidFill>
                  <a:schemeClr val="accent5"/>
                </a:solidFill>
              </a:defRPr>
            </a:lvl1pPr>
          </a:lstStyle>
          <a:p>
            <a:r>
              <a:rPr lang="en-GB" dirty="0">
                <a:solidFill>
                  <a:srgbClr val="525252"/>
                </a:solidFill>
              </a:rPr>
              <a:t>Access Controls</a:t>
            </a:r>
          </a:p>
          <a:p>
            <a:r>
              <a:rPr lang="en-GB" dirty="0">
                <a:solidFill>
                  <a:srgbClr val="525252"/>
                </a:solidFill>
              </a:rPr>
              <a:t>Rights Management</a:t>
            </a:r>
          </a:p>
          <a:p>
            <a:r>
              <a:rPr lang="en-GB" dirty="0">
                <a:solidFill>
                  <a:srgbClr val="525252"/>
                </a:solidFill>
              </a:rPr>
              <a:t>Activity Monitoring</a:t>
            </a:r>
          </a:p>
        </p:txBody>
      </p:sp>
      <p:sp>
        <p:nvSpPr>
          <p:cNvPr id="110" name="TextBox 109" hidden="1"/>
          <p:cNvSpPr txBox="1"/>
          <p:nvPr/>
        </p:nvSpPr>
        <p:spPr>
          <a:xfrm rot="1746924">
            <a:off x="2597300" y="5000410"/>
            <a:ext cx="2089033" cy="738664"/>
          </a:xfrm>
          <a:prstGeom prst="rect">
            <a:avLst/>
          </a:prstGeom>
          <a:noFill/>
        </p:spPr>
        <p:txBody>
          <a:bodyPr spcFirstLastPara="1" wrap="none" numCol="1" rtlCol="0">
            <a:prstTxWarp prst="textArchDown">
              <a:avLst/>
            </a:prstTxWarp>
            <a:spAutoFit/>
          </a:bodyPr>
          <a:lstStyle>
            <a:defPPr>
              <a:defRPr lang="en-US"/>
            </a:defPPr>
            <a:lvl1pPr algn="ctr">
              <a:defRPr sz="1400">
                <a:solidFill>
                  <a:srgbClr val="C00000"/>
                </a:solidFill>
              </a:defRPr>
            </a:lvl1pPr>
          </a:lstStyle>
          <a:p>
            <a:r>
              <a:rPr lang="en-GB" sz="1200" dirty="0">
                <a:solidFill>
                  <a:srgbClr val="525252"/>
                </a:solidFill>
              </a:rPr>
              <a:t>Encryption</a:t>
            </a:r>
          </a:p>
          <a:p>
            <a:r>
              <a:rPr lang="en-GB" sz="1200" dirty="0">
                <a:solidFill>
                  <a:srgbClr val="525252"/>
                </a:solidFill>
              </a:rPr>
              <a:t>Application Security</a:t>
            </a:r>
          </a:p>
          <a:p>
            <a:r>
              <a:rPr lang="en-GB" sz="1200" dirty="0">
                <a:solidFill>
                  <a:srgbClr val="525252"/>
                </a:solidFill>
              </a:rPr>
              <a:t>Data Loss Prevention</a:t>
            </a:r>
          </a:p>
        </p:txBody>
      </p:sp>
      <p:sp>
        <p:nvSpPr>
          <p:cNvPr id="117" name="TextBox 116" hidden="1"/>
          <p:cNvSpPr txBox="1"/>
          <p:nvPr/>
        </p:nvSpPr>
        <p:spPr>
          <a:xfrm rot="16200000">
            <a:off x="1869004" y="3399116"/>
            <a:ext cx="1679295" cy="738664"/>
          </a:xfrm>
          <a:prstGeom prst="rect">
            <a:avLst/>
          </a:prstGeom>
          <a:noFill/>
        </p:spPr>
        <p:txBody>
          <a:bodyPr spcFirstLastPara="1" wrap="none" numCol="1" rtlCol="0">
            <a:prstTxWarp prst="textArchUp">
              <a:avLst>
                <a:gd name="adj" fmla="val 11452877"/>
              </a:avLst>
            </a:prstTxWarp>
            <a:spAutoFit/>
          </a:bodyPr>
          <a:lstStyle>
            <a:defPPr>
              <a:defRPr lang="en-US"/>
            </a:defPPr>
            <a:lvl1pPr algn="ctr">
              <a:defRPr sz="1400">
                <a:solidFill>
                  <a:srgbClr val="C00000"/>
                </a:solidFill>
              </a:defRPr>
            </a:lvl1pPr>
          </a:lstStyle>
          <a:p>
            <a:r>
              <a:rPr lang="en-GB" dirty="0">
                <a:solidFill>
                  <a:srgbClr val="525252"/>
                </a:solidFill>
              </a:rPr>
              <a:t>Asset Management</a:t>
            </a:r>
          </a:p>
          <a:p>
            <a:r>
              <a:rPr lang="en-GB" dirty="0">
                <a:solidFill>
                  <a:srgbClr val="525252"/>
                </a:solidFill>
              </a:rPr>
              <a:t>Encryption</a:t>
            </a:r>
          </a:p>
        </p:txBody>
      </p:sp>
      <p:sp>
        <p:nvSpPr>
          <p:cNvPr id="118" name="TextBox 117" hidden="1"/>
          <p:cNvSpPr txBox="1"/>
          <p:nvPr/>
        </p:nvSpPr>
        <p:spPr>
          <a:xfrm rot="19699367">
            <a:off x="2573071" y="1735632"/>
            <a:ext cx="2347845" cy="1200329"/>
          </a:xfrm>
          <a:prstGeom prst="rect">
            <a:avLst/>
          </a:prstGeom>
          <a:noFill/>
        </p:spPr>
        <p:txBody>
          <a:bodyPr spcFirstLastPara="1" wrap="none" numCol="1" rtlCol="0">
            <a:prstTxWarp prst="textArchUp">
              <a:avLst>
                <a:gd name="adj" fmla="val 13425392"/>
              </a:avLst>
            </a:prstTxWarp>
            <a:spAutoFit/>
          </a:bodyPr>
          <a:lstStyle>
            <a:defPPr>
              <a:defRPr lang="en-US"/>
            </a:defPPr>
            <a:lvl1pPr>
              <a:defRPr>
                <a:solidFill>
                  <a:schemeClr val="bg2"/>
                </a:solidFill>
              </a:defRPr>
            </a:lvl1pPr>
          </a:lstStyle>
          <a:p>
            <a:pPr algn="ctr"/>
            <a:r>
              <a:rPr lang="en-GB" sz="1400" dirty="0">
                <a:solidFill>
                  <a:srgbClr val="525252"/>
                </a:solidFill>
              </a:rPr>
              <a:t>Secure Deletion</a:t>
            </a:r>
          </a:p>
          <a:p>
            <a:pPr algn="ctr"/>
            <a:r>
              <a:rPr lang="en-GB" sz="1400" dirty="0">
                <a:solidFill>
                  <a:srgbClr val="525252"/>
                </a:solidFill>
              </a:rPr>
              <a:t>Content Discovery</a:t>
            </a:r>
          </a:p>
        </p:txBody>
      </p:sp>
      <p:pic>
        <p:nvPicPr>
          <p:cNvPr id="160" name="Picture 14" descr="\\GANYMEDE\marketing\Product Mktg\classifier light blue.png"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25200">
            <a:off x="5349274" y="1944639"/>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4" descr="\\GANYMEDE\marketing\Product Mktg\classifier light blue.png"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57633">
            <a:off x="5313177" y="5205196"/>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4" descr="\\GANYMEDE\marketing\Product Mktg\classifier light blue.png"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20351">
            <a:off x="3460315" y="5205195"/>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14" descr="\\GANYMEDE\marketing\Product Mktg\classifier light blue.png"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3726" y="3592964"/>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4" descr="\\GANYMEDE\marketing\Product Mktg\classifier light blue.png"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58280">
            <a:off x="3556568" y="1956670"/>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4" descr="\\GANYMEDE\marketing\Product Mktg\classifier light blue.png"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9452" y="3592964"/>
            <a:ext cx="370504" cy="349496"/>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12" hidden="1"/>
          <p:cNvSpPr>
            <a:spLocks/>
          </p:cNvSpPr>
          <p:nvPr/>
        </p:nvSpPr>
        <p:spPr bwMode="auto">
          <a:xfrm rot="1304783" flipH="1">
            <a:off x="4249819" y="947449"/>
            <a:ext cx="610359" cy="367579"/>
          </a:xfrm>
          <a:custGeom>
            <a:avLst/>
            <a:gdLst>
              <a:gd name="T0" fmla="*/ 379 w 379"/>
              <a:gd name="T1" fmla="*/ 228 h 228"/>
              <a:gd name="T2" fmla="*/ 80 w 379"/>
              <a:gd name="T3" fmla="*/ 121 h 228"/>
              <a:gd name="T4" fmla="*/ 101 w 379"/>
              <a:gd name="T5" fmla="*/ 152 h 228"/>
              <a:gd name="T6" fmla="*/ 70 w 379"/>
              <a:gd name="T7" fmla="*/ 173 h 228"/>
              <a:gd name="T8" fmla="*/ 0 w 379"/>
              <a:gd name="T9" fmla="*/ 70 h 228"/>
              <a:gd name="T10" fmla="*/ 103 w 379"/>
              <a:gd name="T11" fmla="*/ 0 h 228"/>
              <a:gd name="T12" fmla="*/ 123 w 379"/>
              <a:gd name="T13" fmla="*/ 30 h 228"/>
              <a:gd name="T14" fmla="*/ 100 w 379"/>
              <a:gd name="T15" fmla="*/ 47 h 228"/>
              <a:gd name="T16" fmla="*/ 379 w 379"/>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228">
                <a:moveTo>
                  <a:pt x="379" y="228"/>
                </a:moveTo>
                <a:cubicBezTo>
                  <a:pt x="288" y="166"/>
                  <a:pt x="176" y="119"/>
                  <a:pt x="80" y="121"/>
                </a:cubicBezTo>
                <a:cubicBezTo>
                  <a:pt x="101" y="152"/>
                  <a:pt x="101" y="152"/>
                  <a:pt x="101" y="152"/>
                </a:cubicBezTo>
                <a:cubicBezTo>
                  <a:pt x="70" y="173"/>
                  <a:pt x="70" y="173"/>
                  <a:pt x="70" y="173"/>
                </a:cubicBezTo>
                <a:cubicBezTo>
                  <a:pt x="0" y="70"/>
                  <a:pt x="0" y="70"/>
                  <a:pt x="0" y="70"/>
                </a:cubicBezTo>
                <a:cubicBezTo>
                  <a:pt x="103" y="0"/>
                  <a:pt x="103" y="0"/>
                  <a:pt x="103" y="0"/>
                </a:cubicBezTo>
                <a:cubicBezTo>
                  <a:pt x="123" y="30"/>
                  <a:pt x="123" y="30"/>
                  <a:pt x="123" y="30"/>
                </a:cubicBezTo>
                <a:cubicBezTo>
                  <a:pt x="100" y="47"/>
                  <a:pt x="100" y="47"/>
                  <a:pt x="100" y="47"/>
                </a:cubicBezTo>
                <a:cubicBezTo>
                  <a:pt x="218" y="77"/>
                  <a:pt x="305" y="150"/>
                  <a:pt x="379" y="228"/>
                </a:cubicBezTo>
                <a:close/>
              </a:path>
            </a:pathLst>
          </a:custGeom>
          <a:solidFill>
            <a:schemeClr val="bg2">
              <a:lumMod val="6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Freeform 12" hidden="1"/>
          <p:cNvSpPr>
            <a:spLocks/>
          </p:cNvSpPr>
          <p:nvPr/>
        </p:nvSpPr>
        <p:spPr bwMode="auto">
          <a:xfrm rot="4936021" flipH="1">
            <a:off x="6624866" y="2315045"/>
            <a:ext cx="610359" cy="367579"/>
          </a:xfrm>
          <a:custGeom>
            <a:avLst/>
            <a:gdLst>
              <a:gd name="T0" fmla="*/ 379 w 379"/>
              <a:gd name="T1" fmla="*/ 228 h 228"/>
              <a:gd name="T2" fmla="*/ 80 w 379"/>
              <a:gd name="T3" fmla="*/ 121 h 228"/>
              <a:gd name="T4" fmla="*/ 101 w 379"/>
              <a:gd name="T5" fmla="*/ 152 h 228"/>
              <a:gd name="T6" fmla="*/ 70 w 379"/>
              <a:gd name="T7" fmla="*/ 173 h 228"/>
              <a:gd name="T8" fmla="*/ 0 w 379"/>
              <a:gd name="T9" fmla="*/ 70 h 228"/>
              <a:gd name="T10" fmla="*/ 103 w 379"/>
              <a:gd name="T11" fmla="*/ 0 h 228"/>
              <a:gd name="T12" fmla="*/ 123 w 379"/>
              <a:gd name="T13" fmla="*/ 30 h 228"/>
              <a:gd name="T14" fmla="*/ 100 w 379"/>
              <a:gd name="T15" fmla="*/ 47 h 228"/>
              <a:gd name="T16" fmla="*/ 379 w 379"/>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228">
                <a:moveTo>
                  <a:pt x="379" y="228"/>
                </a:moveTo>
                <a:cubicBezTo>
                  <a:pt x="288" y="166"/>
                  <a:pt x="176" y="119"/>
                  <a:pt x="80" y="121"/>
                </a:cubicBezTo>
                <a:cubicBezTo>
                  <a:pt x="101" y="152"/>
                  <a:pt x="101" y="152"/>
                  <a:pt x="101" y="152"/>
                </a:cubicBezTo>
                <a:cubicBezTo>
                  <a:pt x="70" y="173"/>
                  <a:pt x="70" y="173"/>
                  <a:pt x="70" y="173"/>
                </a:cubicBezTo>
                <a:cubicBezTo>
                  <a:pt x="0" y="70"/>
                  <a:pt x="0" y="70"/>
                  <a:pt x="0" y="70"/>
                </a:cubicBezTo>
                <a:cubicBezTo>
                  <a:pt x="103" y="0"/>
                  <a:pt x="103" y="0"/>
                  <a:pt x="103" y="0"/>
                </a:cubicBezTo>
                <a:cubicBezTo>
                  <a:pt x="123" y="30"/>
                  <a:pt x="123" y="30"/>
                  <a:pt x="123" y="30"/>
                </a:cubicBezTo>
                <a:cubicBezTo>
                  <a:pt x="100" y="47"/>
                  <a:pt x="100" y="47"/>
                  <a:pt x="100" y="47"/>
                </a:cubicBezTo>
                <a:cubicBezTo>
                  <a:pt x="218" y="77"/>
                  <a:pt x="305" y="150"/>
                  <a:pt x="379" y="228"/>
                </a:cubicBezTo>
                <a:close/>
              </a:path>
            </a:pathLst>
          </a:custGeom>
          <a:solidFill>
            <a:schemeClr val="bg2">
              <a:lumMod val="6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7" name="Freeform 12" hidden="1"/>
          <p:cNvSpPr>
            <a:spLocks/>
          </p:cNvSpPr>
          <p:nvPr/>
        </p:nvSpPr>
        <p:spPr bwMode="auto">
          <a:xfrm rot="8957250" flipH="1">
            <a:off x="6618814" y="4965276"/>
            <a:ext cx="610359" cy="367579"/>
          </a:xfrm>
          <a:custGeom>
            <a:avLst/>
            <a:gdLst>
              <a:gd name="T0" fmla="*/ 379 w 379"/>
              <a:gd name="T1" fmla="*/ 228 h 228"/>
              <a:gd name="T2" fmla="*/ 80 w 379"/>
              <a:gd name="T3" fmla="*/ 121 h 228"/>
              <a:gd name="T4" fmla="*/ 101 w 379"/>
              <a:gd name="T5" fmla="*/ 152 h 228"/>
              <a:gd name="T6" fmla="*/ 70 w 379"/>
              <a:gd name="T7" fmla="*/ 173 h 228"/>
              <a:gd name="T8" fmla="*/ 0 w 379"/>
              <a:gd name="T9" fmla="*/ 70 h 228"/>
              <a:gd name="T10" fmla="*/ 103 w 379"/>
              <a:gd name="T11" fmla="*/ 0 h 228"/>
              <a:gd name="T12" fmla="*/ 123 w 379"/>
              <a:gd name="T13" fmla="*/ 30 h 228"/>
              <a:gd name="T14" fmla="*/ 100 w 379"/>
              <a:gd name="T15" fmla="*/ 47 h 228"/>
              <a:gd name="T16" fmla="*/ 379 w 379"/>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228">
                <a:moveTo>
                  <a:pt x="379" y="228"/>
                </a:moveTo>
                <a:cubicBezTo>
                  <a:pt x="288" y="166"/>
                  <a:pt x="176" y="119"/>
                  <a:pt x="80" y="121"/>
                </a:cubicBezTo>
                <a:cubicBezTo>
                  <a:pt x="101" y="152"/>
                  <a:pt x="101" y="152"/>
                  <a:pt x="101" y="152"/>
                </a:cubicBezTo>
                <a:cubicBezTo>
                  <a:pt x="70" y="173"/>
                  <a:pt x="70" y="173"/>
                  <a:pt x="70" y="173"/>
                </a:cubicBezTo>
                <a:cubicBezTo>
                  <a:pt x="0" y="70"/>
                  <a:pt x="0" y="70"/>
                  <a:pt x="0" y="70"/>
                </a:cubicBezTo>
                <a:cubicBezTo>
                  <a:pt x="103" y="0"/>
                  <a:pt x="103" y="0"/>
                  <a:pt x="103" y="0"/>
                </a:cubicBezTo>
                <a:cubicBezTo>
                  <a:pt x="123" y="30"/>
                  <a:pt x="123" y="30"/>
                  <a:pt x="123" y="30"/>
                </a:cubicBezTo>
                <a:cubicBezTo>
                  <a:pt x="100" y="47"/>
                  <a:pt x="100" y="47"/>
                  <a:pt x="100" y="47"/>
                </a:cubicBezTo>
                <a:cubicBezTo>
                  <a:pt x="218" y="77"/>
                  <a:pt x="305" y="150"/>
                  <a:pt x="379" y="228"/>
                </a:cubicBezTo>
                <a:close/>
              </a:path>
            </a:pathLst>
          </a:custGeom>
          <a:solidFill>
            <a:schemeClr val="bg2">
              <a:lumMod val="6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8" name="Freeform 12" hidden="1"/>
          <p:cNvSpPr>
            <a:spLocks/>
          </p:cNvSpPr>
          <p:nvPr/>
        </p:nvSpPr>
        <p:spPr bwMode="auto">
          <a:xfrm rot="1304783" flipV="1">
            <a:off x="4318518" y="6331023"/>
            <a:ext cx="610359" cy="367579"/>
          </a:xfrm>
          <a:custGeom>
            <a:avLst/>
            <a:gdLst>
              <a:gd name="T0" fmla="*/ 379 w 379"/>
              <a:gd name="T1" fmla="*/ 228 h 228"/>
              <a:gd name="T2" fmla="*/ 80 w 379"/>
              <a:gd name="T3" fmla="*/ 121 h 228"/>
              <a:gd name="T4" fmla="*/ 101 w 379"/>
              <a:gd name="T5" fmla="*/ 152 h 228"/>
              <a:gd name="T6" fmla="*/ 70 w 379"/>
              <a:gd name="T7" fmla="*/ 173 h 228"/>
              <a:gd name="T8" fmla="*/ 0 w 379"/>
              <a:gd name="T9" fmla="*/ 70 h 228"/>
              <a:gd name="T10" fmla="*/ 103 w 379"/>
              <a:gd name="T11" fmla="*/ 0 h 228"/>
              <a:gd name="T12" fmla="*/ 123 w 379"/>
              <a:gd name="T13" fmla="*/ 30 h 228"/>
              <a:gd name="T14" fmla="*/ 100 w 379"/>
              <a:gd name="T15" fmla="*/ 47 h 228"/>
              <a:gd name="T16" fmla="*/ 379 w 379"/>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228">
                <a:moveTo>
                  <a:pt x="379" y="228"/>
                </a:moveTo>
                <a:cubicBezTo>
                  <a:pt x="288" y="166"/>
                  <a:pt x="176" y="119"/>
                  <a:pt x="80" y="121"/>
                </a:cubicBezTo>
                <a:cubicBezTo>
                  <a:pt x="101" y="152"/>
                  <a:pt x="101" y="152"/>
                  <a:pt x="101" y="152"/>
                </a:cubicBezTo>
                <a:cubicBezTo>
                  <a:pt x="70" y="173"/>
                  <a:pt x="70" y="173"/>
                  <a:pt x="70" y="173"/>
                </a:cubicBezTo>
                <a:cubicBezTo>
                  <a:pt x="0" y="70"/>
                  <a:pt x="0" y="70"/>
                  <a:pt x="0" y="70"/>
                </a:cubicBezTo>
                <a:cubicBezTo>
                  <a:pt x="103" y="0"/>
                  <a:pt x="103" y="0"/>
                  <a:pt x="103" y="0"/>
                </a:cubicBezTo>
                <a:cubicBezTo>
                  <a:pt x="123" y="30"/>
                  <a:pt x="123" y="30"/>
                  <a:pt x="123" y="30"/>
                </a:cubicBezTo>
                <a:cubicBezTo>
                  <a:pt x="100" y="47"/>
                  <a:pt x="100" y="47"/>
                  <a:pt x="100" y="47"/>
                </a:cubicBezTo>
                <a:cubicBezTo>
                  <a:pt x="218" y="77"/>
                  <a:pt x="305" y="150"/>
                  <a:pt x="379" y="228"/>
                </a:cubicBezTo>
                <a:close/>
              </a:path>
            </a:pathLst>
          </a:custGeom>
          <a:solidFill>
            <a:schemeClr val="bg2">
              <a:lumMod val="6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9" name="Freeform 12" hidden="1"/>
          <p:cNvSpPr>
            <a:spLocks/>
          </p:cNvSpPr>
          <p:nvPr/>
        </p:nvSpPr>
        <p:spPr bwMode="auto">
          <a:xfrm rot="4936021" flipV="1">
            <a:off x="1945365" y="4957568"/>
            <a:ext cx="610359" cy="367579"/>
          </a:xfrm>
          <a:custGeom>
            <a:avLst/>
            <a:gdLst>
              <a:gd name="T0" fmla="*/ 379 w 379"/>
              <a:gd name="T1" fmla="*/ 228 h 228"/>
              <a:gd name="T2" fmla="*/ 80 w 379"/>
              <a:gd name="T3" fmla="*/ 121 h 228"/>
              <a:gd name="T4" fmla="*/ 101 w 379"/>
              <a:gd name="T5" fmla="*/ 152 h 228"/>
              <a:gd name="T6" fmla="*/ 70 w 379"/>
              <a:gd name="T7" fmla="*/ 173 h 228"/>
              <a:gd name="T8" fmla="*/ 0 w 379"/>
              <a:gd name="T9" fmla="*/ 70 h 228"/>
              <a:gd name="T10" fmla="*/ 103 w 379"/>
              <a:gd name="T11" fmla="*/ 0 h 228"/>
              <a:gd name="T12" fmla="*/ 123 w 379"/>
              <a:gd name="T13" fmla="*/ 30 h 228"/>
              <a:gd name="T14" fmla="*/ 100 w 379"/>
              <a:gd name="T15" fmla="*/ 47 h 228"/>
              <a:gd name="T16" fmla="*/ 379 w 379"/>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228">
                <a:moveTo>
                  <a:pt x="379" y="228"/>
                </a:moveTo>
                <a:cubicBezTo>
                  <a:pt x="288" y="166"/>
                  <a:pt x="176" y="119"/>
                  <a:pt x="80" y="121"/>
                </a:cubicBezTo>
                <a:cubicBezTo>
                  <a:pt x="101" y="152"/>
                  <a:pt x="101" y="152"/>
                  <a:pt x="101" y="152"/>
                </a:cubicBezTo>
                <a:cubicBezTo>
                  <a:pt x="70" y="173"/>
                  <a:pt x="70" y="173"/>
                  <a:pt x="70" y="173"/>
                </a:cubicBezTo>
                <a:cubicBezTo>
                  <a:pt x="0" y="70"/>
                  <a:pt x="0" y="70"/>
                  <a:pt x="0" y="70"/>
                </a:cubicBezTo>
                <a:cubicBezTo>
                  <a:pt x="103" y="0"/>
                  <a:pt x="103" y="0"/>
                  <a:pt x="103" y="0"/>
                </a:cubicBezTo>
                <a:cubicBezTo>
                  <a:pt x="123" y="30"/>
                  <a:pt x="123" y="30"/>
                  <a:pt x="123" y="30"/>
                </a:cubicBezTo>
                <a:cubicBezTo>
                  <a:pt x="100" y="47"/>
                  <a:pt x="100" y="47"/>
                  <a:pt x="100" y="47"/>
                </a:cubicBezTo>
                <a:cubicBezTo>
                  <a:pt x="218" y="77"/>
                  <a:pt x="305" y="150"/>
                  <a:pt x="379" y="228"/>
                </a:cubicBezTo>
                <a:close/>
              </a:path>
            </a:pathLst>
          </a:custGeom>
          <a:solidFill>
            <a:schemeClr val="bg2">
              <a:lumMod val="6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0" name="Freeform 12" hidden="1"/>
          <p:cNvSpPr>
            <a:spLocks/>
          </p:cNvSpPr>
          <p:nvPr/>
        </p:nvSpPr>
        <p:spPr bwMode="auto">
          <a:xfrm rot="8957250" flipV="1">
            <a:off x="1888155" y="2327070"/>
            <a:ext cx="610359" cy="367579"/>
          </a:xfrm>
          <a:custGeom>
            <a:avLst/>
            <a:gdLst>
              <a:gd name="T0" fmla="*/ 379 w 379"/>
              <a:gd name="T1" fmla="*/ 228 h 228"/>
              <a:gd name="T2" fmla="*/ 80 w 379"/>
              <a:gd name="T3" fmla="*/ 121 h 228"/>
              <a:gd name="T4" fmla="*/ 101 w 379"/>
              <a:gd name="T5" fmla="*/ 152 h 228"/>
              <a:gd name="T6" fmla="*/ 70 w 379"/>
              <a:gd name="T7" fmla="*/ 173 h 228"/>
              <a:gd name="T8" fmla="*/ 0 w 379"/>
              <a:gd name="T9" fmla="*/ 70 h 228"/>
              <a:gd name="T10" fmla="*/ 103 w 379"/>
              <a:gd name="T11" fmla="*/ 0 h 228"/>
              <a:gd name="T12" fmla="*/ 123 w 379"/>
              <a:gd name="T13" fmla="*/ 30 h 228"/>
              <a:gd name="T14" fmla="*/ 100 w 379"/>
              <a:gd name="T15" fmla="*/ 47 h 228"/>
              <a:gd name="T16" fmla="*/ 379 w 379"/>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228">
                <a:moveTo>
                  <a:pt x="379" y="228"/>
                </a:moveTo>
                <a:cubicBezTo>
                  <a:pt x="288" y="166"/>
                  <a:pt x="176" y="119"/>
                  <a:pt x="80" y="121"/>
                </a:cubicBezTo>
                <a:cubicBezTo>
                  <a:pt x="101" y="152"/>
                  <a:pt x="101" y="152"/>
                  <a:pt x="101" y="152"/>
                </a:cubicBezTo>
                <a:cubicBezTo>
                  <a:pt x="70" y="173"/>
                  <a:pt x="70" y="173"/>
                  <a:pt x="70" y="173"/>
                </a:cubicBezTo>
                <a:cubicBezTo>
                  <a:pt x="0" y="70"/>
                  <a:pt x="0" y="70"/>
                  <a:pt x="0" y="70"/>
                </a:cubicBezTo>
                <a:cubicBezTo>
                  <a:pt x="103" y="0"/>
                  <a:pt x="103" y="0"/>
                  <a:pt x="103" y="0"/>
                </a:cubicBezTo>
                <a:cubicBezTo>
                  <a:pt x="123" y="30"/>
                  <a:pt x="123" y="30"/>
                  <a:pt x="123" y="30"/>
                </a:cubicBezTo>
                <a:cubicBezTo>
                  <a:pt x="100" y="47"/>
                  <a:pt x="100" y="47"/>
                  <a:pt x="100" y="47"/>
                </a:cubicBezTo>
                <a:cubicBezTo>
                  <a:pt x="218" y="77"/>
                  <a:pt x="305" y="150"/>
                  <a:pt x="379" y="228"/>
                </a:cubicBezTo>
                <a:close/>
              </a:path>
            </a:pathLst>
          </a:custGeom>
          <a:solidFill>
            <a:schemeClr val="bg2">
              <a:lumMod val="65000"/>
            </a:schemeClr>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14" name="Group 13"/>
          <p:cNvGrpSpPr/>
          <p:nvPr/>
        </p:nvGrpSpPr>
        <p:grpSpPr>
          <a:xfrm>
            <a:off x="3697246" y="2927238"/>
            <a:ext cx="1749508" cy="1749508"/>
            <a:chOff x="3697246" y="2782846"/>
            <a:chExt cx="1749508" cy="1749508"/>
          </a:xfrm>
          <a:effectLst>
            <a:outerShdw blurRad="63500" sx="102000" sy="102000" algn="ctr" rotWithShape="0">
              <a:prstClr val="black">
                <a:alpha val="40000"/>
              </a:prstClr>
            </a:outerShdw>
          </a:effectLst>
        </p:grpSpPr>
        <p:sp>
          <p:nvSpPr>
            <p:cNvPr id="7" name="Oval 6"/>
            <p:cNvSpPr/>
            <p:nvPr/>
          </p:nvSpPr>
          <p:spPr>
            <a:xfrm>
              <a:off x="3697246" y="2782846"/>
              <a:ext cx="1749508" cy="174950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735115" y="3428624"/>
              <a:ext cx="1628973" cy="400110"/>
            </a:xfrm>
            <a:prstGeom prst="rect">
              <a:avLst/>
            </a:prstGeom>
            <a:noFill/>
          </p:spPr>
          <p:txBody>
            <a:bodyPr wrap="square" rtlCol="0">
              <a:spAutoFit/>
            </a:bodyPr>
            <a:lstStyle/>
            <a:p>
              <a:pPr algn="ctr"/>
              <a:r>
                <a:rPr lang="en-GB" sz="2000" b="1" dirty="0" smtClean="0"/>
                <a:t>Metadata</a:t>
              </a:r>
              <a:endParaRPr lang="en-GB" sz="2000" b="1" dirty="0"/>
            </a:p>
          </p:txBody>
        </p:sp>
      </p:grpSp>
      <p:grpSp>
        <p:nvGrpSpPr>
          <p:cNvPr id="68" name="Group 67"/>
          <p:cNvGrpSpPr/>
          <p:nvPr/>
        </p:nvGrpSpPr>
        <p:grpSpPr>
          <a:xfrm>
            <a:off x="6178974" y="1185971"/>
            <a:ext cx="1944000" cy="763200"/>
            <a:chOff x="6178974" y="1185971"/>
            <a:chExt cx="1944000" cy="763200"/>
          </a:xfrm>
        </p:grpSpPr>
        <p:sp>
          <p:nvSpPr>
            <p:cNvPr id="100" name="Rectangle 99"/>
            <p:cNvSpPr/>
            <p:nvPr/>
          </p:nvSpPr>
          <p:spPr>
            <a:xfrm>
              <a:off x="6178974" y="1185971"/>
              <a:ext cx="1944000" cy="76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p:cNvSpPr txBox="1"/>
            <p:nvPr/>
          </p:nvSpPr>
          <p:spPr>
            <a:xfrm>
              <a:off x="6219470" y="1290572"/>
              <a:ext cx="1863010" cy="553998"/>
            </a:xfrm>
            <a:prstGeom prst="rect">
              <a:avLst/>
            </a:prstGeom>
            <a:noFill/>
          </p:spPr>
          <p:txBody>
            <a:bodyPr spcFirstLastPara="1" wrap="none" numCol="1" rtlCol="0" anchor="ctr">
              <a:spAutoFit/>
            </a:bodyPr>
            <a:lstStyle>
              <a:defPPr>
                <a:defRPr lang="en-US"/>
              </a:defPPr>
              <a:lvl1pPr algn="ctr">
                <a:defRPr sz="1100">
                  <a:solidFill>
                    <a:schemeClr val="accent4"/>
                  </a:solidFill>
                </a:defRPr>
              </a:lvl1pPr>
            </a:lstStyle>
            <a:p>
              <a:r>
                <a:rPr lang="en-GB" sz="1600" b="1" dirty="0">
                  <a:solidFill>
                    <a:schemeClr val="bg2"/>
                  </a:solidFill>
                </a:rPr>
                <a:t>Classify</a:t>
              </a:r>
            </a:p>
            <a:p>
              <a:r>
                <a:rPr lang="en-GB" sz="1400" dirty="0">
                  <a:solidFill>
                    <a:schemeClr val="bg2"/>
                  </a:solidFill>
                </a:rPr>
                <a:t>Rights Assignment</a:t>
              </a:r>
            </a:p>
          </p:txBody>
        </p:sp>
      </p:grpSp>
      <p:cxnSp>
        <p:nvCxnSpPr>
          <p:cNvPr id="18" name="Straight Connector 17"/>
          <p:cNvCxnSpPr/>
          <p:nvPr/>
        </p:nvCxnSpPr>
        <p:spPr>
          <a:xfrm flipV="1">
            <a:off x="5730949" y="1626781"/>
            <a:ext cx="467832" cy="457201"/>
          </a:xfrm>
          <a:prstGeom prst="line">
            <a:avLst/>
          </a:prstGeom>
          <a:ln w="38100">
            <a:solidFill>
              <a:schemeClr val="bg1">
                <a:alpha val="61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624084" y="3774558"/>
            <a:ext cx="520995" cy="5318"/>
          </a:xfrm>
          <a:prstGeom prst="line">
            <a:avLst/>
          </a:prstGeom>
          <a:ln w="38100">
            <a:solidFill>
              <a:schemeClr val="accent4">
                <a:alpha val="62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603358" y="5613990"/>
            <a:ext cx="457200" cy="350875"/>
          </a:xfrm>
          <a:prstGeom prst="line">
            <a:avLst/>
          </a:prstGeom>
          <a:ln w="38100">
            <a:solidFill>
              <a:schemeClr val="accent3">
                <a:alpha val="64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955848" y="1658678"/>
            <a:ext cx="414670" cy="404038"/>
          </a:xfrm>
          <a:prstGeom prst="line">
            <a:avLst/>
          </a:prstGeom>
          <a:ln w="381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07535" y="3785191"/>
            <a:ext cx="627321" cy="0"/>
          </a:xfrm>
          <a:prstGeom prst="line">
            <a:avLst/>
          </a:prstGeom>
          <a:ln w="38100">
            <a:solidFill>
              <a:schemeClr val="tx1">
                <a:alpha val="48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77" idx="3"/>
          </p:cNvCxnSpPr>
          <p:nvPr/>
        </p:nvCxnSpPr>
        <p:spPr>
          <a:xfrm flipV="1">
            <a:off x="2862357" y="5528930"/>
            <a:ext cx="412471" cy="414186"/>
          </a:xfrm>
          <a:prstGeom prst="line">
            <a:avLst/>
          </a:prstGeom>
          <a:ln w="38100">
            <a:solidFill>
              <a:schemeClr val="accent5">
                <a:alpha val="48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7003998" y="3153862"/>
            <a:ext cx="1850855" cy="1260000"/>
            <a:chOff x="7003998" y="3153862"/>
            <a:chExt cx="1850855" cy="1260000"/>
          </a:xfrm>
        </p:grpSpPr>
        <p:sp>
          <p:nvSpPr>
            <p:cNvPr id="121" name="Rectangle 120"/>
            <p:cNvSpPr/>
            <p:nvPr/>
          </p:nvSpPr>
          <p:spPr>
            <a:xfrm>
              <a:off x="7029425" y="3153862"/>
              <a:ext cx="1800000"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7003998" y="3199087"/>
              <a:ext cx="1850855" cy="1169551"/>
            </a:xfrm>
            <a:prstGeom prst="rect">
              <a:avLst/>
            </a:prstGeom>
            <a:noFill/>
          </p:spPr>
          <p:txBody>
            <a:bodyPr spcFirstLastPara="1" wrap="square" numCol="1" rtlCol="0">
              <a:spAutoFit/>
            </a:bodyPr>
            <a:lstStyle>
              <a:defPPr>
                <a:defRPr lang="en-US"/>
              </a:defPPr>
              <a:lvl1pPr algn="ctr">
                <a:defRPr sz="1400">
                  <a:solidFill>
                    <a:srgbClr val="525252"/>
                  </a:solidFill>
                </a:defRPr>
              </a:lvl1pPr>
            </a:lstStyle>
            <a:p>
              <a:r>
                <a:rPr lang="en-GB" dirty="0">
                  <a:solidFill>
                    <a:schemeClr val="bg2"/>
                  </a:solidFill>
                </a:rPr>
                <a:t>Encryption</a:t>
              </a:r>
            </a:p>
            <a:p>
              <a:r>
                <a:rPr lang="en-GB" dirty="0">
                  <a:solidFill>
                    <a:schemeClr val="bg2"/>
                  </a:solidFill>
                </a:rPr>
                <a:t>Rights Management</a:t>
              </a:r>
            </a:p>
            <a:p>
              <a:r>
                <a:rPr lang="en-GB" dirty="0">
                  <a:solidFill>
                    <a:schemeClr val="bg2"/>
                  </a:solidFill>
                </a:rPr>
                <a:t>Content Discovery</a:t>
              </a:r>
            </a:p>
            <a:p>
              <a:r>
                <a:rPr lang="en-GB" dirty="0">
                  <a:solidFill>
                    <a:schemeClr val="bg2"/>
                  </a:solidFill>
                </a:rPr>
                <a:t>Access Control</a:t>
              </a:r>
            </a:p>
          </p:txBody>
        </p:sp>
      </p:grpSp>
      <p:grpSp>
        <p:nvGrpSpPr>
          <p:cNvPr id="73" name="Group 72"/>
          <p:cNvGrpSpPr/>
          <p:nvPr/>
        </p:nvGrpSpPr>
        <p:grpSpPr>
          <a:xfrm>
            <a:off x="6039296" y="5518299"/>
            <a:ext cx="2210400" cy="849635"/>
            <a:chOff x="6039296" y="5518299"/>
            <a:chExt cx="2210400" cy="849635"/>
          </a:xfrm>
        </p:grpSpPr>
        <p:sp>
          <p:nvSpPr>
            <p:cNvPr id="122" name="Rectangle 121"/>
            <p:cNvSpPr/>
            <p:nvPr/>
          </p:nvSpPr>
          <p:spPr>
            <a:xfrm>
              <a:off x="6039296" y="5518299"/>
              <a:ext cx="2210400" cy="849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6156085" y="5573784"/>
              <a:ext cx="1976823" cy="738664"/>
            </a:xfrm>
            <a:prstGeom prst="rect">
              <a:avLst/>
            </a:prstGeom>
            <a:noFill/>
          </p:spPr>
          <p:txBody>
            <a:bodyPr spcFirstLastPara="1" wrap="none" numCol="1" rtlCol="0">
              <a:spAutoFit/>
            </a:bodyPr>
            <a:lstStyle>
              <a:defPPr>
                <a:defRPr lang="en-US"/>
              </a:defPPr>
              <a:lvl1pPr algn="ctr">
                <a:defRPr sz="1400">
                  <a:solidFill>
                    <a:srgbClr val="525252"/>
                  </a:solidFill>
                </a:defRPr>
              </a:lvl1pPr>
            </a:lstStyle>
            <a:p>
              <a:r>
                <a:rPr lang="en-GB" dirty="0">
                  <a:solidFill>
                    <a:schemeClr val="bg2"/>
                  </a:solidFill>
                </a:rPr>
                <a:t>Access Controls</a:t>
              </a:r>
            </a:p>
            <a:p>
              <a:r>
                <a:rPr lang="en-GB" dirty="0">
                  <a:solidFill>
                    <a:schemeClr val="bg2"/>
                  </a:solidFill>
                </a:rPr>
                <a:t>Rights Management</a:t>
              </a:r>
            </a:p>
            <a:p>
              <a:r>
                <a:rPr lang="en-GB" dirty="0">
                  <a:solidFill>
                    <a:schemeClr val="bg2"/>
                  </a:solidFill>
                </a:rPr>
                <a:t>Activity Monitoring</a:t>
              </a:r>
            </a:p>
          </p:txBody>
        </p:sp>
      </p:grpSp>
      <p:grpSp>
        <p:nvGrpSpPr>
          <p:cNvPr id="75" name="Group 74"/>
          <p:cNvGrpSpPr/>
          <p:nvPr/>
        </p:nvGrpSpPr>
        <p:grpSpPr>
          <a:xfrm>
            <a:off x="712375" y="5518299"/>
            <a:ext cx="2210931" cy="849635"/>
            <a:chOff x="712375" y="5518299"/>
            <a:chExt cx="2210931" cy="849635"/>
          </a:xfrm>
        </p:grpSpPr>
        <p:sp>
          <p:nvSpPr>
            <p:cNvPr id="123" name="Rectangle 122"/>
            <p:cNvSpPr/>
            <p:nvPr/>
          </p:nvSpPr>
          <p:spPr>
            <a:xfrm flipH="1">
              <a:off x="712375" y="5518299"/>
              <a:ext cx="2210931" cy="8496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773324" y="5573784"/>
              <a:ext cx="2089033" cy="738664"/>
            </a:xfrm>
            <a:prstGeom prst="rect">
              <a:avLst/>
            </a:prstGeom>
            <a:noFill/>
          </p:spPr>
          <p:txBody>
            <a:bodyPr spcFirstLastPara="1" wrap="none" numCol="1" rtlCol="0">
              <a:spAutoFit/>
            </a:bodyPr>
            <a:lstStyle>
              <a:defPPr>
                <a:defRPr lang="en-US"/>
              </a:defPPr>
              <a:lvl1pPr algn="ctr">
                <a:defRPr sz="1400">
                  <a:solidFill>
                    <a:srgbClr val="525252"/>
                  </a:solidFill>
                </a:defRPr>
              </a:lvl1pPr>
            </a:lstStyle>
            <a:p>
              <a:r>
                <a:rPr lang="en-GB" dirty="0">
                  <a:solidFill>
                    <a:schemeClr val="bg2"/>
                  </a:solidFill>
                </a:rPr>
                <a:t>Encryption</a:t>
              </a:r>
            </a:p>
            <a:p>
              <a:r>
                <a:rPr lang="en-GB" dirty="0">
                  <a:solidFill>
                    <a:schemeClr val="bg2"/>
                  </a:solidFill>
                </a:rPr>
                <a:t>Application Security</a:t>
              </a:r>
            </a:p>
            <a:p>
              <a:r>
                <a:rPr lang="en-GB" dirty="0">
                  <a:solidFill>
                    <a:schemeClr val="bg2"/>
                  </a:solidFill>
                </a:rPr>
                <a:t>Data Loss Prevention</a:t>
              </a:r>
            </a:p>
          </p:txBody>
        </p:sp>
      </p:grpSp>
      <p:grpSp>
        <p:nvGrpSpPr>
          <p:cNvPr id="80" name="Group 79"/>
          <p:cNvGrpSpPr/>
          <p:nvPr/>
        </p:nvGrpSpPr>
        <p:grpSpPr>
          <a:xfrm>
            <a:off x="356510" y="3153862"/>
            <a:ext cx="1800000" cy="1260000"/>
            <a:chOff x="356510" y="3153862"/>
            <a:chExt cx="1800000" cy="1260000"/>
          </a:xfrm>
        </p:grpSpPr>
        <p:sp>
          <p:nvSpPr>
            <p:cNvPr id="124" name="Rectangle 123"/>
            <p:cNvSpPr/>
            <p:nvPr/>
          </p:nvSpPr>
          <p:spPr>
            <a:xfrm flipH="1">
              <a:off x="356510" y="3153862"/>
              <a:ext cx="1800000"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p:cNvSpPr txBox="1"/>
            <p:nvPr/>
          </p:nvSpPr>
          <p:spPr>
            <a:xfrm>
              <a:off x="521491" y="3414530"/>
              <a:ext cx="1470039" cy="738664"/>
            </a:xfrm>
            <a:prstGeom prst="rect">
              <a:avLst/>
            </a:prstGeom>
            <a:noFill/>
          </p:spPr>
          <p:txBody>
            <a:bodyPr spcFirstLastPara="1" wrap="square" numCol="1" rtlCol="0">
              <a:spAutoFit/>
            </a:bodyPr>
            <a:lstStyle>
              <a:defPPr>
                <a:defRPr lang="en-US"/>
              </a:defPPr>
              <a:lvl1pPr algn="ctr">
                <a:defRPr sz="1400">
                  <a:solidFill>
                    <a:srgbClr val="525252"/>
                  </a:solidFill>
                </a:defRPr>
              </a:lvl1pPr>
            </a:lstStyle>
            <a:p>
              <a:r>
                <a:rPr lang="en-GB" dirty="0">
                  <a:solidFill>
                    <a:schemeClr val="bg2"/>
                  </a:solidFill>
                </a:rPr>
                <a:t>Asset Management</a:t>
              </a:r>
            </a:p>
            <a:p>
              <a:r>
                <a:rPr lang="en-GB" dirty="0">
                  <a:solidFill>
                    <a:schemeClr val="bg2"/>
                  </a:solidFill>
                </a:rPr>
                <a:t>Encryption</a:t>
              </a:r>
            </a:p>
          </p:txBody>
        </p:sp>
      </p:grpSp>
      <p:grpSp>
        <p:nvGrpSpPr>
          <p:cNvPr id="81" name="Group 80"/>
          <p:cNvGrpSpPr/>
          <p:nvPr/>
        </p:nvGrpSpPr>
        <p:grpSpPr>
          <a:xfrm>
            <a:off x="1025986" y="1185286"/>
            <a:ext cx="1945118" cy="764571"/>
            <a:chOff x="1025986" y="1185286"/>
            <a:chExt cx="1945118" cy="764571"/>
          </a:xfrm>
        </p:grpSpPr>
        <p:sp>
          <p:nvSpPr>
            <p:cNvPr id="125" name="Rectangle 124"/>
            <p:cNvSpPr/>
            <p:nvPr/>
          </p:nvSpPr>
          <p:spPr>
            <a:xfrm flipH="1">
              <a:off x="1025986" y="1185286"/>
              <a:ext cx="1945118" cy="764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1082141" y="1305961"/>
              <a:ext cx="1832809" cy="523220"/>
            </a:xfrm>
            <a:prstGeom prst="rect">
              <a:avLst/>
            </a:prstGeom>
            <a:noFill/>
          </p:spPr>
          <p:txBody>
            <a:bodyPr spcFirstLastPara="1" wrap="none" numCol="1" rtlCol="0">
              <a:spAutoFit/>
            </a:bodyPr>
            <a:lstStyle>
              <a:defPPr>
                <a:defRPr lang="en-US"/>
              </a:defPPr>
              <a:lvl1pPr algn="ctr">
                <a:defRPr sz="1400">
                  <a:solidFill>
                    <a:srgbClr val="525252"/>
                  </a:solidFill>
                </a:defRPr>
              </a:lvl1pPr>
            </a:lstStyle>
            <a:p>
              <a:r>
                <a:rPr lang="en-GB" dirty="0">
                  <a:solidFill>
                    <a:schemeClr val="bg2"/>
                  </a:solidFill>
                </a:rPr>
                <a:t>Secure Deletion</a:t>
              </a:r>
            </a:p>
            <a:p>
              <a:r>
                <a:rPr lang="en-GB" dirty="0">
                  <a:solidFill>
                    <a:schemeClr val="bg2"/>
                  </a:solidFill>
                </a:rPr>
                <a:t>Content Discovery</a:t>
              </a:r>
            </a:p>
          </p:txBody>
        </p:sp>
      </p:grpSp>
      <p:pic>
        <p:nvPicPr>
          <p:cNvPr id="94" name="Picture 14" descr="\\GANYMEDE\marketing\Product Mktg\classifier light 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5019" y="1990992"/>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descr="\\GANYMEDE\marketing\Product Mktg\classifier light 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991" y="3639039"/>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4" descr="\\GANYMEDE\marketing\Product Mktg\classifier light 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8061" y="5350881"/>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4" descr="\\GANYMEDE\marketing\Product Mktg\classifier light 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9652" y="5255188"/>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4" descr="\\GANYMEDE\marketing\Product Mktg\classifier light 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0312" y="3617773"/>
            <a:ext cx="370504" cy="34949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4" descr="\\GANYMEDE\marketing\Product Mktg\classifier light 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447" y="1990992"/>
            <a:ext cx="370504" cy="34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500"/>
                                        <p:tgtEl>
                                          <p:spTgt spid="102"/>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right)">
                                      <p:cBhvr>
                                        <p:cTn id="36" dur="500"/>
                                        <p:tgtEl>
                                          <p:spTgt spid="45"/>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down)">
                                      <p:cBhvr>
                                        <p:cTn id="44" dur="500"/>
                                        <p:tgtEl>
                                          <p:spTgt spid="46"/>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750"/>
                                        <p:tgtEl>
                                          <p:spTgt spid="107"/>
                                        </p:tgtEl>
                                      </p:cBhvr>
                                    </p:animEffect>
                                  </p:childTnLst>
                                </p:cTn>
                              </p:par>
                              <p:par>
                                <p:cTn id="71" presetID="53" presetClass="entr" presetSubtype="16" fill="hold" nodeType="withEffect">
                                  <p:stCondLst>
                                    <p:cond delay="500"/>
                                  </p:stCondLst>
                                  <p:childTnLst>
                                    <p:set>
                                      <p:cBhvr>
                                        <p:cTn id="72" dur="1" fill="hold">
                                          <p:stCondLst>
                                            <p:cond delay="0"/>
                                          </p:stCondLst>
                                        </p:cTn>
                                        <p:tgtEl>
                                          <p:spTgt spid="160"/>
                                        </p:tgtEl>
                                        <p:attrNameLst>
                                          <p:attrName>style.visibility</p:attrName>
                                        </p:attrNameLst>
                                      </p:cBhvr>
                                      <p:to>
                                        <p:strVal val="visible"/>
                                      </p:to>
                                    </p:set>
                                    <p:anim calcmode="lin" valueType="num">
                                      <p:cBhvr>
                                        <p:cTn id="73" dur="500" fill="hold"/>
                                        <p:tgtEl>
                                          <p:spTgt spid="160"/>
                                        </p:tgtEl>
                                        <p:attrNameLst>
                                          <p:attrName>ppt_w</p:attrName>
                                        </p:attrNameLst>
                                      </p:cBhvr>
                                      <p:tavLst>
                                        <p:tav tm="0">
                                          <p:val>
                                            <p:fltVal val="0"/>
                                          </p:val>
                                        </p:tav>
                                        <p:tav tm="100000">
                                          <p:val>
                                            <p:strVal val="#ppt_w"/>
                                          </p:val>
                                        </p:tav>
                                      </p:tavLst>
                                    </p:anim>
                                    <p:anim calcmode="lin" valueType="num">
                                      <p:cBhvr>
                                        <p:cTn id="74" dur="500" fill="hold"/>
                                        <p:tgtEl>
                                          <p:spTgt spid="160"/>
                                        </p:tgtEl>
                                        <p:attrNameLst>
                                          <p:attrName>ppt_h</p:attrName>
                                        </p:attrNameLst>
                                      </p:cBhvr>
                                      <p:tavLst>
                                        <p:tav tm="0">
                                          <p:val>
                                            <p:fltVal val="0"/>
                                          </p:val>
                                        </p:tav>
                                        <p:tav tm="100000">
                                          <p:val>
                                            <p:strVal val="#ppt_h"/>
                                          </p:val>
                                        </p:tav>
                                      </p:tavLst>
                                    </p:anim>
                                    <p:animEffect transition="in" filter="fade">
                                      <p:cBhvr>
                                        <p:cTn id="75" dur="500"/>
                                        <p:tgtEl>
                                          <p:spTgt spid="160"/>
                                        </p:tgtEl>
                                      </p:cBhvr>
                                    </p:animEffect>
                                  </p:childTnLst>
                                </p:cTn>
                              </p:par>
                            </p:childTnLst>
                          </p:cTn>
                        </p:par>
                        <p:par>
                          <p:cTn id="76" fill="hold">
                            <p:stCondLst>
                              <p:cond delay="8000"/>
                            </p:stCondLst>
                            <p:childTnLst>
                              <p:par>
                                <p:cTn id="77" presetID="22" presetClass="entr" presetSubtype="1"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up)">
                                      <p:cBhvr>
                                        <p:cTn id="79" dur="500"/>
                                        <p:tgtEl>
                                          <p:spTgt spid="3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fade">
                                      <p:cBhvr>
                                        <p:cTn id="83" dur="750"/>
                                        <p:tgtEl>
                                          <p:spTgt spid="108"/>
                                        </p:tgtEl>
                                      </p:cBhvr>
                                    </p:animEffect>
                                  </p:childTnLst>
                                </p:cTn>
                              </p:par>
                            </p:childTnLst>
                          </p:cTn>
                        </p:par>
                        <p:par>
                          <p:cTn id="84" fill="hold">
                            <p:stCondLst>
                              <p:cond delay="9250"/>
                            </p:stCondLst>
                            <p:childTnLst>
                              <p:par>
                                <p:cTn id="85" presetID="10" presetClass="entr" presetSubtype="0" fill="hold" nodeType="afterEffect">
                                  <p:stCondLst>
                                    <p:cond delay="0"/>
                                  </p:stCondLst>
                                  <p:childTnLst>
                                    <p:set>
                                      <p:cBhvr>
                                        <p:cTn id="86" dur="1" fill="hold">
                                          <p:stCondLst>
                                            <p:cond delay="0"/>
                                          </p:stCondLst>
                                        </p:cTn>
                                        <p:tgtEl>
                                          <p:spTgt spid="167"/>
                                        </p:tgtEl>
                                        <p:attrNameLst>
                                          <p:attrName>style.visibility</p:attrName>
                                        </p:attrNameLst>
                                      </p:cBhvr>
                                      <p:to>
                                        <p:strVal val="visible"/>
                                      </p:to>
                                    </p:set>
                                    <p:animEffect transition="in" filter="fade">
                                      <p:cBhvr>
                                        <p:cTn id="87" dur="500"/>
                                        <p:tgtEl>
                                          <p:spTgt spid="167"/>
                                        </p:tgtEl>
                                      </p:cBhvr>
                                    </p:animEffect>
                                  </p:childTnLst>
                                </p:cTn>
                              </p:par>
                            </p:childTnLst>
                          </p:cTn>
                        </p:par>
                        <p:par>
                          <p:cTn id="88" fill="hold">
                            <p:stCondLst>
                              <p:cond delay="975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10250"/>
                            </p:stCondLst>
                            <p:childTnLst>
                              <p:par>
                                <p:cTn id="93" presetID="10" presetClass="entr" presetSubtype="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fade">
                                      <p:cBhvr>
                                        <p:cTn id="95" dur="750"/>
                                        <p:tgtEl>
                                          <p:spTgt spid="109"/>
                                        </p:tgtEl>
                                      </p:cBhvr>
                                    </p:animEffect>
                                  </p:childTnLst>
                                </p:cTn>
                              </p:par>
                            </p:childTnLst>
                          </p:cTn>
                        </p:par>
                        <p:par>
                          <p:cTn id="96" fill="hold">
                            <p:stCondLst>
                              <p:cond delay="11000"/>
                            </p:stCondLst>
                            <p:childTnLst>
                              <p:par>
                                <p:cTn id="97" presetID="10" presetClass="entr" presetSubtype="0" fill="hold" nodeType="afterEffect">
                                  <p:stCondLst>
                                    <p:cond delay="0"/>
                                  </p:stCondLst>
                                  <p:childTnLst>
                                    <p:set>
                                      <p:cBhvr>
                                        <p:cTn id="98" dur="1" fill="hold">
                                          <p:stCondLst>
                                            <p:cond delay="0"/>
                                          </p:stCondLst>
                                        </p:cTn>
                                        <p:tgtEl>
                                          <p:spTgt spid="162"/>
                                        </p:tgtEl>
                                        <p:attrNameLst>
                                          <p:attrName>style.visibility</p:attrName>
                                        </p:attrNameLst>
                                      </p:cBhvr>
                                      <p:to>
                                        <p:strVal val="visible"/>
                                      </p:to>
                                    </p:set>
                                    <p:animEffect transition="in" filter="fade">
                                      <p:cBhvr>
                                        <p:cTn id="99" dur="500"/>
                                        <p:tgtEl>
                                          <p:spTgt spid="162"/>
                                        </p:tgtEl>
                                      </p:cBhvr>
                                    </p:animEffect>
                                  </p:childTnLst>
                                </p:cTn>
                              </p:par>
                            </p:childTnLst>
                          </p:cTn>
                        </p:par>
                        <p:par>
                          <p:cTn id="100" fill="hold">
                            <p:stCondLst>
                              <p:cond delay="11500"/>
                            </p:stCondLst>
                            <p:childTnLst>
                              <p:par>
                                <p:cTn id="101" presetID="22" presetClass="entr" presetSubtype="2"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right)">
                                      <p:cBhvr>
                                        <p:cTn id="103" dur="500"/>
                                        <p:tgtEl>
                                          <p:spTgt spid="38"/>
                                        </p:tgtEl>
                                      </p:cBhvr>
                                    </p:animEffect>
                                  </p:childTnLst>
                                </p:cTn>
                              </p:par>
                            </p:childTnLst>
                          </p:cTn>
                        </p:par>
                        <p:par>
                          <p:cTn id="104" fill="hold">
                            <p:stCondLst>
                              <p:cond delay="12000"/>
                            </p:stCondLst>
                            <p:childTnLst>
                              <p:par>
                                <p:cTn id="105" presetID="10" presetClass="entr" presetSubtype="0" fill="hold" grpId="0" nodeType="afterEffect">
                                  <p:stCondLst>
                                    <p:cond delay="0"/>
                                  </p:stCondLst>
                                  <p:childTnLst>
                                    <p:set>
                                      <p:cBhvr>
                                        <p:cTn id="106" dur="1" fill="hold">
                                          <p:stCondLst>
                                            <p:cond delay="0"/>
                                          </p:stCondLst>
                                        </p:cTn>
                                        <p:tgtEl>
                                          <p:spTgt spid="110"/>
                                        </p:tgtEl>
                                        <p:attrNameLst>
                                          <p:attrName>style.visibility</p:attrName>
                                        </p:attrNameLst>
                                      </p:cBhvr>
                                      <p:to>
                                        <p:strVal val="visible"/>
                                      </p:to>
                                    </p:set>
                                    <p:animEffect transition="in" filter="fade">
                                      <p:cBhvr>
                                        <p:cTn id="107" dur="750"/>
                                        <p:tgtEl>
                                          <p:spTgt spid="110"/>
                                        </p:tgtEl>
                                      </p:cBhvr>
                                    </p:animEffect>
                                  </p:childTnLst>
                                </p:cTn>
                              </p:par>
                              <p:par>
                                <p:cTn id="108" presetID="10" presetClass="entr" presetSubtype="0" fill="hold" nodeType="withEffect">
                                  <p:stCondLst>
                                    <p:cond delay="500"/>
                                  </p:stCondLst>
                                  <p:childTnLst>
                                    <p:set>
                                      <p:cBhvr>
                                        <p:cTn id="109" dur="1" fill="hold">
                                          <p:stCondLst>
                                            <p:cond delay="0"/>
                                          </p:stCondLst>
                                        </p:cTn>
                                        <p:tgtEl>
                                          <p:spTgt spid="163"/>
                                        </p:tgtEl>
                                        <p:attrNameLst>
                                          <p:attrName>style.visibility</p:attrName>
                                        </p:attrNameLst>
                                      </p:cBhvr>
                                      <p:to>
                                        <p:strVal val="visible"/>
                                      </p:to>
                                    </p:set>
                                    <p:animEffect transition="in" filter="fade">
                                      <p:cBhvr>
                                        <p:cTn id="110" dur="500"/>
                                        <p:tgtEl>
                                          <p:spTgt spid="163"/>
                                        </p:tgtEl>
                                      </p:cBhvr>
                                    </p:animEffect>
                                  </p:childTnLst>
                                </p:cTn>
                              </p:par>
                            </p:childTnLst>
                          </p:cTn>
                        </p:par>
                        <p:par>
                          <p:cTn id="111" fill="hold">
                            <p:stCondLst>
                              <p:cond delay="13000"/>
                            </p:stCondLst>
                            <p:childTnLst>
                              <p:par>
                                <p:cTn id="112" presetID="22" presetClass="entr" presetSubtype="4"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down)">
                                      <p:cBhvr>
                                        <p:cTn id="114" dur="500"/>
                                        <p:tgtEl>
                                          <p:spTgt spid="39"/>
                                        </p:tgtEl>
                                      </p:cBhvr>
                                    </p:animEffect>
                                  </p:childTnLst>
                                </p:cTn>
                              </p:par>
                            </p:childTnLst>
                          </p:cTn>
                        </p:par>
                        <p:par>
                          <p:cTn id="115" fill="hold">
                            <p:stCondLst>
                              <p:cond delay="13500"/>
                            </p:stCondLst>
                            <p:childTnLst>
                              <p:par>
                                <p:cTn id="116" presetID="10" presetClass="entr" presetSubtype="0" fill="hold" grpId="0" nodeType="afterEffect">
                                  <p:stCondLst>
                                    <p:cond delay="0"/>
                                  </p:stCondLst>
                                  <p:childTnLst>
                                    <p:set>
                                      <p:cBhvr>
                                        <p:cTn id="117" dur="1" fill="hold">
                                          <p:stCondLst>
                                            <p:cond delay="0"/>
                                          </p:stCondLst>
                                        </p:cTn>
                                        <p:tgtEl>
                                          <p:spTgt spid="117"/>
                                        </p:tgtEl>
                                        <p:attrNameLst>
                                          <p:attrName>style.visibility</p:attrName>
                                        </p:attrNameLst>
                                      </p:cBhvr>
                                      <p:to>
                                        <p:strVal val="visible"/>
                                      </p:to>
                                    </p:set>
                                    <p:animEffect transition="in" filter="fade">
                                      <p:cBhvr>
                                        <p:cTn id="118" dur="750"/>
                                        <p:tgtEl>
                                          <p:spTgt spid="117"/>
                                        </p:tgtEl>
                                      </p:cBhvr>
                                    </p:animEffect>
                                  </p:childTnLst>
                                </p:cTn>
                              </p:par>
                              <p:par>
                                <p:cTn id="119" presetID="10" presetClass="entr" presetSubtype="0" fill="hold" nodeType="withEffect">
                                  <p:stCondLst>
                                    <p:cond delay="500"/>
                                  </p:stCondLst>
                                  <p:childTnLst>
                                    <p:set>
                                      <p:cBhvr>
                                        <p:cTn id="120" dur="1" fill="hold">
                                          <p:stCondLst>
                                            <p:cond delay="0"/>
                                          </p:stCondLst>
                                        </p:cTn>
                                        <p:tgtEl>
                                          <p:spTgt spid="164"/>
                                        </p:tgtEl>
                                        <p:attrNameLst>
                                          <p:attrName>style.visibility</p:attrName>
                                        </p:attrNameLst>
                                      </p:cBhvr>
                                      <p:to>
                                        <p:strVal val="visible"/>
                                      </p:to>
                                    </p:set>
                                    <p:animEffect transition="in" filter="fade">
                                      <p:cBhvr>
                                        <p:cTn id="121" dur="500"/>
                                        <p:tgtEl>
                                          <p:spTgt spid="164"/>
                                        </p:tgtEl>
                                      </p:cBhvr>
                                    </p:animEffect>
                                  </p:childTnLst>
                                </p:cTn>
                              </p:par>
                            </p:childTnLst>
                          </p:cTn>
                        </p:par>
                        <p:par>
                          <p:cTn id="122" fill="hold">
                            <p:stCondLst>
                              <p:cond delay="14500"/>
                            </p:stCondLst>
                            <p:childTnLst>
                              <p:par>
                                <p:cTn id="123" presetID="22" presetClass="entr" presetSubtype="4"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down)">
                                      <p:cBhvr>
                                        <p:cTn id="125" dur="500"/>
                                        <p:tgtEl>
                                          <p:spTgt spid="40"/>
                                        </p:tgtEl>
                                      </p:cBhvr>
                                    </p:animEffect>
                                  </p:childTnLst>
                                </p:cTn>
                              </p:par>
                            </p:childTnLst>
                          </p:cTn>
                        </p:par>
                        <p:par>
                          <p:cTn id="126" fill="hold">
                            <p:stCondLst>
                              <p:cond delay="15000"/>
                            </p:stCondLst>
                            <p:childTnLst>
                              <p:par>
                                <p:cTn id="127" presetID="10" presetClass="entr" presetSubtype="0" fill="hold" grpId="0" nodeType="afterEffect">
                                  <p:stCondLst>
                                    <p:cond delay="0"/>
                                  </p:stCondLst>
                                  <p:childTnLst>
                                    <p:set>
                                      <p:cBhvr>
                                        <p:cTn id="128" dur="1" fill="hold">
                                          <p:stCondLst>
                                            <p:cond delay="0"/>
                                          </p:stCondLst>
                                        </p:cTn>
                                        <p:tgtEl>
                                          <p:spTgt spid="118"/>
                                        </p:tgtEl>
                                        <p:attrNameLst>
                                          <p:attrName>style.visibility</p:attrName>
                                        </p:attrNameLst>
                                      </p:cBhvr>
                                      <p:to>
                                        <p:strVal val="visible"/>
                                      </p:to>
                                    </p:set>
                                    <p:animEffect transition="in" filter="fade">
                                      <p:cBhvr>
                                        <p:cTn id="129" dur="750"/>
                                        <p:tgtEl>
                                          <p:spTgt spid="118"/>
                                        </p:tgtEl>
                                      </p:cBhvr>
                                    </p:animEffect>
                                  </p:childTnLst>
                                </p:cTn>
                              </p:par>
                              <p:par>
                                <p:cTn id="130" presetID="10" presetClass="entr" presetSubtype="0" fill="hold" nodeType="withEffect">
                                  <p:stCondLst>
                                    <p:cond delay="500"/>
                                  </p:stCondLst>
                                  <p:childTnLst>
                                    <p:set>
                                      <p:cBhvr>
                                        <p:cTn id="131" dur="1" fill="hold">
                                          <p:stCondLst>
                                            <p:cond delay="0"/>
                                          </p:stCondLst>
                                        </p:cTn>
                                        <p:tgtEl>
                                          <p:spTgt spid="165"/>
                                        </p:tgtEl>
                                        <p:attrNameLst>
                                          <p:attrName>style.visibility</p:attrName>
                                        </p:attrNameLst>
                                      </p:cBhvr>
                                      <p:to>
                                        <p:strVal val="visible"/>
                                      </p:to>
                                    </p:set>
                                    <p:animEffect transition="in" filter="fade">
                                      <p:cBhvr>
                                        <p:cTn id="132" dur="500"/>
                                        <p:tgtEl>
                                          <p:spTgt spid="165"/>
                                        </p:tgtEl>
                                      </p:cBhvr>
                                    </p:animEffect>
                                  </p:childTnLst>
                                </p:cTn>
                              </p:par>
                            </p:childTnLst>
                          </p:cTn>
                        </p:par>
                        <p:par>
                          <p:cTn id="133" fill="hold">
                            <p:stCondLst>
                              <p:cond delay="16000"/>
                            </p:stCondLst>
                            <p:childTnLst>
                              <p:par>
                                <p:cTn id="134" presetID="22" presetClass="entr" presetSubtype="8" fill="hold" grpId="0"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6500"/>
                            </p:stCondLst>
                            <p:childTnLst>
                              <p:par>
                                <p:cTn id="138" presetID="53" presetClass="entr" presetSubtype="16" fill="hold" grpId="0" nodeType="afterEffect">
                                  <p:stCondLst>
                                    <p:cond delay="0"/>
                                  </p:stCondLst>
                                  <p:childTnLst>
                                    <p:set>
                                      <p:cBhvr>
                                        <p:cTn id="139" dur="1" fill="hold">
                                          <p:stCondLst>
                                            <p:cond delay="0"/>
                                          </p:stCondLst>
                                        </p:cTn>
                                        <p:tgtEl>
                                          <p:spTgt spid="63">
                                            <p:graphicEl>
                                              <a:chart seriesIdx="-3" categoryIdx="-3" bldStep="gridLegend"/>
                                            </p:graphicEl>
                                          </p:spTgt>
                                        </p:tgtEl>
                                        <p:attrNameLst>
                                          <p:attrName>style.visibility</p:attrName>
                                        </p:attrNameLst>
                                      </p:cBhvr>
                                      <p:to>
                                        <p:strVal val="visible"/>
                                      </p:to>
                                    </p:set>
                                    <p:anim calcmode="lin" valueType="num">
                                      <p:cBhvr>
                                        <p:cTn id="140" dur="500" fill="hold"/>
                                        <p:tgtEl>
                                          <p:spTgt spid="63">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41" dur="500" fill="hold"/>
                                        <p:tgtEl>
                                          <p:spTgt spid="63">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42" dur="500"/>
                                        <p:tgtEl>
                                          <p:spTgt spid="63">
                                            <p:graphicEl>
                                              <a:chart seriesIdx="-3" categoryIdx="-3" bldStep="gridLegend"/>
                                            </p:graphicEl>
                                          </p:spTgt>
                                        </p:tgtEl>
                                      </p:cBhvr>
                                    </p:animEffect>
                                  </p:childTnLst>
                                </p:cTn>
                              </p:par>
                            </p:childTnLst>
                          </p:cTn>
                        </p:par>
                        <p:par>
                          <p:cTn id="143" fill="hold">
                            <p:stCondLst>
                              <p:cond delay="17000"/>
                            </p:stCondLst>
                            <p:childTnLst>
                              <p:par>
                                <p:cTn id="144" presetID="53" presetClass="entr" presetSubtype="16" fill="hold" grpId="0" nodeType="afterEffect">
                                  <p:stCondLst>
                                    <p:cond delay="0"/>
                                  </p:stCondLst>
                                  <p:childTnLst>
                                    <p:set>
                                      <p:cBhvr>
                                        <p:cTn id="145" dur="1" fill="hold">
                                          <p:stCondLst>
                                            <p:cond delay="0"/>
                                          </p:stCondLst>
                                        </p:cTn>
                                        <p:tgtEl>
                                          <p:spTgt spid="63">
                                            <p:graphicEl>
                                              <a:chart seriesIdx="-4" categoryIdx="0" bldStep="category"/>
                                            </p:graphicEl>
                                          </p:spTgt>
                                        </p:tgtEl>
                                        <p:attrNameLst>
                                          <p:attrName>style.visibility</p:attrName>
                                        </p:attrNameLst>
                                      </p:cBhvr>
                                      <p:to>
                                        <p:strVal val="visible"/>
                                      </p:to>
                                    </p:set>
                                    <p:anim calcmode="lin" valueType="num">
                                      <p:cBhvr>
                                        <p:cTn id="146" dur="500" fill="hold"/>
                                        <p:tgtEl>
                                          <p:spTgt spid="63">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47" dur="500" fill="hold"/>
                                        <p:tgtEl>
                                          <p:spTgt spid="63">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48" dur="500"/>
                                        <p:tgtEl>
                                          <p:spTgt spid="63">
                                            <p:graphicEl>
                                              <a:chart seriesIdx="-4" categoryIdx="0" bldStep="category"/>
                                            </p:graphicEl>
                                          </p:spTgt>
                                        </p:tgtEl>
                                      </p:cBhvr>
                                    </p:animEffect>
                                  </p:childTnLst>
                                </p:cTn>
                              </p:par>
                            </p:childTnLst>
                          </p:cTn>
                        </p:par>
                        <p:par>
                          <p:cTn id="149" fill="hold">
                            <p:stCondLst>
                              <p:cond delay="17500"/>
                            </p:stCondLst>
                            <p:childTnLst>
                              <p:par>
                                <p:cTn id="150" presetID="22" presetClass="entr" presetSubtype="4"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Effect transition="in" filter="wipe(down)">
                                      <p:cBhvr>
                                        <p:cTn id="152" dur="500"/>
                                        <p:tgtEl>
                                          <p:spTgt spid="18"/>
                                        </p:tgtEl>
                                      </p:cBhvr>
                                    </p:animEffect>
                                  </p:childTnLst>
                                </p:cTn>
                              </p:par>
                            </p:childTnLst>
                          </p:cTn>
                        </p:par>
                        <p:par>
                          <p:cTn id="153" fill="hold">
                            <p:stCondLst>
                              <p:cond delay="18000"/>
                            </p:stCondLst>
                            <p:childTnLst>
                              <p:par>
                                <p:cTn id="154" presetID="10" presetClass="entr" presetSubtype="0" fill="hold" nodeType="afterEffect">
                                  <p:stCondLst>
                                    <p:cond delay="0"/>
                                  </p:stCondLst>
                                  <p:childTnLst>
                                    <p:set>
                                      <p:cBhvr>
                                        <p:cTn id="155" dur="1" fill="hold">
                                          <p:stCondLst>
                                            <p:cond delay="0"/>
                                          </p:stCondLst>
                                        </p:cTn>
                                        <p:tgtEl>
                                          <p:spTgt spid="94"/>
                                        </p:tgtEl>
                                        <p:attrNameLst>
                                          <p:attrName>style.visibility</p:attrName>
                                        </p:attrNameLst>
                                      </p:cBhvr>
                                      <p:to>
                                        <p:strVal val="visible"/>
                                      </p:to>
                                    </p:set>
                                    <p:animEffect transition="in" filter="fade">
                                      <p:cBhvr>
                                        <p:cTn id="156" dur="500"/>
                                        <p:tgtEl>
                                          <p:spTgt spid="94"/>
                                        </p:tgtEl>
                                      </p:cBhvr>
                                    </p:animEffect>
                                  </p:childTnLst>
                                </p:cTn>
                              </p:par>
                            </p:childTnLst>
                          </p:cTn>
                        </p:par>
                        <p:par>
                          <p:cTn id="157" fill="hold">
                            <p:stCondLst>
                              <p:cond delay="18500"/>
                            </p:stCondLst>
                            <p:childTnLst>
                              <p:par>
                                <p:cTn id="158" presetID="22" presetClass="entr" presetSubtype="8" fill="hold" nodeType="afterEffect">
                                  <p:stCondLst>
                                    <p:cond delay="0"/>
                                  </p:stCondLst>
                                  <p:childTnLst>
                                    <p:set>
                                      <p:cBhvr>
                                        <p:cTn id="159" dur="1" fill="hold">
                                          <p:stCondLst>
                                            <p:cond delay="0"/>
                                          </p:stCondLst>
                                        </p:cTn>
                                        <p:tgtEl>
                                          <p:spTgt spid="68"/>
                                        </p:tgtEl>
                                        <p:attrNameLst>
                                          <p:attrName>style.visibility</p:attrName>
                                        </p:attrNameLst>
                                      </p:cBhvr>
                                      <p:to>
                                        <p:strVal val="visible"/>
                                      </p:to>
                                    </p:set>
                                    <p:animEffect transition="in" filter="wipe(left)">
                                      <p:cBhvr>
                                        <p:cTn id="160" dur="500"/>
                                        <p:tgtEl>
                                          <p:spTgt spid="68"/>
                                        </p:tgtEl>
                                      </p:cBhvr>
                                    </p:animEffect>
                                  </p:childTnLst>
                                </p:cTn>
                              </p:par>
                            </p:childTnLst>
                          </p:cTn>
                        </p:par>
                        <p:par>
                          <p:cTn id="161" fill="hold">
                            <p:stCondLst>
                              <p:cond delay="19000"/>
                            </p:stCondLst>
                            <p:childTnLst>
                              <p:par>
                                <p:cTn id="162" presetID="53" presetClass="entr" presetSubtype="16" fill="hold" grpId="0" nodeType="afterEffect">
                                  <p:stCondLst>
                                    <p:cond delay="0"/>
                                  </p:stCondLst>
                                  <p:childTnLst>
                                    <p:set>
                                      <p:cBhvr>
                                        <p:cTn id="163" dur="1" fill="hold">
                                          <p:stCondLst>
                                            <p:cond delay="0"/>
                                          </p:stCondLst>
                                        </p:cTn>
                                        <p:tgtEl>
                                          <p:spTgt spid="63">
                                            <p:graphicEl>
                                              <a:chart seriesIdx="-4" categoryIdx="1" bldStep="category"/>
                                            </p:graphicEl>
                                          </p:spTgt>
                                        </p:tgtEl>
                                        <p:attrNameLst>
                                          <p:attrName>style.visibility</p:attrName>
                                        </p:attrNameLst>
                                      </p:cBhvr>
                                      <p:to>
                                        <p:strVal val="visible"/>
                                      </p:to>
                                    </p:set>
                                    <p:anim calcmode="lin" valueType="num">
                                      <p:cBhvr>
                                        <p:cTn id="164" dur="500" fill="hold"/>
                                        <p:tgtEl>
                                          <p:spTgt spid="63">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165" dur="500" fill="hold"/>
                                        <p:tgtEl>
                                          <p:spTgt spid="63">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166" dur="500"/>
                                        <p:tgtEl>
                                          <p:spTgt spid="63">
                                            <p:graphicEl>
                                              <a:chart seriesIdx="-4" categoryIdx="1" bldStep="category"/>
                                            </p:graphicEl>
                                          </p:spTgt>
                                        </p:tgtEl>
                                      </p:cBhvr>
                                    </p:animEffect>
                                  </p:childTnLst>
                                </p:cTn>
                              </p:par>
                            </p:childTnLst>
                          </p:cTn>
                        </p:par>
                        <p:par>
                          <p:cTn id="167" fill="hold">
                            <p:stCondLst>
                              <p:cond delay="19500"/>
                            </p:stCondLst>
                            <p:childTnLst>
                              <p:par>
                                <p:cTn id="168" presetID="22" presetClass="entr" presetSubtype="8" fill="hold" nodeType="afterEffect">
                                  <p:stCondLst>
                                    <p:cond delay="0"/>
                                  </p:stCondLst>
                                  <p:childTnLst>
                                    <p:set>
                                      <p:cBhvr>
                                        <p:cTn id="169" dur="1" fill="hold">
                                          <p:stCondLst>
                                            <p:cond delay="0"/>
                                          </p:stCondLst>
                                        </p:cTn>
                                        <p:tgtEl>
                                          <p:spTgt spid="65"/>
                                        </p:tgtEl>
                                        <p:attrNameLst>
                                          <p:attrName>style.visibility</p:attrName>
                                        </p:attrNameLst>
                                      </p:cBhvr>
                                      <p:to>
                                        <p:strVal val="visible"/>
                                      </p:to>
                                    </p:set>
                                    <p:animEffect transition="in" filter="wipe(left)">
                                      <p:cBhvr>
                                        <p:cTn id="170" dur="500"/>
                                        <p:tgtEl>
                                          <p:spTgt spid="65"/>
                                        </p:tgtEl>
                                      </p:cBhvr>
                                    </p:animEffect>
                                  </p:childTnLst>
                                </p:cTn>
                              </p:par>
                              <p:par>
                                <p:cTn id="171" presetID="10" presetClass="entr" presetSubtype="0" fill="hold" nodeType="withEffect">
                                  <p:stCondLst>
                                    <p:cond delay="0"/>
                                  </p:stCondLst>
                                  <p:childTnLst>
                                    <p:set>
                                      <p:cBhvr>
                                        <p:cTn id="172" dur="1" fill="hold">
                                          <p:stCondLst>
                                            <p:cond delay="0"/>
                                          </p:stCondLst>
                                        </p:cTn>
                                        <p:tgtEl>
                                          <p:spTgt spid="95"/>
                                        </p:tgtEl>
                                        <p:attrNameLst>
                                          <p:attrName>style.visibility</p:attrName>
                                        </p:attrNameLst>
                                      </p:cBhvr>
                                      <p:to>
                                        <p:strVal val="visible"/>
                                      </p:to>
                                    </p:set>
                                    <p:animEffect transition="in" filter="fade">
                                      <p:cBhvr>
                                        <p:cTn id="173" dur="500"/>
                                        <p:tgtEl>
                                          <p:spTgt spid="95"/>
                                        </p:tgtEl>
                                      </p:cBhvr>
                                    </p:animEffect>
                                  </p:childTnLst>
                                </p:cTn>
                              </p:par>
                            </p:childTnLst>
                          </p:cTn>
                        </p:par>
                        <p:par>
                          <p:cTn id="174" fill="hold">
                            <p:stCondLst>
                              <p:cond delay="20000"/>
                            </p:stCondLst>
                            <p:childTnLst>
                              <p:par>
                                <p:cTn id="175" presetID="22" presetClass="entr" presetSubtype="8" fill="hold" nodeType="afterEffect">
                                  <p:stCondLst>
                                    <p:cond delay="0"/>
                                  </p:stCondLst>
                                  <p:childTnLst>
                                    <p:set>
                                      <p:cBhvr>
                                        <p:cTn id="176" dur="1" fill="hold">
                                          <p:stCondLst>
                                            <p:cond delay="0"/>
                                          </p:stCondLst>
                                        </p:cTn>
                                        <p:tgtEl>
                                          <p:spTgt spid="72"/>
                                        </p:tgtEl>
                                        <p:attrNameLst>
                                          <p:attrName>style.visibility</p:attrName>
                                        </p:attrNameLst>
                                      </p:cBhvr>
                                      <p:to>
                                        <p:strVal val="visible"/>
                                      </p:to>
                                    </p:set>
                                    <p:animEffect transition="in" filter="wipe(left)">
                                      <p:cBhvr>
                                        <p:cTn id="177" dur="500"/>
                                        <p:tgtEl>
                                          <p:spTgt spid="72"/>
                                        </p:tgtEl>
                                      </p:cBhvr>
                                    </p:animEffect>
                                  </p:childTnLst>
                                </p:cTn>
                              </p:par>
                            </p:childTnLst>
                          </p:cTn>
                        </p:par>
                        <p:par>
                          <p:cTn id="178" fill="hold">
                            <p:stCondLst>
                              <p:cond delay="20500"/>
                            </p:stCondLst>
                            <p:childTnLst>
                              <p:par>
                                <p:cTn id="179" presetID="53" presetClass="entr" presetSubtype="16" fill="hold" grpId="0" nodeType="afterEffect">
                                  <p:stCondLst>
                                    <p:cond delay="0"/>
                                  </p:stCondLst>
                                  <p:childTnLst>
                                    <p:set>
                                      <p:cBhvr>
                                        <p:cTn id="180" dur="1" fill="hold">
                                          <p:stCondLst>
                                            <p:cond delay="0"/>
                                          </p:stCondLst>
                                        </p:cTn>
                                        <p:tgtEl>
                                          <p:spTgt spid="63">
                                            <p:graphicEl>
                                              <a:chart seriesIdx="-4" categoryIdx="2" bldStep="category"/>
                                            </p:graphicEl>
                                          </p:spTgt>
                                        </p:tgtEl>
                                        <p:attrNameLst>
                                          <p:attrName>style.visibility</p:attrName>
                                        </p:attrNameLst>
                                      </p:cBhvr>
                                      <p:to>
                                        <p:strVal val="visible"/>
                                      </p:to>
                                    </p:set>
                                    <p:anim calcmode="lin" valueType="num">
                                      <p:cBhvr>
                                        <p:cTn id="181" dur="500" fill="hold"/>
                                        <p:tgtEl>
                                          <p:spTgt spid="63">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182" dur="500" fill="hold"/>
                                        <p:tgtEl>
                                          <p:spTgt spid="63">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183" dur="500"/>
                                        <p:tgtEl>
                                          <p:spTgt spid="63">
                                            <p:graphicEl>
                                              <a:chart seriesIdx="-4" categoryIdx="2" bldStep="category"/>
                                            </p:graphicEl>
                                          </p:spTgt>
                                        </p:tgtEl>
                                      </p:cBhvr>
                                    </p:animEffect>
                                  </p:childTnLst>
                                </p:cTn>
                              </p:par>
                            </p:childTnLst>
                          </p:cTn>
                        </p:par>
                        <p:par>
                          <p:cTn id="184" fill="hold">
                            <p:stCondLst>
                              <p:cond delay="21000"/>
                            </p:stCondLst>
                            <p:childTnLst>
                              <p:par>
                                <p:cTn id="185" presetID="22" presetClass="entr" presetSubtype="1" fill="hold" nodeType="after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wipe(up)">
                                      <p:cBhvr>
                                        <p:cTn id="187" dur="500"/>
                                        <p:tgtEl>
                                          <p:spTgt spid="67"/>
                                        </p:tgtEl>
                                      </p:cBhvr>
                                    </p:animEffect>
                                  </p:childTnLst>
                                </p:cTn>
                              </p:par>
                              <p:par>
                                <p:cTn id="188" presetID="10" presetClass="entr" presetSubtype="0" fill="hold" nodeType="withEffect">
                                  <p:stCondLst>
                                    <p:cond delay="0"/>
                                  </p:stCondLst>
                                  <p:childTnLst>
                                    <p:set>
                                      <p:cBhvr>
                                        <p:cTn id="189" dur="1" fill="hold">
                                          <p:stCondLst>
                                            <p:cond delay="0"/>
                                          </p:stCondLst>
                                        </p:cTn>
                                        <p:tgtEl>
                                          <p:spTgt spid="96"/>
                                        </p:tgtEl>
                                        <p:attrNameLst>
                                          <p:attrName>style.visibility</p:attrName>
                                        </p:attrNameLst>
                                      </p:cBhvr>
                                      <p:to>
                                        <p:strVal val="visible"/>
                                      </p:to>
                                    </p:set>
                                    <p:animEffect transition="in" filter="fade">
                                      <p:cBhvr>
                                        <p:cTn id="190" dur="500"/>
                                        <p:tgtEl>
                                          <p:spTgt spid="96"/>
                                        </p:tgtEl>
                                      </p:cBhvr>
                                    </p:animEffect>
                                  </p:childTnLst>
                                </p:cTn>
                              </p:par>
                            </p:childTnLst>
                          </p:cTn>
                        </p:par>
                        <p:par>
                          <p:cTn id="191" fill="hold">
                            <p:stCondLst>
                              <p:cond delay="21500"/>
                            </p:stCondLst>
                            <p:childTnLst>
                              <p:par>
                                <p:cTn id="192" presetID="22" presetClass="entr" presetSubtype="8" fill="hold" nodeType="afterEffect">
                                  <p:stCondLst>
                                    <p:cond delay="0"/>
                                  </p:stCondLst>
                                  <p:childTnLst>
                                    <p:set>
                                      <p:cBhvr>
                                        <p:cTn id="193" dur="1" fill="hold">
                                          <p:stCondLst>
                                            <p:cond delay="0"/>
                                          </p:stCondLst>
                                        </p:cTn>
                                        <p:tgtEl>
                                          <p:spTgt spid="73"/>
                                        </p:tgtEl>
                                        <p:attrNameLst>
                                          <p:attrName>style.visibility</p:attrName>
                                        </p:attrNameLst>
                                      </p:cBhvr>
                                      <p:to>
                                        <p:strVal val="visible"/>
                                      </p:to>
                                    </p:set>
                                    <p:animEffect transition="in" filter="wipe(left)">
                                      <p:cBhvr>
                                        <p:cTn id="194" dur="500"/>
                                        <p:tgtEl>
                                          <p:spTgt spid="73"/>
                                        </p:tgtEl>
                                      </p:cBhvr>
                                    </p:animEffect>
                                  </p:childTnLst>
                                </p:cTn>
                              </p:par>
                            </p:childTnLst>
                          </p:cTn>
                        </p:par>
                        <p:par>
                          <p:cTn id="195" fill="hold">
                            <p:stCondLst>
                              <p:cond delay="22000"/>
                            </p:stCondLst>
                            <p:childTnLst>
                              <p:par>
                                <p:cTn id="196" presetID="53" presetClass="entr" presetSubtype="16" fill="hold" grpId="0" nodeType="afterEffect">
                                  <p:stCondLst>
                                    <p:cond delay="0"/>
                                  </p:stCondLst>
                                  <p:childTnLst>
                                    <p:set>
                                      <p:cBhvr>
                                        <p:cTn id="197" dur="1" fill="hold">
                                          <p:stCondLst>
                                            <p:cond delay="0"/>
                                          </p:stCondLst>
                                        </p:cTn>
                                        <p:tgtEl>
                                          <p:spTgt spid="63">
                                            <p:graphicEl>
                                              <a:chart seriesIdx="-4" categoryIdx="3" bldStep="category"/>
                                            </p:graphicEl>
                                          </p:spTgt>
                                        </p:tgtEl>
                                        <p:attrNameLst>
                                          <p:attrName>style.visibility</p:attrName>
                                        </p:attrNameLst>
                                      </p:cBhvr>
                                      <p:to>
                                        <p:strVal val="visible"/>
                                      </p:to>
                                    </p:set>
                                    <p:anim calcmode="lin" valueType="num">
                                      <p:cBhvr>
                                        <p:cTn id="198" dur="500" fill="hold"/>
                                        <p:tgtEl>
                                          <p:spTgt spid="63">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199" dur="500" fill="hold"/>
                                        <p:tgtEl>
                                          <p:spTgt spid="63">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200" dur="500"/>
                                        <p:tgtEl>
                                          <p:spTgt spid="63">
                                            <p:graphicEl>
                                              <a:chart seriesIdx="-4" categoryIdx="3" bldStep="category"/>
                                            </p:graphicEl>
                                          </p:spTgt>
                                        </p:tgtEl>
                                      </p:cBhvr>
                                    </p:animEffect>
                                  </p:childTnLst>
                                </p:cTn>
                              </p:par>
                            </p:childTnLst>
                          </p:cTn>
                        </p:par>
                        <p:par>
                          <p:cTn id="201" fill="hold">
                            <p:stCondLst>
                              <p:cond delay="22500"/>
                            </p:stCondLst>
                            <p:childTnLst>
                              <p:par>
                                <p:cTn id="202" presetID="22" presetClass="entr" presetSubtype="1" fill="hold" nodeType="afterEffect">
                                  <p:stCondLst>
                                    <p:cond delay="0"/>
                                  </p:stCondLst>
                                  <p:childTnLst>
                                    <p:set>
                                      <p:cBhvr>
                                        <p:cTn id="203" dur="1" fill="hold">
                                          <p:stCondLst>
                                            <p:cond delay="0"/>
                                          </p:stCondLst>
                                        </p:cTn>
                                        <p:tgtEl>
                                          <p:spTgt spid="71"/>
                                        </p:tgtEl>
                                        <p:attrNameLst>
                                          <p:attrName>style.visibility</p:attrName>
                                        </p:attrNameLst>
                                      </p:cBhvr>
                                      <p:to>
                                        <p:strVal val="visible"/>
                                      </p:to>
                                    </p:set>
                                    <p:animEffect transition="in" filter="wipe(up)">
                                      <p:cBhvr>
                                        <p:cTn id="204" dur="500"/>
                                        <p:tgtEl>
                                          <p:spTgt spid="71"/>
                                        </p:tgtEl>
                                      </p:cBhvr>
                                    </p:animEffect>
                                  </p:childTnLst>
                                </p:cTn>
                              </p:par>
                              <p:par>
                                <p:cTn id="205" presetID="10" presetClass="entr" presetSubtype="0" fill="hold" nodeType="withEffect">
                                  <p:stCondLst>
                                    <p:cond delay="0"/>
                                  </p:stCondLst>
                                  <p:childTnLst>
                                    <p:set>
                                      <p:cBhvr>
                                        <p:cTn id="206" dur="1" fill="hold">
                                          <p:stCondLst>
                                            <p:cond delay="0"/>
                                          </p:stCondLst>
                                        </p:cTn>
                                        <p:tgtEl>
                                          <p:spTgt spid="97"/>
                                        </p:tgtEl>
                                        <p:attrNameLst>
                                          <p:attrName>style.visibility</p:attrName>
                                        </p:attrNameLst>
                                      </p:cBhvr>
                                      <p:to>
                                        <p:strVal val="visible"/>
                                      </p:to>
                                    </p:set>
                                    <p:animEffect transition="in" filter="fade">
                                      <p:cBhvr>
                                        <p:cTn id="207" dur="500"/>
                                        <p:tgtEl>
                                          <p:spTgt spid="97"/>
                                        </p:tgtEl>
                                      </p:cBhvr>
                                    </p:animEffect>
                                  </p:childTnLst>
                                </p:cTn>
                              </p:par>
                            </p:childTnLst>
                          </p:cTn>
                        </p:par>
                        <p:par>
                          <p:cTn id="208" fill="hold">
                            <p:stCondLst>
                              <p:cond delay="23000"/>
                            </p:stCondLst>
                            <p:childTnLst>
                              <p:par>
                                <p:cTn id="209" presetID="22" presetClass="entr" presetSubtype="2" fill="hold" nodeType="afterEffect">
                                  <p:stCondLst>
                                    <p:cond delay="0"/>
                                  </p:stCondLst>
                                  <p:childTnLst>
                                    <p:set>
                                      <p:cBhvr>
                                        <p:cTn id="210" dur="1" fill="hold">
                                          <p:stCondLst>
                                            <p:cond delay="0"/>
                                          </p:stCondLst>
                                        </p:cTn>
                                        <p:tgtEl>
                                          <p:spTgt spid="75"/>
                                        </p:tgtEl>
                                        <p:attrNameLst>
                                          <p:attrName>style.visibility</p:attrName>
                                        </p:attrNameLst>
                                      </p:cBhvr>
                                      <p:to>
                                        <p:strVal val="visible"/>
                                      </p:to>
                                    </p:set>
                                    <p:animEffect transition="in" filter="wipe(right)">
                                      <p:cBhvr>
                                        <p:cTn id="211" dur="500"/>
                                        <p:tgtEl>
                                          <p:spTgt spid="75"/>
                                        </p:tgtEl>
                                      </p:cBhvr>
                                    </p:animEffect>
                                  </p:childTnLst>
                                </p:cTn>
                              </p:par>
                            </p:childTnLst>
                          </p:cTn>
                        </p:par>
                        <p:par>
                          <p:cTn id="212" fill="hold">
                            <p:stCondLst>
                              <p:cond delay="23500"/>
                            </p:stCondLst>
                            <p:childTnLst>
                              <p:par>
                                <p:cTn id="213" presetID="53" presetClass="entr" presetSubtype="16" fill="hold" grpId="0" nodeType="afterEffect">
                                  <p:stCondLst>
                                    <p:cond delay="0"/>
                                  </p:stCondLst>
                                  <p:childTnLst>
                                    <p:set>
                                      <p:cBhvr>
                                        <p:cTn id="214" dur="1" fill="hold">
                                          <p:stCondLst>
                                            <p:cond delay="0"/>
                                          </p:stCondLst>
                                        </p:cTn>
                                        <p:tgtEl>
                                          <p:spTgt spid="63">
                                            <p:graphicEl>
                                              <a:chart seriesIdx="-4" categoryIdx="4" bldStep="category"/>
                                            </p:graphicEl>
                                          </p:spTgt>
                                        </p:tgtEl>
                                        <p:attrNameLst>
                                          <p:attrName>style.visibility</p:attrName>
                                        </p:attrNameLst>
                                      </p:cBhvr>
                                      <p:to>
                                        <p:strVal val="visible"/>
                                      </p:to>
                                    </p:set>
                                    <p:anim calcmode="lin" valueType="num">
                                      <p:cBhvr>
                                        <p:cTn id="215" dur="500" fill="hold"/>
                                        <p:tgtEl>
                                          <p:spTgt spid="63">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216" dur="500" fill="hold"/>
                                        <p:tgtEl>
                                          <p:spTgt spid="63">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217" dur="500"/>
                                        <p:tgtEl>
                                          <p:spTgt spid="63">
                                            <p:graphicEl>
                                              <a:chart seriesIdx="-4" categoryIdx="4" bldStep="category"/>
                                            </p:graphicEl>
                                          </p:spTgt>
                                        </p:tgtEl>
                                      </p:cBhvr>
                                    </p:animEffect>
                                  </p:childTnLst>
                                </p:cTn>
                              </p:par>
                            </p:childTnLst>
                          </p:cTn>
                        </p:par>
                        <p:par>
                          <p:cTn id="218" fill="hold">
                            <p:stCondLst>
                              <p:cond delay="24000"/>
                            </p:stCondLst>
                            <p:childTnLst>
                              <p:par>
                                <p:cTn id="219" presetID="22" presetClass="entr" presetSubtype="2" fill="hold" nodeType="afterEffect">
                                  <p:stCondLst>
                                    <p:cond delay="0"/>
                                  </p:stCondLst>
                                  <p:childTnLst>
                                    <p:set>
                                      <p:cBhvr>
                                        <p:cTn id="220" dur="1" fill="hold">
                                          <p:stCondLst>
                                            <p:cond delay="0"/>
                                          </p:stCondLst>
                                        </p:cTn>
                                        <p:tgtEl>
                                          <p:spTgt spid="70"/>
                                        </p:tgtEl>
                                        <p:attrNameLst>
                                          <p:attrName>style.visibility</p:attrName>
                                        </p:attrNameLst>
                                      </p:cBhvr>
                                      <p:to>
                                        <p:strVal val="visible"/>
                                      </p:to>
                                    </p:set>
                                    <p:animEffect transition="in" filter="wipe(right)">
                                      <p:cBhvr>
                                        <p:cTn id="221" dur="500"/>
                                        <p:tgtEl>
                                          <p:spTgt spid="70"/>
                                        </p:tgtEl>
                                      </p:cBhvr>
                                    </p:animEffect>
                                  </p:childTnLst>
                                </p:cTn>
                              </p:par>
                              <p:par>
                                <p:cTn id="222" presetID="10" presetClass="entr" presetSubtype="0" fill="hold" nodeType="withEffect">
                                  <p:stCondLst>
                                    <p:cond delay="0"/>
                                  </p:stCondLst>
                                  <p:childTnLst>
                                    <p:set>
                                      <p:cBhvr>
                                        <p:cTn id="223" dur="1" fill="hold">
                                          <p:stCondLst>
                                            <p:cond delay="0"/>
                                          </p:stCondLst>
                                        </p:cTn>
                                        <p:tgtEl>
                                          <p:spTgt spid="98"/>
                                        </p:tgtEl>
                                        <p:attrNameLst>
                                          <p:attrName>style.visibility</p:attrName>
                                        </p:attrNameLst>
                                      </p:cBhvr>
                                      <p:to>
                                        <p:strVal val="visible"/>
                                      </p:to>
                                    </p:set>
                                    <p:animEffect transition="in" filter="fade">
                                      <p:cBhvr>
                                        <p:cTn id="224" dur="500"/>
                                        <p:tgtEl>
                                          <p:spTgt spid="98"/>
                                        </p:tgtEl>
                                      </p:cBhvr>
                                    </p:animEffect>
                                  </p:childTnLst>
                                </p:cTn>
                              </p:par>
                            </p:childTnLst>
                          </p:cTn>
                        </p:par>
                        <p:par>
                          <p:cTn id="225" fill="hold">
                            <p:stCondLst>
                              <p:cond delay="24500"/>
                            </p:stCondLst>
                            <p:childTnLst>
                              <p:par>
                                <p:cTn id="226" presetID="22" presetClass="entr" presetSubtype="2" fill="hold" nodeType="afterEffect">
                                  <p:stCondLst>
                                    <p:cond delay="0"/>
                                  </p:stCondLst>
                                  <p:childTnLst>
                                    <p:set>
                                      <p:cBhvr>
                                        <p:cTn id="227" dur="1" fill="hold">
                                          <p:stCondLst>
                                            <p:cond delay="0"/>
                                          </p:stCondLst>
                                        </p:cTn>
                                        <p:tgtEl>
                                          <p:spTgt spid="80"/>
                                        </p:tgtEl>
                                        <p:attrNameLst>
                                          <p:attrName>style.visibility</p:attrName>
                                        </p:attrNameLst>
                                      </p:cBhvr>
                                      <p:to>
                                        <p:strVal val="visible"/>
                                      </p:to>
                                    </p:set>
                                    <p:animEffect transition="in" filter="wipe(right)">
                                      <p:cBhvr>
                                        <p:cTn id="228" dur="500"/>
                                        <p:tgtEl>
                                          <p:spTgt spid="80"/>
                                        </p:tgtEl>
                                      </p:cBhvr>
                                    </p:animEffect>
                                  </p:childTnLst>
                                </p:cTn>
                              </p:par>
                            </p:childTnLst>
                          </p:cTn>
                        </p:par>
                        <p:par>
                          <p:cTn id="229" fill="hold">
                            <p:stCondLst>
                              <p:cond delay="25000"/>
                            </p:stCondLst>
                            <p:childTnLst>
                              <p:par>
                                <p:cTn id="230" presetID="53" presetClass="entr" presetSubtype="16" fill="hold" grpId="0" nodeType="afterEffect">
                                  <p:stCondLst>
                                    <p:cond delay="0"/>
                                  </p:stCondLst>
                                  <p:childTnLst>
                                    <p:set>
                                      <p:cBhvr>
                                        <p:cTn id="231" dur="1" fill="hold">
                                          <p:stCondLst>
                                            <p:cond delay="0"/>
                                          </p:stCondLst>
                                        </p:cTn>
                                        <p:tgtEl>
                                          <p:spTgt spid="63">
                                            <p:graphicEl>
                                              <a:chart seriesIdx="-4" categoryIdx="5" bldStep="category"/>
                                            </p:graphicEl>
                                          </p:spTgt>
                                        </p:tgtEl>
                                        <p:attrNameLst>
                                          <p:attrName>style.visibility</p:attrName>
                                        </p:attrNameLst>
                                      </p:cBhvr>
                                      <p:to>
                                        <p:strVal val="visible"/>
                                      </p:to>
                                    </p:set>
                                    <p:anim calcmode="lin" valueType="num">
                                      <p:cBhvr>
                                        <p:cTn id="232" dur="500" fill="hold"/>
                                        <p:tgtEl>
                                          <p:spTgt spid="63">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233" dur="500" fill="hold"/>
                                        <p:tgtEl>
                                          <p:spTgt spid="63">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234" dur="500"/>
                                        <p:tgtEl>
                                          <p:spTgt spid="63">
                                            <p:graphicEl>
                                              <a:chart seriesIdx="-4" categoryIdx="5" bldStep="category"/>
                                            </p:graphicEl>
                                          </p:spTgt>
                                        </p:tgtEl>
                                      </p:cBhvr>
                                    </p:animEffect>
                                  </p:childTnLst>
                                </p:cTn>
                              </p:par>
                            </p:childTnLst>
                          </p:cTn>
                        </p:par>
                        <p:par>
                          <p:cTn id="235" fill="hold">
                            <p:stCondLst>
                              <p:cond delay="25500"/>
                            </p:stCondLst>
                            <p:childTnLst>
                              <p:par>
                                <p:cTn id="236" presetID="22" presetClass="entr" presetSubtype="4" fill="hold" nodeType="afterEffect">
                                  <p:stCondLst>
                                    <p:cond delay="0"/>
                                  </p:stCondLst>
                                  <p:childTnLst>
                                    <p:set>
                                      <p:cBhvr>
                                        <p:cTn id="237" dur="1" fill="hold">
                                          <p:stCondLst>
                                            <p:cond delay="0"/>
                                          </p:stCondLst>
                                        </p:cTn>
                                        <p:tgtEl>
                                          <p:spTgt spid="69"/>
                                        </p:tgtEl>
                                        <p:attrNameLst>
                                          <p:attrName>style.visibility</p:attrName>
                                        </p:attrNameLst>
                                      </p:cBhvr>
                                      <p:to>
                                        <p:strVal val="visible"/>
                                      </p:to>
                                    </p:set>
                                    <p:animEffect transition="in" filter="wipe(down)">
                                      <p:cBhvr>
                                        <p:cTn id="238" dur="500"/>
                                        <p:tgtEl>
                                          <p:spTgt spid="69"/>
                                        </p:tgtEl>
                                      </p:cBhvr>
                                    </p:animEffect>
                                  </p:childTnLst>
                                </p:cTn>
                              </p:par>
                              <p:par>
                                <p:cTn id="239" presetID="10" presetClass="entr" presetSubtype="0" fill="hold" nodeType="withEffect">
                                  <p:stCondLst>
                                    <p:cond delay="0"/>
                                  </p:stCondLst>
                                  <p:childTnLst>
                                    <p:set>
                                      <p:cBhvr>
                                        <p:cTn id="240" dur="1" fill="hold">
                                          <p:stCondLst>
                                            <p:cond delay="0"/>
                                          </p:stCondLst>
                                        </p:cTn>
                                        <p:tgtEl>
                                          <p:spTgt spid="99"/>
                                        </p:tgtEl>
                                        <p:attrNameLst>
                                          <p:attrName>style.visibility</p:attrName>
                                        </p:attrNameLst>
                                      </p:cBhvr>
                                      <p:to>
                                        <p:strVal val="visible"/>
                                      </p:to>
                                    </p:set>
                                    <p:animEffect transition="in" filter="fade">
                                      <p:cBhvr>
                                        <p:cTn id="241" dur="500"/>
                                        <p:tgtEl>
                                          <p:spTgt spid="99"/>
                                        </p:tgtEl>
                                      </p:cBhvr>
                                    </p:animEffect>
                                  </p:childTnLst>
                                </p:cTn>
                              </p:par>
                            </p:childTnLst>
                          </p:cTn>
                        </p:par>
                        <p:par>
                          <p:cTn id="242" fill="hold">
                            <p:stCondLst>
                              <p:cond delay="26000"/>
                            </p:stCondLst>
                            <p:childTnLst>
                              <p:par>
                                <p:cTn id="243" presetID="22" presetClass="entr" presetSubtype="2" fill="hold" nodeType="afterEffect">
                                  <p:stCondLst>
                                    <p:cond delay="0"/>
                                  </p:stCondLst>
                                  <p:childTnLst>
                                    <p:set>
                                      <p:cBhvr>
                                        <p:cTn id="244" dur="1" fill="hold">
                                          <p:stCondLst>
                                            <p:cond delay="0"/>
                                          </p:stCondLst>
                                        </p:cTn>
                                        <p:tgtEl>
                                          <p:spTgt spid="81"/>
                                        </p:tgtEl>
                                        <p:attrNameLst>
                                          <p:attrName>style.visibility</p:attrName>
                                        </p:attrNameLst>
                                      </p:cBhvr>
                                      <p:to>
                                        <p:strVal val="visible"/>
                                      </p:to>
                                    </p:set>
                                    <p:animEffect transition="in" filter="wipe(right)">
                                      <p:cBhvr>
                                        <p:cTn id="24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Sub>
          <a:bldChart bld="category"/>
        </p:bldSub>
      </p:bldGraphic>
      <p:bldGraphic spid="6" grpId="0">
        <p:bldAsOne/>
      </p:bldGraphic>
      <p:bldP spid="15" grpId="0" animBg="1"/>
      <p:bldP spid="44" grpId="0" animBg="1"/>
      <p:bldP spid="45" grpId="0" animBg="1"/>
      <p:bldP spid="46" grpId="0" animBg="1"/>
      <p:bldP spid="47" grpId="0" animBg="1"/>
      <p:bldP spid="48" grpId="0" animBg="1"/>
      <p:bldP spid="111" grpId="0"/>
      <p:bldP spid="12" grpId="0"/>
      <p:bldP spid="101" grpId="0"/>
      <p:bldP spid="102" grpId="0"/>
      <p:bldP spid="103" grpId="0"/>
      <p:bldP spid="104" grpId="0"/>
      <p:bldP spid="105" grpId="0"/>
      <p:bldP spid="107" grpId="0"/>
      <p:bldP spid="108" grpId="0"/>
      <p:bldP spid="109" grpId="0"/>
      <p:bldP spid="110" grpId="0"/>
      <p:bldP spid="117" grpId="0"/>
      <p:bldP spid="118" grpId="0"/>
      <p:bldP spid="34"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4293096"/>
            <a:ext cx="9324528" cy="1065600"/>
          </a:xfrm>
        </p:spPr>
        <p:txBody>
          <a:bodyPr>
            <a:normAutofit/>
          </a:bodyPr>
          <a:lstStyle/>
          <a:p>
            <a:r>
              <a:rPr lang="en-GB" dirty="0" smtClean="0"/>
              <a:t>What is Data Classification?</a:t>
            </a:r>
            <a:endParaRPr lang="en-GB" dirty="0"/>
          </a:p>
        </p:txBody>
      </p:sp>
    </p:spTree>
    <p:extLst>
      <p:ext uri="{BB962C8B-B14F-4D97-AF65-F5344CB8AC3E}">
        <p14:creationId xmlns:p14="http://schemas.microsoft.com/office/powerpoint/2010/main" val="34604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Freeform 5"/>
          <p:cNvSpPr>
            <a:spLocks/>
          </p:cNvSpPr>
          <p:nvPr/>
        </p:nvSpPr>
        <p:spPr bwMode="auto">
          <a:xfrm flipH="1" flipV="1">
            <a:off x="-17440" y="4383080"/>
            <a:ext cx="9230885" cy="1728787"/>
          </a:xfrm>
          <a:custGeom>
            <a:avLst/>
            <a:gdLst>
              <a:gd name="T0" fmla="*/ 2880 w 2880"/>
              <a:gd name="T1" fmla="*/ 71 h 542"/>
              <a:gd name="T2" fmla="*/ 2880 w 2880"/>
              <a:gd name="T3" fmla="*/ 542 h 542"/>
              <a:gd name="T4" fmla="*/ 0 w 2880"/>
              <a:gd name="T5" fmla="*/ 542 h 542"/>
              <a:gd name="T6" fmla="*/ 0 w 2880"/>
              <a:gd name="T7" fmla="*/ 115 h 542"/>
              <a:gd name="T8" fmla="*/ 857 w 2880"/>
              <a:gd name="T9" fmla="*/ 202 h 542"/>
              <a:gd name="T10" fmla="*/ 2148 w 2880"/>
              <a:gd name="T11" fmla="*/ 11 h 542"/>
              <a:gd name="T12" fmla="*/ 2880 w 2880"/>
              <a:gd name="T13" fmla="*/ 71 h 542"/>
            </a:gdLst>
            <a:ahLst/>
            <a:cxnLst>
              <a:cxn ang="0">
                <a:pos x="T0" y="T1"/>
              </a:cxn>
              <a:cxn ang="0">
                <a:pos x="T2" y="T3"/>
              </a:cxn>
              <a:cxn ang="0">
                <a:pos x="T4" y="T5"/>
              </a:cxn>
              <a:cxn ang="0">
                <a:pos x="T6" y="T7"/>
              </a:cxn>
              <a:cxn ang="0">
                <a:pos x="T8" y="T9"/>
              </a:cxn>
              <a:cxn ang="0">
                <a:pos x="T10" y="T11"/>
              </a:cxn>
              <a:cxn ang="0">
                <a:pos x="T12" y="T13"/>
              </a:cxn>
            </a:cxnLst>
            <a:rect l="0" t="0" r="r" b="b"/>
            <a:pathLst>
              <a:path w="2880" h="542">
                <a:moveTo>
                  <a:pt x="2880" y="71"/>
                </a:moveTo>
                <a:cubicBezTo>
                  <a:pt x="2880" y="542"/>
                  <a:pt x="2880" y="542"/>
                  <a:pt x="2880" y="542"/>
                </a:cubicBezTo>
                <a:cubicBezTo>
                  <a:pt x="0" y="542"/>
                  <a:pt x="0" y="542"/>
                  <a:pt x="0" y="542"/>
                </a:cubicBezTo>
                <a:cubicBezTo>
                  <a:pt x="0" y="115"/>
                  <a:pt x="0" y="115"/>
                  <a:pt x="0" y="115"/>
                </a:cubicBezTo>
                <a:cubicBezTo>
                  <a:pt x="0" y="115"/>
                  <a:pt x="427" y="220"/>
                  <a:pt x="857" y="202"/>
                </a:cubicBezTo>
                <a:cubicBezTo>
                  <a:pt x="1165" y="188"/>
                  <a:pt x="1858" y="23"/>
                  <a:pt x="2148" y="11"/>
                </a:cubicBezTo>
                <a:cubicBezTo>
                  <a:pt x="2427" y="0"/>
                  <a:pt x="2636" y="25"/>
                  <a:pt x="2880" y="71"/>
                </a:cubicBezTo>
                <a:close/>
              </a:path>
            </a:pathLst>
          </a:custGeom>
          <a:gradFill flip="none" rotWithShape="1">
            <a:gsLst>
              <a:gs pos="0">
                <a:schemeClr val="accent1">
                  <a:alpha val="9000"/>
                </a:schemeClr>
              </a:gs>
              <a:gs pos="100000">
                <a:schemeClr val="accent1">
                  <a:tint val="23500"/>
                  <a:satMod val="160000"/>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5" name="Freeform 4"/>
          <p:cNvSpPr/>
          <p:nvPr/>
        </p:nvSpPr>
        <p:spPr>
          <a:xfrm>
            <a:off x="1321150" y="3582933"/>
            <a:ext cx="2726431" cy="2319102"/>
          </a:xfrm>
          <a:custGeom>
            <a:avLst/>
            <a:gdLst>
              <a:gd name="connsiteX0" fmla="*/ 0 w 3420093"/>
              <a:gd name="connsiteY0" fmla="*/ 0 h 1911927"/>
              <a:gd name="connsiteX1" fmla="*/ 760021 w 3420093"/>
              <a:gd name="connsiteY1" fmla="*/ 0 h 1911927"/>
              <a:gd name="connsiteX2" fmla="*/ 2671948 w 3420093"/>
              <a:gd name="connsiteY2" fmla="*/ 1911927 h 1911927"/>
              <a:gd name="connsiteX3" fmla="*/ 3420093 w 3420093"/>
              <a:gd name="connsiteY3" fmla="*/ 1911927 h 1911927"/>
            </a:gdLst>
            <a:ahLst/>
            <a:cxnLst>
              <a:cxn ang="0">
                <a:pos x="connsiteX0" y="connsiteY0"/>
              </a:cxn>
              <a:cxn ang="0">
                <a:pos x="connsiteX1" y="connsiteY1"/>
              </a:cxn>
              <a:cxn ang="0">
                <a:pos x="connsiteX2" y="connsiteY2"/>
              </a:cxn>
              <a:cxn ang="0">
                <a:pos x="connsiteX3" y="connsiteY3"/>
              </a:cxn>
            </a:cxnLst>
            <a:rect l="l" t="t" r="r" b="b"/>
            <a:pathLst>
              <a:path w="3420093" h="1911927">
                <a:moveTo>
                  <a:pt x="0" y="0"/>
                </a:moveTo>
                <a:lnTo>
                  <a:pt x="760021" y="0"/>
                </a:lnTo>
                <a:lnTo>
                  <a:pt x="2671948" y="1911927"/>
                </a:lnTo>
                <a:lnTo>
                  <a:pt x="3420093" y="1911927"/>
                </a:lnTo>
              </a:path>
            </a:pathLst>
          </a:custGeom>
          <a:ln w="38100">
            <a:gradFill flip="none" rotWithShape="1">
              <a:gsLst>
                <a:gs pos="70000">
                  <a:schemeClr val="accent5"/>
                </a:gs>
                <a:gs pos="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3" name="Freeform 162"/>
          <p:cNvSpPr/>
          <p:nvPr/>
        </p:nvSpPr>
        <p:spPr>
          <a:xfrm flipV="1">
            <a:off x="1321150" y="1683450"/>
            <a:ext cx="2726431" cy="2319102"/>
          </a:xfrm>
          <a:custGeom>
            <a:avLst/>
            <a:gdLst>
              <a:gd name="connsiteX0" fmla="*/ 0 w 3420093"/>
              <a:gd name="connsiteY0" fmla="*/ 0 h 1911927"/>
              <a:gd name="connsiteX1" fmla="*/ 760021 w 3420093"/>
              <a:gd name="connsiteY1" fmla="*/ 0 h 1911927"/>
              <a:gd name="connsiteX2" fmla="*/ 2671948 w 3420093"/>
              <a:gd name="connsiteY2" fmla="*/ 1911927 h 1911927"/>
              <a:gd name="connsiteX3" fmla="*/ 3420093 w 3420093"/>
              <a:gd name="connsiteY3" fmla="*/ 1911927 h 1911927"/>
            </a:gdLst>
            <a:ahLst/>
            <a:cxnLst>
              <a:cxn ang="0">
                <a:pos x="connsiteX0" y="connsiteY0"/>
              </a:cxn>
              <a:cxn ang="0">
                <a:pos x="connsiteX1" y="connsiteY1"/>
              </a:cxn>
              <a:cxn ang="0">
                <a:pos x="connsiteX2" y="connsiteY2"/>
              </a:cxn>
              <a:cxn ang="0">
                <a:pos x="connsiteX3" y="connsiteY3"/>
              </a:cxn>
            </a:cxnLst>
            <a:rect l="l" t="t" r="r" b="b"/>
            <a:pathLst>
              <a:path w="3420093" h="1911927">
                <a:moveTo>
                  <a:pt x="0" y="0"/>
                </a:moveTo>
                <a:lnTo>
                  <a:pt x="760021" y="0"/>
                </a:lnTo>
                <a:lnTo>
                  <a:pt x="2671948" y="1911927"/>
                </a:lnTo>
                <a:lnTo>
                  <a:pt x="3420093" y="1911927"/>
                </a:lnTo>
              </a:path>
            </a:pathLst>
          </a:custGeom>
          <a:ln w="38100">
            <a:gradFill flip="none" rotWithShape="1">
              <a:gsLst>
                <a:gs pos="70000">
                  <a:schemeClr val="accent5"/>
                </a:gs>
                <a:gs pos="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7" name="Straight Connector 26"/>
          <p:cNvCxnSpPr/>
          <p:nvPr/>
        </p:nvCxnSpPr>
        <p:spPr>
          <a:xfrm>
            <a:off x="1321150" y="3792003"/>
            <a:ext cx="2726431" cy="0"/>
          </a:xfrm>
          <a:prstGeom prst="line">
            <a:avLst/>
          </a:prstGeom>
          <a:ln w="38100">
            <a:gradFill flip="none" rotWithShape="1">
              <a:gsLst>
                <a:gs pos="70000">
                  <a:schemeClr val="accent5"/>
                </a:gs>
                <a:gs pos="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What is Data Classification?</a:t>
            </a:r>
            <a:endParaRPr lang="en-GB" dirty="0"/>
          </a:p>
        </p:txBody>
      </p:sp>
      <p:grpSp>
        <p:nvGrpSpPr>
          <p:cNvPr id="54" name="Group 53"/>
          <p:cNvGrpSpPr/>
          <p:nvPr/>
        </p:nvGrpSpPr>
        <p:grpSpPr>
          <a:xfrm>
            <a:off x="3666561" y="1118015"/>
            <a:ext cx="2045997" cy="1312203"/>
            <a:chOff x="3666561" y="1118015"/>
            <a:chExt cx="2045997" cy="1312203"/>
          </a:xfrm>
        </p:grpSpPr>
        <p:sp>
          <p:nvSpPr>
            <p:cNvPr id="69" name="Round Same Side Corner Rectangle 68"/>
            <p:cNvSpPr/>
            <p:nvPr/>
          </p:nvSpPr>
          <p:spPr>
            <a:xfrm flipV="1">
              <a:off x="3666561" y="1118015"/>
              <a:ext cx="2045997" cy="1312203"/>
            </a:xfrm>
            <a:prstGeom prst="round2SameRect">
              <a:avLst/>
            </a:prstGeom>
            <a:solidFill>
              <a:schemeClr val="bg2"/>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84" t="7616" r="21145" b="6714"/>
            <a:stretch/>
          </p:blipFill>
          <p:spPr bwMode="auto">
            <a:xfrm>
              <a:off x="4005827" y="1302848"/>
              <a:ext cx="1377539" cy="11237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5" name="Group 1104"/>
          <p:cNvGrpSpPr/>
          <p:nvPr/>
        </p:nvGrpSpPr>
        <p:grpSpPr>
          <a:xfrm rot="21178636">
            <a:off x="353182" y="3199631"/>
            <a:ext cx="1015441" cy="1306518"/>
            <a:chOff x="3686870" y="1469735"/>
            <a:chExt cx="1342856" cy="1727788"/>
          </a:xfrm>
        </p:grpSpPr>
        <p:grpSp>
          <p:nvGrpSpPr>
            <p:cNvPr id="1104" name="Group 1103"/>
            <p:cNvGrpSpPr/>
            <p:nvPr/>
          </p:nvGrpSpPr>
          <p:grpSpPr>
            <a:xfrm>
              <a:off x="3711265" y="1469735"/>
              <a:ext cx="1318461" cy="1727788"/>
              <a:chOff x="-2540001" y="1587500"/>
              <a:chExt cx="485775" cy="636588"/>
            </a:xfrm>
            <a:solidFill>
              <a:schemeClr val="accent2"/>
            </a:solidFill>
          </p:grpSpPr>
          <p:sp>
            <p:nvSpPr>
              <p:cNvPr id="1060" name="Freeform 96"/>
              <p:cNvSpPr>
                <a:spLocks noEditPoints="1"/>
              </p:cNvSpPr>
              <p:nvPr/>
            </p:nvSpPr>
            <p:spPr bwMode="auto">
              <a:xfrm>
                <a:off x="-2540001" y="1587500"/>
                <a:ext cx="485775" cy="636588"/>
              </a:xfrm>
              <a:custGeom>
                <a:avLst/>
                <a:gdLst>
                  <a:gd name="T0" fmla="*/ 222 w 222"/>
                  <a:gd name="T1" fmla="*/ 247 h 291"/>
                  <a:gd name="T2" fmla="*/ 222 w 222"/>
                  <a:gd name="T3" fmla="*/ 80 h 291"/>
                  <a:gd name="T4" fmla="*/ 221 w 222"/>
                  <a:gd name="T5" fmla="*/ 80 h 291"/>
                  <a:gd name="T6" fmla="*/ 192 w 222"/>
                  <a:gd name="T7" fmla="*/ 80 h 291"/>
                  <a:gd name="T8" fmla="*/ 156 w 222"/>
                  <a:gd name="T9" fmla="*/ 65 h 291"/>
                  <a:gd name="T10" fmla="*/ 141 w 222"/>
                  <a:gd name="T11" fmla="*/ 29 h 291"/>
                  <a:gd name="T12" fmla="*/ 141 w 222"/>
                  <a:gd name="T13" fmla="*/ 0 h 291"/>
                  <a:gd name="T14" fmla="*/ 43 w 222"/>
                  <a:gd name="T15" fmla="*/ 0 h 291"/>
                  <a:gd name="T16" fmla="*/ 0 w 222"/>
                  <a:gd name="T17" fmla="*/ 44 h 291"/>
                  <a:gd name="T18" fmla="*/ 0 w 222"/>
                  <a:gd name="T19" fmla="*/ 247 h 291"/>
                  <a:gd name="T20" fmla="*/ 43 w 222"/>
                  <a:gd name="T21" fmla="*/ 291 h 291"/>
                  <a:gd name="T22" fmla="*/ 178 w 222"/>
                  <a:gd name="T23" fmla="*/ 291 h 291"/>
                  <a:gd name="T24" fmla="*/ 222 w 222"/>
                  <a:gd name="T25" fmla="*/ 247 h 291"/>
                  <a:gd name="T26" fmla="*/ 42 w 222"/>
                  <a:gd name="T27" fmla="*/ 102 h 291"/>
                  <a:gd name="T28" fmla="*/ 51 w 222"/>
                  <a:gd name="T29" fmla="*/ 94 h 291"/>
                  <a:gd name="T30" fmla="*/ 171 w 222"/>
                  <a:gd name="T31" fmla="*/ 94 h 291"/>
                  <a:gd name="T32" fmla="*/ 180 w 222"/>
                  <a:gd name="T33" fmla="*/ 102 h 291"/>
                  <a:gd name="T34" fmla="*/ 171 w 222"/>
                  <a:gd name="T35" fmla="*/ 111 h 291"/>
                  <a:gd name="T36" fmla="*/ 51 w 222"/>
                  <a:gd name="T37" fmla="*/ 111 h 291"/>
                  <a:gd name="T38" fmla="*/ 42 w 222"/>
                  <a:gd name="T39" fmla="*/ 102 h 291"/>
                  <a:gd name="T40" fmla="*/ 55 w 222"/>
                  <a:gd name="T41" fmla="*/ 145 h 291"/>
                  <a:gd name="T42" fmla="*/ 63 w 222"/>
                  <a:gd name="T43" fmla="*/ 137 h 291"/>
                  <a:gd name="T44" fmla="*/ 159 w 222"/>
                  <a:gd name="T45" fmla="*/ 137 h 291"/>
                  <a:gd name="T46" fmla="*/ 167 w 222"/>
                  <a:gd name="T47" fmla="*/ 145 h 291"/>
                  <a:gd name="T48" fmla="*/ 159 w 222"/>
                  <a:gd name="T49" fmla="*/ 154 h 291"/>
                  <a:gd name="T50" fmla="*/ 63 w 222"/>
                  <a:gd name="T51" fmla="*/ 154 h 291"/>
                  <a:gd name="T52" fmla="*/ 55 w 222"/>
                  <a:gd name="T53" fmla="*/ 145 h 291"/>
                  <a:gd name="T54" fmla="*/ 171 w 222"/>
                  <a:gd name="T55" fmla="*/ 197 h 291"/>
                  <a:gd name="T56" fmla="*/ 51 w 222"/>
                  <a:gd name="T57" fmla="*/ 197 h 291"/>
                  <a:gd name="T58" fmla="*/ 42 w 222"/>
                  <a:gd name="T59" fmla="*/ 189 h 291"/>
                  <a:gd name="T60" fmla="*/ 51 w 222"/>
                  <a:gd name="T61" fmla="*/ 180 h 291"/>
                  <a:gd name="T62" fmla="*/ 171 w 222"/>
                  <a:gd name="T63" fmla="*/ 180 h 291"/>
                  <a:gd name="T64" fmla="*/ 180 w 222"/>
                  <a:gd name="T65" fmla="*/ 189 h 291"/>
                  <a:gd name="T66" fmla="*/ 171 w 222"/>
                  <a:gd name="T67" fmla="*/ 19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91">
                    <a:moveTo>
                      <a:pt x="222" y="247"/>
                    </a:moveTo>
                    <a:cubicBezTo>
                      <a:pt x="222" y="80"/>
                      <a:pt x="222" y="80"/>
                      <a:pt x="222" y="80"/>
                    </a:cubicBezTo>
                    <a:cubicBezTo>
                      <a:pt x="221" y="80"/>
                      <a:pt x="221" y="80"/>
                      <a:pt x="221" y="80"/>
                    </a:cubicBezTo>
                    <a:cubicBezTo>
                      <a:pt x="192" y="80"/>
                      <a:pt x="192" y="80"/>
                      <a:pt x="192" y="80"/>
                    </a:cubicBezTo>
                    <a:cubicBezTo>
                      <a:pt x="178" y="80"/>
                      <a:pt x="165" y="74"/>
                      <a:pt x="156" y="65"/>
                    </a:cubicBezTo>
                    <a:cubicBezTo>
                      <a:pt x="146" y="55"/>
                      <a:pt x="141" y="43"/>
                      <a:pt x="141" y="29"/>
                    </a:cubicBezTo>
                    <a:cubicBezTo>
                      <a:pt x="141" y="0"/>
                      <a:pt x="141" y="0"/>
                      <a:pt x="141" y="0"/>
                    </a:cubicBezTo>
                    <a:cubicBezTo>
                      <a:pt x="43" y="0"/>
                      <a:pt x="43" y="0"/>
                      <a:pt x="43" y="0"/>
                    </a:cubicBezTo>
                    <a:cubicBezTo>
                      <a:pt x="20" y="0"/>
                      <a:pt x="0" y="20"/>
                      <a:pt x="0" y="44"/>
                    </a:cubicBezTo>
                    <a:cubicBezTo>
                      <a:pt x="0" y="247"/>
                      <a:pt x="0" y="247"/>
                      <a:pt x="0" y="247"/>
                    </a:cubicBezTo>
                    <a:cubicBezTo>
                      <a:pt x="0" y="271"/>
                      <a:pt x="20" y="291"/>
                      <a:pt x="43" y="291"/>
                    </a:cubicBezTo>
                    <a:cubicBezTo>
                      <a:pt x="178" y="291"/>
                      <a:pt x="178" y="291"/>
                      <a:pt x="178" y="291"/>
                    </a:cubicBezTo>
                    <a:cubicBezTo>
                      <a:pt x="202" y="291"/>
                      <a:pt x="222" y="271"/>
                      <a:pt x="222" y="247"/>
                    </a:cubicBezTo>
                    <a:close/>
                    <a:moveTo>
                      <a:pt x="42" y="102"/>
                    </a:moveTo>
                    <a:cubicBezTo>
                      <a:pt x="42" y="98"/>
                      <a:pt x="46" y="94"/>
                      <a:pt x="51" y="94"/>
                    </a:cubicBezTo>
                    <a:cubicBezTo>
                      <a:pt x="171" y="94"/>
                      <a:pt x="171" y="94"/>
                      <a:pt x="171" y="94"/>
                    </a:cubicBezTo>
                    <a:cubicBezTo>
                      <a:pt x="176" y="94"/>
                      <a:pt x="180" y="98"/>
                      <a:pt x="180" y="102"/>
                    </a:cubicBezTo>
                    <a:cubicBezTo>
                      <a:pt x="180" y="107"/>
                      <a:pt x="176" y="111"/>
                      <a:pt x="171" y="111"/>
                    </a:cubicBezTo>
                    <a:cubicBezTo>
                      <a:pt x="51" y="111"/>
                      <a:pt x="51" y="111"/>
                      <a:pt x="51" y="111"/>
                    </a:cubicBezTo>
                    <a:cubicBezTo>
                      <a:pt x="46" y="111"/>
                      <a:pt x="42" y="107"/>
                      <a:pt x="42" y="102"/>
                    </a:cubicBezTo>
                    <a:close/>
                    <a:moveTo>
                      <a:pt x="55" y="145"/>
                    </a:moveTo>
                    <a:cubicBezTo>
                      <a:pt x="55" y="141"/>
                      <a:pt x="59" y="137"/>
                      <a:pt x="63" y="137"/>
                    </a:cubicBezTo>
                    <a:cubicBezTo>
                      <a:pt x="159" y="137"/>
                      <a:pt x="159" y="137"/>
                      <a:pt x="159" y="137"/>
                    </a:cubicBezTo>
                    <a:cubicBezTo>
                      <a:pt x="163" y="137"/>
                      <a:pt x="167" y="141"/>
                      <a:pt x="167" y="145"/>
                    </a:cubicBezTo>
                    <a:cubicBezTo>
                      <a:pt x="167" y="150"/>
                      <a:pt x="163" y="154"/>
                      <a:pt x="159" y="154"/>
                    </a:cubicBezTo>
                    <a:cubicBezTo>
                      <a:pt x="63" y="154"/>
                      <a:pt x="63" y="154"/>
                      <a:pt x="63" y="154"/>
                    </a:cubicBezTo>
                    <a:cubicBezTo>
                      <a:pt x="59" y="154"/>
                      <a:pt x="55" y="150"/>
                      <a:pt x="55" y="145"/>
                    </a:cubicBezTo>
                    <a:close/>
                    <a:moveTo>
                      <a:pt x="171" y="197"/>
                    </a:moveTo>
                    <a:cubicBezTo>
                      <a:pt x="51" y="197"/>
                      <a:pt x="51" y="197"/>
                      <a:pt x="51" y="197"/>
                    </a:cubicBezTo>
                    <a:cubicBezTo>
                      <a:pt x="46" y="197"/>
                      <a:pt x="42" y="193"/>
                      <a:pt x="42" y="189"/>
                    </a:cubicBezTo>
                    <a:cubicBezTo>
                      <a:pt x="42" y="184"/>
                      <a:pt x="46" y="180"/>
                      <a:pt x="51" y="180"/>
                    </a:cubicBezTo>
                    <a:cubicBezTo>
                      <a:pt x="171" y="180"/>
                      <a:pt x="171" y="180"/>
                      <a:pt x="171" y="180"/>
                    </a:cubicBezTo>
                    <a:cubicBezTo>
                      <a:pt x="176" y="180"/>
                      <a:pt x="180" y="184"/>
                      <a:pt x="180" y="189"/>
                    </a:cubicBezTo>
                    <a:cubicBezTo>
                      <a:pt x="180" y="193"/>
                      <a:pt x="176" y="197"/>
                      <a:pt x="17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1" name="Freeform 97"/>
              <p:cNvSpPr>
                <a:spLocks/>
              </p:cNvSpPr>
              <p:nvPr/>
            </p:nvSpPr>
            <p:spPr bwMode="auto">
              <a:xfrm>
                <a:off x="-2216151" y="1587500"/>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2" name="Freeform 98"/>
              <p:cNvSpPr>
                <a:spLocks/>
              </p:cNvSpPr>
              <p:nvPr/>
            </p:nvSpPr>
            <p:spPr bwMode="auto">
              <a:xfrm>
                <a:off x="-2216151" y="1587500"/>
                <a:ext cx="160338" cy="157163"/>
              </a:xfrm>
              <a:custGeom>
                <a:avLst/>
                <a:gdLst>
                  <a:gd name="T0" fmla="*/ 0 w 73"/>
                  <a:gd name="T1" fmla="*/ 29 h 72"/>
                  <a:gd name="T2" fmla="*/ 13 w 73"/>
                  <a:gd name="T3" fmla="*/ 60 h 72"/>
                  <a:gd name="T4" fmla="*/ 44 w 73"/>
                  <a:gd name="T5" fmla="*/ 72 h 72"/>
                  <a:gd name="T6" fmla="*/ 73 w 73"/>
                  <a:gd name="T7" fmla="*/ 72 h 72"/>
                  <a:gd name="T8" fmla="*/ 1 w 73"/>
                  <a:gd name="T9" fmla="*/ 0 h 72"/>
                  <a:gd name="T10" fmla="*/ 0 w 73"/>
                  <a:gd name="T11" fmla="*/ 0 h 72"/>
                  <a:gd name="T12" fmla="*/ 0 w 73"/>
                  <a:gd name="T13" fmla="*/ 29 h 72"/>
                </a:gdLst>
                <a:ahLst/>
                <a:cxnLst>
                  <a:cxn ang="0">
                    <a:pos x="T0" y="T1"/>
                  </a:cxn>
                  <a:cxn ang="0">
                    <a:pos x="T2" y="T3"/>
                  </a:cxn>
                  <a:cxn ang="0">
                    <a:pos x="T4" y="T5"/>
                  </a:cxn>
                  <a:cxn ang="0">
                    <a:pos x="T6" y="T7"/>
                  </a:cxn>
                  <a:cxn ang="0">
                    <a:pos x="T8" y="T9"/>
                  </a:cxn>
                  <a:cxn ang="0">
                    <a:pos x="T10" y="T11"/>
                  </a:cxn>
                  <a:cxn ang="0">
                    <a:pos x="T12" y="T13"/>
                  </a:cxn>
                </a:cxnLst>
                <a:rect l="0" t="0" r="r" b="b"/>
                <a:pathLst>
                  <a:path w="73" h="72">
                    <a:moveTo>
                      <a:pt x="0" y="29"/>
                    </a:moveTo>
                    <a:cubicBezTo>
                      <a:pt x="0" y="41"/>
                      <a:pt x="5" y="52"/>
                      <a:pt x="13" y="60"/>
                    </a:cubicBezTo>
                    <a:cubicBezTo>
                      <a:pt x="21" y="68"/>
                      <a:pt x="32" y="72"/>
                      <a:pt x="44" y="72"/>
                    </a:cubicBezTo>
                    <a:cubicBezTo>
                      <a:pt x="73" y="72"/>
                      <a:pt x="73" y="72"/>
                      <a:pt x="73" y="72"/>
                    </a:cubicBezTo>
                    <a:cubicBezTo>
                      <a:pt x="1" y="0"/>
                      <a:pt x="1" y="0"/>
                      <a:pt x="1" y="0"/>
                    </a:cubicBezTo>
                    <a:cubicBezTo>
                      <a:pt x="0" y="0"/>
                      <a:pt x="0" y="0"/>
                      <a:pt x="0" y="0"/>
                    </a:cubicBezTo>
                    <a:lnTo>
                      <a:pt x="0" y="29"/>
                    </a:lnTo>
                    <a:close/>
                  </a:path>
                </a:pathLst>
              </a:custGeom>
              <a:solidFill>
                <a:srgbClr val="000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7" name="TextBox 176"/>
            <p:cNvSpPr txBox="1"/>
            <p:nvPr/>
          </p:nvSpPr>
          <p:spPr>
            <a:xfrm>
              <a:off x="3686870" y="1560280"/>
              <a:ext cx="953221" cy="374118"/>
            </a:xfrm>
            <a:prstGeom prst="rect">
              <a:avLst/>
            </a:prstGeom>
            <a:noFill/>
          </p:spPr>
          <p:txBody>
            <a:bodyPr wrap="none" rtlCol="0">
              <a:spAutoFit/>
            </a:bodyPr>
            <a:lstStyle/>
            <a:p>
              <a:pPr algn="ctr"/>
              <a:r>
                <a:rPr lang="en-GB" sz="1400" b="1" dirty="0" smtClean="0">
                  <a:solidFill>
                    <a:schemeClr val="bg2"/>
                  </a:solidFill>
                </a:rPr>
                <a:t>Policy</a:t>
              </a:r>
              <a:endParaRPr lang="en-GB" sz="1400" b="1" dirty="0">
                <a:solidFill>
                  <a:schemeClr val="bg2"/>
                </a:solidFill>
              </a:endParaRPr>
            </a:p>
          </p:txBody>
        </p:sp>
      </p:grpSp>
      <p:sp>
        <p:nvSpPr>
          <p:cNvPr id="160" name="Cross 159"/>
          <p:cNvSpPr/>
          <p:nvPr/>
        </p:nvSpPr>
        <p:spPr>
          <a:xfrm>
            <a:off x="4558561" y="2558982"/>
            <a:ext cx="265814" cy="265814"/>
          </a:xfrm>
          <a:prstGeom prst="plus">
            <a:avLst>
              <a:gd name="adj" fmla="val 3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1" name="Cross 160"/>
          <p:cNvSpPr/>
          <p:nvPr/>
        </p:nvSpPr>
        <p:spPr>
          <a:xfrm>
            <a:off x="4549815" y="4672937"/>
            <a:ext cx="265814" cy="265814"/>
          </a:xfrm>
          <a:prstGeom prst="plus">
            <a:avLst>
              <a:gd name="adj" fmla="val 3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8" name="Freeform 585"/>
          <p:cNvSpPr>
            <a:spLocks noEditPoints="1"/>
          </p:cNvSpPr>
          <p:nvPr/>
        </p:nvSpPr>
        <p:spPr bwMode="auto">
          <a:xfrm>
            <a:off x="6089574" y="2573199"/>
            <a:ext cx="559945" cy="518468"/>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accent2"/>
          </a:solidFill>
          <a:ln w="6350">
            <a:noFill/>
          </a:ln>
          <a:effectLst/>
        </p:spPr>
        <p:txBody>
          <a:bodyPr lIns="36000" tIns="36000" rIns="36000" bIns="36000" anchor="ctr"/>
          <a:lstStyle/>
          <a:p>
            <a:pPr algn="ctr">
              <a:defRPr/>
            </a:pPr>
            <a:endParaRPr lang="en-US" sz="1600" kern="0">
              <a:solidFill>
                <a:srgbClr val="6AA9BB"/>
              </a:solidFill>
              <a:cs typeface="Arial" charset="0"/>
            </a:endParaRPr>
          </a:p>
        </p:txBody>
      </p:sp>
      <p:sp>
        <p:nvSpPr>
          <p:cNvPr id="169" name="Freeform 585"/>
          <p:cNvSpPr>
            <a:spLocks noEditPoints="1"/>
          </p:cNvSpPr>
          <p:nvPr/>
        </p:nvSpPr>
        <p:spPr bwMode="auto">
          <a:xfrm rot="10800000">
            <a:off x="8280048" y="4483249"/>
            <a:ext cx="561672" cy="518469"/>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accent2"/>
          </a:solidFill>
          <a:ln w="6350">
            <a:noFill/>
          </a:ln>
          <a:effectLst/>
        </p:spPr>
        <p:txBody>
          <a:bodyPr lIns="36000" tIns="36000" rIns="36000" bIns="36000" anchor="ctr"/>
          <a:lstStyle/>
          <a:p>
            <a:pPr algn="ctr">
              <a:defRPr/>
            </a:pPr>
            <a:endParaRPr lang="en-US" sz="1600" kern="0">
              <a:solidFill>
                <a:srgbClr val="6AA9BB"/>
              </a:solidFill>
              <a:cs typeface="Arial" charset="0"/>
            </a:endParaRPr>
          </a:p>
        </p:txBody>
      </p:sp>
      <p:sp>
        <p:nvSpPr>
          <p:cNvPr id="170" name="Rectangle 169"/>
          <p:cNvSpPr/>
          <p:nvPr/>
        </p:nvSpPr>
        <p:spPr>
          <a:xfrm>
            <a:off x="6173820" y="3105292"/>
            <a:ext cx="2683823" cy="1323439"/>
          </a:xfrm>
          <a:prstGeom prst="rect">
            <a:avLst/>
          </a:prstGeom>
        </p:spPr>
        <p:txBody>
          <a:bodyPr wrap="square">
            <a:spAutoFit/>
          </a:bodyPr>
          <a:lstStyle/>
          <a:p>
            <a:pPr fontAlgn="base">
              <a:spcBef>
                <a:spcPct val="0"/>
              </a:spcBef>
              <a:spcAft>
                <a:spcPct val="0"/>
              </a:spcAft>
            </a:pPr>
            <a:r>
              <a:rPr lang="en-GB" sz="1600" dirty="0">
                <a:solidFill>
                  <a:schemeClr val="accent1"/>
                </a:solidFill>
                <a:cs typeface="Arial" charset="0"/>
              </a:rPr>
              <a:t>I</a:t>
            </a:r>
            <a:r>
              <a:rPr lang="en-GB" sz="1600" dirty="0" smtClean="0">
                <a:solidFill>
                  <a:schemeClr val="accent1"/>
                </a:solidFill>
                <a:cs typeface="Arial" charset="0"/>
              </a:rPr>
              <a:t>nvolving the user to place a </a:t>
            </a:r>
            <a:r>
              <a:rPr lang="en-GB" sz="1600" b="1" dirty="0" smtClean="0">
                <a:solidFill>
                  <a:schemeClr val="accent5"/>
                </a:solidFill>
                <a:cs typeface="Arial" charset="0"/>
              </a:rPr>
              <a:t>key identifier </a:t>
            </a:r>
            <a:r>
              <a:rPr lang="en-GB" sz="1600" dirty="0" smtClean="0">
                <a:solidFill>
                  <a:schemeClr val="accent1"/>
                </a:solidFill>
                <a:cs typeface="Arial" charset="0"/>
              </a:rPr>
              <a:t>onto a piece of information to ensure </a:t>
            </a:r>
            <a:r>
              <a:rPr lang="en-GB" sz="1600" b="1" dirty="0" smtClean="0">
                <a:solidFill>
                  <a:schemeClr val="accent3"/>
                </a:solidFill>
                <a:cs typeface="Arial" charset="0"/>
              </a:rPr>
              <a:t>appropriate handling</a:t>
            </a:r>
            <a:endParaRPr lang="en-GB" sz="1600" b="1" dirty="0">
              <a:solidFill>
                <a:schemeClr val="accent3"/>
              </a:solidFill>
              <a:cs typeface="Arial" charset="0"/>
            </a:endParaRPr>
          </a:p>
        </p:txBody>
      </p:sp>
      <p:grpSp>
        <p:nvGrpSpPr>
          <p:cNvPr id="55" name="Group 54"/>
          <p:cNvGrpSpPr/>
          <p:nvPr/>
        </p:nvGrpSpPr>
        <p:grpSpPr>
          <a:xfrm>
            <a:off x="3666561" y="3105292"/>
            <a:ext cx="2045997" cy="1373423"/>
            <a:chOff x="3666561" y="3105292"/>
            <a:chExt cx="2045997" cy="1373423"/>
          </a:xfrm>
        </p:grpSpPr>
        <p:sp>
          <p:nvSpPr>
            <p:cNvPr id="62" name="Round Same Side Corner Rectangle 61"/>
            <p:cNvSpPr/>
            <p:nvPr/>
          </p:nvSpPr>
          <p:spPr>
            <a:xfrm flipV="1">
              <a:off x="3666561" y="3105292"/>
              <a:ext cx="2045997" cy="1373423"/>
            </a:xfrm>
            <a:prstGeom prst="round2SameRect">
              <a:avLst/>
            </a:prstGeom>
            <a:solidFill>
              <a:schemeClr val="bg2"/>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1" name="Round Same Side Corner Rectangle 170"/>
            <p:cNvSpPr/>
            <p:nvPr/>
          </p:nvSpPr>
          <p:spPr>
            <a:xfrm flipV="1">
              <a:off x="3716517" y="3142854"/>
              <a:ext cx="1932410" cy="1279034"/>
            </a:xfrm>
            <a:prstGeom prst="round2SameRect">
              <a:avLst>
                <a:gd name="adj1" fmla="val 12953"/>
                <a:gd name="adj2" fmla="val 0"/>
              </a:avLst>
            </a:pr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56" name="Group 55"/>
          <p:cNvGrpSpPr/>
          <p:nvPr/>
        </p:nvGrpSpPr>
        <p:grpSpPr>
          <a:xfrm>
            <a:off x="3662305" y="5153788"/>
            <a:ext cx="2045997" cy="1373423"/>
            <a:chOff x="3662305" y="5153788"/>
            <a:chExt cx="2045997" cy="1373423"/>
          </a:xfrm>
        </p:grpSpPr>
        <p:sp>
          <p:nvSpPr>
            <p:cNvPr id="67" name="Round Same Side Corner Rectangle 66"/>
            <p:cNvSpPr/>
            <p:nvPr/>
          </p:nvSpPr>
          <p:spPr>
            <a:xfrm flipV="1">
              <a:off x="3662305" y="5153788"/>
              <a:ext cx="2045997" cy="1373423"/>
            </a:xfrm>
            <a:prstGeom prst="round2SameRect">
              <a:avLst/>
            </a:prstGeom>
            <a:solidFill>
              <a:schemeClr val="bg2"/>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l="25708" t="12090" r="30915" b="25412"/>
            <a:stretch/>
          </p:blipFill>
          <p:spPr>
            <a:xfrm>
              <a:off x="4100285" y="5326354"/>
              <a:ext cx="1225442" cy="1177108"/>
            </a:xfrm>
            <a:prstGeom prst="rect">
              <a:avLst/>
            </a:prstGeom>
          </p:spPr>
        </p:pic>
      </p:grpSp>
      <p:grpSp>
        <p:nvGrpSpPr>
          <p:cNvPr id="49" name="Group 48"/>
          <p:cNvGrpSpPr/>
          <p:nvPr/>
        </p:nvGrpSpPr>
        <p:grpSpPr>
          <a:xfrm>
            <a:off x="3650101" y="947593"/>
            <a:ext cx="2062457" cy="321832"/>
            <a:chOff x="3650101" y="947593"/>
            <a:chExt cx="2062457" cy="321832"/>
          </a:xfrm>
        </p:grpSpPr>
        <p:sp>
          <p:nvSpPr>
            <p:cNvPr id="48" name="Round Same Side Corner Rectangle 47"/>
            <p:cNvSpPr/>
            <p:nvPr/>
          </p:nvSpPr>
          <p:spPr>
            <a:xfrm>
              <a:off x="3662304" y="966604"/>
              <a:ext cx="2050254"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3" name="TextBox 172"/>
            <p:cNvSpPr txBox="1"/>
            <p:nvPr/>
          </p:nvSpPr>
          <p:spPr>
            <a:xfrm>
              <a:off x="3650101" y="947593"/>
              <a:ext cx="2062457" cy="307777"/>
            </a:xfrm>
            <a:prstGeom prst="rect">
              <a:avLst/>
            </a:prstGeom>
            <a:noFill/>
          </p:spPr>
          <p:txBody>
            <a:bodyPr wrap="square" rtlCol="0">
              <a:spAutoFit/>
            </a:bodyPr>
            <a:lstStyle/>
            <a:p>
              <a:pPr algn="ctr"/>
              <a:r>
                <a:rPr lang="en-GB" sz="1400" b="1" dirty="0" smtClean="0">
                  <a:solidFill>
                    <a:schemeClr val="bg2"/>
                  </a:solidFill>
                </a:rPr>
                <a:t>Visual Markings</a:t>
              </a:r>
            </a:p>
          </p:txBody>
        </p:sp>
      </p:grpSp>
      <p:grpSp>
        <p:nvGrpSpPr>
          <p:cNvPr id="51" name="Group 50"/>
          <p:cNvGrpSpPr/>
          <p:nvPr/>
        </p:nvGrpSpPr>
        <p:grpSpPr>
          <a:xfrm>
            <a:off x="3650101" y="5008823"/>
            <a:ext cx="2062457" cy="317530"/>
            <a:chOff x="3650101" y="5008823"/>
            <a:chExt cx="2062457" cy="317530"/>
          </a:xfrm>
        </p:grpSpPr>
        <p:sp>
          <p:nvSpPr>
            <p:cNvPr id="182" name="Round Same Side Corner Rectangle 181"/>
            <p:cNvSpPr/>
            <p:nvPr/>
          </p:nvSpPr>
          <p:spPr>
            <a:xfrm>
              <a:off x="3662304" y="5023532"/>
              <a:ext cx="2050254"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4" name="TextBox 183"/>
            <p:cNvSpPr txBox="1"/>
            <p:nvPr/>
          </p:nvSpPr>
          <p:spPr>
            <a:xfrm>
              <a:off x="3650101" y="5008823"/>
              <a:ext cx="2062457" cy="307777"/>
            </a:xfrm>
            <a:prstGeom prst="rect">
              <a:avLst/>
            </a:prstGeom>
            <a:noFill/>
          </p:spPr>
          <p:txBody>
            <a:bodyPr wrap="square" rtlCol="0">
              <a:spAutoFit/>
            </a:bodyPr>
            <a:lstStyle/>
            <a:p>
              <a:pPr algn="ctr"/>
              <a:r>
                <a:rPr lang="en-GB" sz="1400" b="1" dirty="0" smtClean="0">
                  <a:solidFill>
                    <a:schemeClr val="bg2"/>
                  </a:solidFill>
                </a:rPr>
                <a:t>Handling Rules</a:t>
              </a:r>
            </a:p>
          </p:txBody>
        </p:sp>
      </p:grpSp>
      <p:grpSp>
        <p:nvGrpSpPr>
          <p:cNvPr id="50" name="Group 49"/>
          <p:cNvGrpSpPr/>
          <p:nvPr/>
        </p:nvGrpSpPr>
        <p:grpSpPr>
          <a:xfrm>
            <a:off x="3650101" y="2934264"/>
            <a:ext cx="2062457" cy="308813"/>
            <a:chOff x="3650101" y="2934264"/>
            <a:chExt cx="2062457" cy="308813"/>
          </a:xfrm>
        </p:grpSpPr>
        <p:sp>
          <p:nvSpPr>
            <p:cNvPr id="181" name="Round Same Side Corner Rectangle 180"/>
            <p:cNvSpPr/>
            <p:nvPr/>
          </p:nvSpPr>
          <p:spPr>
            <a:xfrm>
              <a:off x="3662304" y="2940256"/>
              <a:ext cx="2050254"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3" name="TextBox 182"/>
            <p:cNvSpPr txBox="1"/>
            <p:nvPr/>
          </p:nvSpPr>
          <p:spPr>
            <a:xfrm>
              <a:off x="3650101" y="2934264"/>
              <a:ext cx="2062457" cy="307777"/>
            </a:xfrm>
            <a:prstGeom prst="rect">
              <a:avLst/>
            </a:prstGeom>
            <a:noFill/>
          </p:spPr>
          <p:txBody>
            <a:bodyPr wrap="square" rtlCol="0">
              <a:spAutoFit/>
            </a:bodyPr>
            <a:lstStyle/>
            <a:p>
              <a:pPr algn="ctr"/>
              <a:r>
                <a:rPr lang="en-GB" sz="1400" b="1" dirty="0" smtClean="0">
                  <a:solidFill>
                    <a:schemeClr val="bg2"/>
                  </a:solidFill>
                </a:rPr>
                <a:t>Metadata</a:t>
              </a:r>
            </a:p>
          </p:txBody>
        </p:sp>
      </p:grpSp>
    </p:spTree>
    <p:extLst>
      <p:ext uri="{BB962C8B-B14F-4D97-AF65-F5344CB8AC3E}">
        <p14:creationId xmlns:p14="http://schemas.microsoft.com/office/powerpoint/2010/main" val="59595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5"/>
                                        </p:tgtEl>
                                        <p:attrNameLst>
                                          <p:attrName>style.visibility</p:attrName>
                                        </p:attrNameLst>
                                      </p:cBhvr>
                                      <p:to>
                                        <p:strVal val="visible"/>
                                      </p:to>
                                    </p:set>
                                    <p:animEffect transition="in" filter="fade">
                                      <p:cBhvr>
                                        <p:cTn id="7" dur="500"/>
                                        <p:tgtEl>
                                          <p:spTgt spid="1105"/>
                                        </p:tgtEl>
                                      </p:cBhvr>
                                    </p:animEffect>
                                  </p:childTnLst>
                                </p:cTn>
                              </p:par>
                              <p:par>
                                <p:cTn id="8" presetID="23" presetClass="entr" presetSubtype="288" fill="hold" nodeType="withEffect">
                                  <p:stCondLst>
                                    <p:cond delay="0"/>
                                  </p:stCondLst>
                                  <p:childTnLst>
                                    <p:set>
                                      <p:cBhvr>
                                        <p:cTn id="9" dur="1" fill="hold">
                                          <p:stCondLst>
                                            <p:cond delay="0"/>
                                          </p:stCondLst>
                                        </p:cTn>
                                        <p:tgtEl>
                                          <p:spTgt spid="1105"/>
                                        </p:tgtEl>
                                        <p:attrNameLst>
                                          <p:attrName>style.visibility</p:attrName>
                                        </p:attrNameLst>
                                      </p:cBhvr>
                                      <p:to>
                                        <p:strVal val="visible"/>
                                      </p:to>
                                    </p:set>
                                    <p:anim calcmode="lin" valueType="num">
                                      <p:cBhvr>
                                        <p:cTn id="10" dur="500" fill="hold"/>
                                        <p:tgtEl>
                                          <p:spTgt spid="1105"/>
                                        </p:tgtEl>
                                        <p:attrNameLst>
                                          <p:attrName>ppt_w</p:attrName>
                                        </p:attrNameLst>
                                      </p:cBhvr>
                                      <p:tavLst>
                                        <p:tav tm="0">
                                          <p:val>
                                            <p:strVal val="4/3*#ppt_w"/>
                                          </p:val>
                                        </p:tav>
                                        <p:tav tm="100000">
                                          <p:val>
                                            <p:strVal val="#ppt_w"/>
                                          </p:val>
                                        </p:tav>
                                      </p:tavLst>
                                    </p:anim>
                                    <p:anim calcmode="lin" valueType="num">
                                      <p:cBhvr>
                                        <p:cTn id="11" dur="500" fill="hold"/>
                                        <p:tgtEl>
                                          <p:spTgt spid="1105"/>
                                        </p:tgtEl>
                                        <p:attrNameLst>
                                          <p:attrName>ppt_h</p:attrName>
                                        </p:attrNameLst>
                                      </p:cBhvr>
                                      <p:tavLst>
                                        <p:tav tm="0">
                                          <p:val>
                                            <p:strVal val="4/3*#ppt_h"/>
                                          </p:val>
                                        </p:tav>
                                        <p:tav tm="100000">
                                          <p:val>
                                            <p:strVal val="#ppt_h"/>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wipe(left)">
                                      <p:cBhvr>
                                        <p:cTn id="15" dur="750"/>
                                        <p:tgtEl>
                                          <p:spTgt spid="163"/>
                                        </p:tgtEl>
                                      </p:cBhvr>
                                    </p:animEffect>
                                  </p:childTnLst>
                                </p:cTn>
                              </p:par>
                              <p:par>
                                <p:cTn id="16" presetID="22" presetClass="entr" presetSubtype="1"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up)">
                                      <p:cBhvr>
                                        <p:cTn id="18" dur="750"/>
                                        <p:tgtEl>
                                          <p:spTgt spid="5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750"/>
                                        <p:tgtEl>
                                          <p:spTgt spid="190"/>
                                        </p:tgtEl>
                                      </p:cBhvr>
                                    </p:animEffect>
                                    <p:anim calcmode="lin" valueType="num">
                                      <p:cBhvr>
                                        <p:cTn id="22" dur="750" fill="hold"/>
                                        <p:tgtEl>
                                          <p:spTgt spid="190"/>
                                        </p:tgtEl>
                                        <p:attrNameLst>
                                          <p:attrName>ppt_x</p:attrName>
                                        </p:attrNameLst>
                                      </p:cBhvr>
                                      <p:tavLst>
                                        <p:tav tm="0">
                                          <p:val>
                                            <p:strVal val="#ppt_x"/>
                                          </p:val>
                                        </p:tav>
                                        <p:tav tm="100000">
                                          <p:val>
                                            <p:strVal val="#ppt_x"/>
                                          </p:val>
                                        </p:tav>
                                      </p:tavLst>
                                    </p:anim>
                                    <p:anim calcmode="lin" valueType="num">
                                      <p:cBhvr>
                                        <p:cTn id="23" dur="750" fill="hold"/>
                                        <p:tgtEl>
                                          <p:spTgt spid="19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750"/>
                                        <p:tgtEl>
                                          <p:spTgt spid="49"/>
                                        </p:tgtEl>
                                      </p:cBhvr>
                                    </p:animEffect>
                                    <p:anim calcmode="lin" valueType="num">
                                      <p:cBhvr>
                                        <p:cTn id="27" dur="750" fill="hold"/>
                                        <p:tgtEl>
                                          <p:spTgt spid="49"/>
                                        </p:tgtEl>
                                        <p:attrNameLst>
                                          <p:attrName>ppt_x</p:attrName>
                                        </p:attrNameLst>
                                      </p:cBhvr>
                                      <p:tavLst>
                                        <p:tav tm="0">
                                          <p:val>
                                            <p:strVal val="#ppt_x"/>
                                          </p:val>
                                        </p:tav>
                                        <p:tav tm="100000">
                                          <p:val>
                                            <p:strVal val="#ppt_x"/>
                                          </p:val>
                                        </p:tav>
                                      </p:tavLst>
                                    </p:anim>
                                    <p:anim calcmode="lin" valueType="num">
                                      <p:cBhvr>
                                        <p:cTn id="28" dur="750" fill="hold"/>
                                        <p:tgtEl>
                                          <p:spTgt spid="49"/>
                                        </p:tgtEl>
                                        <p:attrNameLst>
                                          <p:attrName>ppt_y</p:attrName>
                                        </p:attrNameLst>
                                      </p:cBhvr>
                                      <p:tavLst>
                                        <p:tav tm="0">
                                          <p:val>
                                            <p:strVal val="#ppt_y+.1"/>
                                          </p:val>
                                        </p:tav>
                                        <p:tav tm="100000">
                                          <p:val>
                                            <p:strVal val="#ppt_y"/>
                                          </p:val>
                                        </p:tav>
                                      </p:tavLst>
                                    </p:anim>
                                  </p:childTnLst>
                                </p:cTn>
                              </p:par>
                            </p:childTnLst>
                          </p:cTn>
                        </p:par>
                        <p:par>
                          <p:cTn id="29" fill="hold">
                            <p:stCondLst>
                              <p:cond delay="125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750"/>
                                        <p:tgtEl>
                                          <p:spTgt spid="27"/>
                                        </p:tgtEl>
                                      </p:cBhvr>
                                    </p:animEffect>
                                  </p:childTnLst>
                                </p:cTn>
                              </p:par>
                              <p:par>
                                <p:cTn id="33" presetID="22" presetClass="entr" presetSubtype="1"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750"/>
                                        <p:tgtEl>
                                          <p:spTgt spid="55"/>
                                        </p:tgtEl>
                                      </p:cBhvr>
                                    </p:animEffect>
                                  </p:childTnLst>
                                </p:cTn>
                              </p:par>
                              <p:par>
                                <p:cTn id="36" presetID="42" presetClass="entr" presetSubtype="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750"/>
                                        <p:tgtEl>
                                          <p:spTgt spid="50"/>
                                        </p:tgtEl>
                                      </p:cBhvr>
                                    </p:animEffect>
                                    <p:anim calcmode="lin" valueType="num">
                                      <p:cBhvr>
                                        <p:cTn id="39" dur="750" fill="hold"/>
                                        <p:tgtEl>
                                          <p:spTgt spid="50"/>
                                        </p:tgtEl>
                                        <p:attrNameLst>
                                          <p:attrName>ppt_x</p:attrName>
                                        </p:attrNameLst>
                                      </p:cBhvr>
                                      <p:tavLst>
                                        <p:tav tm="0">
                                          <p:val>
                                            <p:strVal val="#ppt_x"/>
                                          </p:val>
                                        </p:tav>
                                        <p:tav tm="100000">
                                          <p:val>
                                            <p:strVal val="#ppt_x"/>
                                          </p:val>
                                        </p:tav>
                                      </p:tavLst>
                                    </p:anim>
                                    <p:anim calcmode="lin" valueType="num">
                                      <p:cBhvr>
                                        <p:cTn id="40" dur="750" fill="hold"/>
                                        <p:tgtEl>
                                          <p:spTgt spid="50"/>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Effect transition="in" filter="fade">
                                      <p:cBhvr>
                                        <p:cTn id="43" dur="500"/>
                                        <p:tgtEl>
                                          <p:spTgt spid="160"/>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750"/>
                                        <p:tgtEl>
                                          <p:spTgt spid="5"/>
                                        </p:tgtEl>
                                      </p:cBhvr>
                                    </p:animEffect>
                                  </p:childTnLst>
                                </p:cTn>
                              </p:par>
                              <p:par>
                                <p:cTn id="48" presetID="22" presetClass="entr" presetSubtype="1"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up)">
                                      <p:cBhvr>
                                        <p:cTn id="50" dur="750"/>
                                        <p:tgtEl>
                                          <p:spTgt spid="56"/>
                                        </p:tgtEl>
                                      </p:cBhvr>
                                    </p:animEffect>
                                  </p:childTnLst>
                                </p:cTn>
                              </p:par>
                              <p:par>
                                <p:cTn id="51" presetID="42"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750"/>
                                        <p:tgtEl>
                                          <p:spTgt spid="51"/>
                                        </p:tgtEl>
                                      </p:cBhvr>
                                    </p:animEffect>
                                    <p:anim calcmode="lin" valueType="num">
                                      <p:cBhvr>
                                        <p:cTn id="54" dur="750" fill="hold"/>
                                        <p:tgtEl>
                                          <p:spTgt spid="51"/>
                                        </p:tgtEl>
                                        <p:attrNameLst>
                                          <p:attrName>ppt_x</p:attrName>
                                        </p:attrNameLst>
                                      </p:cBhvr>
                                      <p:tavLst>
                                        <p:tav tm="0">
                                          <p:val>
                                            <p:strVal val="#ppt_x"/>
                                          </p:val>
                                        </p:tav>
                                        <p:tav tm="100000">
                                          <p:val>
                                            <p:strVal val="#ppt_x"/>
                                          </p:val>
                                        </p:tav>
                                      </p:tavLst>
                                    </p:anim>
                                    <p:anim calcmode="lin" valueType="num">
                                      <p:cBhvr>
                                        <p:cTn id="55" dur="750" fill="hold"/>
                                        <p:tgtEl>
                                          <p:spTgt spid="51"/>
                                        </p:tgtEl>
                                        <p:attrNameLst>
                                          <p:attrName>ppt_y</p:attrName>
                                        </p:attrNameLst>
                                      </p:cBhvr>
                                      <p:tavLst>
                                        <p:tav tm="0">
                                          <p:val>
                                            <p:strVal val="#ppt_y+.1"/>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161"/>
                                        </p:tgtEl>
                                        <p:attrNameLst>
                                          <p:attrName>style.visibility</p:attrName>
                                        </p:attrNameLst>
                                      </p:cBhvr>
                                      <p:to>
                                        <p:strVal val="visible"/>
                                      </p:to>
                                    </p:set>
                                    <p:animEffect transition="in" filter="fade">
                                      <p:cBhvr>
                                        <p:cTn id="58" dur="500"/>
                                        <p:tgtEl>
                                          <p:spTgt spid="161"/>
                                        </p:tgtEl>
                                      </p:cBhvr>
                                    </p:animEffect>
                                  </p:childTnLst>
                                </p:cTn>
                              </p:par>
                              <p:par>
                                <p:cTn id="59" presetID="53" presetClass="entr" presetSubtype="16" fill="hold" nodeType="withEffect">
                                  <p:stCondLst>
                                    <p:cond delay="500"/>
                                  </p:stCondLst>
                                  <p:childTnLst>
                                    <p:set>
                                      <p:cBhvr>
                                        <p:cTn id="60" dur="1" fill="hold">
                                          <p:stCondLst>
                                            <p:cond delay="0"/>
                                          </p:stCondLst>
                                        </p:cTn>
                                        <p:tgtEl>
                                          <p:spTgt spid="168"/>
                                        </p:tgtEl>
                                        <p:attrNameLst>
                                          <p:attrName>style.visibility</p:attrName>
                                        </p:attrNameLst>
                                      </p:cBhvr>
                                      <p:to>
                                        <p:strVal val="visible"/>
                                      </p:to>
                                    </p:set>
                                    <p:anim calcmode="lin" valueType="num">
                                      <p:cBhvr>
                                        <p:cTn id="61" dur="500" fill="hold"/>
                                        <p:tgtEl>
                                          <p:spTgt spid="168"/>
                                        </p:tgtEl>
                                        <p:attrNameLst>
                                          <p:attrName>ppt_w</p:attrName>
                                        </p:attrNameLst>
                                      </p:cBhvr>
                                      <p:tavLst>
                                        <p:tav tm="0">
                                          <p:val>
                                            <p:fltVal val="0"/>
                                          </p:val>
                                        </p:tav>
                                        <p:tav tm="100000">
                                          <p:val>
                                            <p:strVal val="#ppt_w"/>
                                          </p:val>
                                        </p:tav>
                                      </p:tavLst>
                                    </p:anim>
                                    <p:anim calcmode="lin" valueType="num">
                                      <p:cBhvr>
                                        <p:cTn id="62" dur="500" fill="hold"/>
                                        <p:tgtEl>
                                          <p:spTgt spid="168"/>
                                        </p:tgtEl>
                                        <p:attrNameLst>
                                          <p:attrName>ppt_h</p:attrName>
                                        </p:attrNameLst>
                                      </p:cBhvr>
                                      <p:tavLst>
                                        <p:tav tm="0">
                                          <p:val>
                                            <p:fltVal val="0"/>
                                          </p:val>
                                        </p:tav>
                                        <p:tav tm="100000">
                                          <p:val>
                                            <p:strVal val="#ppt_h"/>
                                          </p:val>
                                        </p:tav>
                                      </p:tavLst>
                                    </p:anim>
                                    <p:animEffect transition="in" filter="fade">
                                      <p:cBhvr>
                                        <p:cTn id="63" dur="500"/>
                                        <p:tgtEl>
                                          <p:spTgt spid="168"/>
                                        </p:tgtEl>
                                      </p:cBhvr>
                                    </p:animEffect>
                                  </p:childTnLst>
                                </p:cTn>
                              </p:par>
                              <p:par>
                                <p:cTn id="64" presetID="23" presetClass="entr" presetSubtype="288" fill="hold" grpId="0" nodeType="withEffect">
                                  <p:stCondLst>
                                    <p:cond delay="800"/>
                                  </p:stCondLst>
                                  <p:iterate type="lt">
                                    <p:tmPct val="3000"/>
                                  </p:iterate>
                                  <p:childTnLst>
                                    <p:set>
                                      <p:cBhvr>
                                        <p:cTn id="65" dur="1" fill="hold">
                                          <p:stCondLst>
                                            <p:cond delay="0"/>
                                          </p:stCondLst>
                                        </p:cTn>
                                        <p:tgtEl>
                                          <p:spTgt spid="170"/>
                                        </p:tgtEl>
                                        <p:attrNameLst>
                                          <p:attrName>style.visibility</p:attrName>
                                        </p:attrNameLst>
                                      </p:cBhvr>
                                      <p:to>
                                        <p:strVal val="visible"/>
                                      </p:to>
                                    </p:set>
                                    <p:anim calcmode="lin" valueType="num">
                                      <p:cBhvr>
                                        <p:cTn id="66" dur="500" fill="hold"/>
                                        <p:tgtEl>
                                          <p:spTgt spid="170"/>
                                        </p:tgtEl>
                                        <p:attrNameLst>
                                          <p:attrName>ppt_w</p:attrName>
                                        </p:attrNameLst>
                                      </p:cBhvr>
                                      <p:tavLst>
                                        <p:tav tm="0">
                                          <p:val>
                                            <p:strVal val="4/3*#ppt_w"/>
                                          </p:val>
                                        </p:tav>
                                        <p:tav tm="100000">
                                          <p:val>
                                            <p:strVal val="#ppt_w"/>
                                          </p:val>
                                        </p:tav>
                                      </p:tavLst>
                                    </p:anim>
                                    <p:anim calcmode="lin" valueType="num">
                                      <p:cBhvr>
                                        <p:cTn id="67" dur="500" fill="hold"/>
                                        <p:tgtEl>
                                          <p:spTgt spid="170"/>
                                        </p:tgtEl>
                                        <p:attrNameLst>
                                          <p:attrName>ppt_h</p:attrName>
                                        </p:attrNameLst>
                                      </p:cBhvr>
                                      <p:tavLst>
                                        <p:tav tm="0">
                                          <p:val>
                                            <p:strVal val="4/3*#ppt_h"/>
                                          </p:val>
                                        </p:tav>
                                        <p:tav tm="100000">
                                          <p:val>
                                            <p:strVal val="#ppt_h"/>
                                          </p:val>
                                        </p:tav>
                                      </p:tavLst>
                                    </p:anim>
                                  </p:childTnLst>
                                </p:cTn>
                              </p:par>
                              <p:par>
                                <p:cTn id="68" presetID="53" presetClass="entr" presetSubtype="16" fill="hold" nodeType="withEffect">
                                  <p:stCondLst>
                                    <p:cond delay="1900"/>
                                  </p:stCondLst>
                                  <p:childTnLst>
                                    <p:set>
                                      <p:cBhvr>
                                        <p:cTn id="69" dur="1" fill="hold">
                                          <p:stCondLst>
                                            <p:cond delay="0"/>
                                          </p:stCondLst>
                                        </p:cTn>
                                        <p:tgtEl>
                                          <p:spTgt spid="169"/>
                                        </p:tgtEl>
                                        <p:attrNameLst>
                                          <p:attrName>style.visibility</p:attrName>
                                        </p:attrNameLst>
                                      </p:cBhvr>
                                      <p:to>
                                        <p:strVal val="visible"/>
                                      </p:to>
                                    </p:set>
                                    <p:anim calcmode="lin" valueType="num">
                                      <p:cBhvr>
                                        <p:cTn id="70" dur="500" fill="hold"/>
                                        <p:tgtEl>
                                          <p:spTgt spid="169"/>
                                        </p:tgtEl>
                                        <p:attrNameLst>
                                          <p:attrName>ppt_w</p:attrName>
                                        </p:attrNameLst>
                                      </p:cBhvr>
                                      <p:tavLst>
                                        <p:tav tm="0">
                                          <p:val>
                                            <p:fltVal val="0"/>
                                          </p:val>
                                        </p:tav>
                                        <p:tav tm="100000">
                                          <p:val>
                                            <p:strVal val="#ppt_w"/>
                                          </p:val>
                                        </p:tav>
                                      </p:tavLst>
                                    </p:anim>
                                    <p:anim calcmode="lin" valueType="num">
                                      <p:cBhvr>
                                        <p:cTn id="71" dur="500" fill="hold"/>
                                        <p:tgtEl>
                                          <p:spTgt spid="169"/>
                                        </p:tgtEl>
                                        <p:attrNameLst>
                                          <p:attrName>ppt_h</p:attrName>
                                        </p:attrNameLst>
                                      </p:cBhvr>
                                      <p:tavLst>
                                        <p:tav tm="0">
                                          <p:val>
                                            <p:fltVal val="0"/>
                                          </p:val>
                                        </p:tav>
                                        <p:tav tm="100000">
                                          <p:val>
                                            <p:strVal val="#ppt_h"/>
                                          </p:val>
                                        </p:tav>
                                      </p:tavLst>
                                    </p:anim>
                                    <p:animEffect transition="in" filter="fade">
                                      <p:cBhvr>
                                        <p:cTn id="72"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5" grpId="0" animBg="1"/>
      <p:bldP spid="163" grpId="0" animBg="1"/>
      <p:bldP spid="160" grpId="0" animBg="1"/>
      <p:bldP spid="161" grpId="0" animBg="1"/>
      <p:bldP spid="1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a:spLocks/>
          </p:cNvSpPr>
          <p:nvPr/>
        </p:nvSpPr>
        <p:spPr bwMode="auto">
          <a:xfrm flipH="1" flipV="1">
            <a:off x="-17440" y="4383080"/>
            <a:ext cx="9230885" cy="1728787"/>
          </a:xfrm>
          <a:custGeom>
            <a:avLst/>
            <a:gdLst>
              <a:gd name="T0" fmla="*/ 2880 w 2880"/>
              <a:gd name="T1" fmla="*/ 71 h 542"/>
              <a:gd name="T2" fmla="*/ 2880 w 2880"/>
              <a:gd name="T3" fmla="*/ 542 h 542"/>
              <a:gd name="T4" fmla="*/ 0 w 2880"/>
              <a:gd name="T5" fmla="*/ 542 h 542"/>
              <a:gd name="T6" fmla="*/ 0 w 2880"/>
              <a:gd name="T7" fmla="*/ 115 h 542"/>
              <a:gd name="T8" fmla="*/ 857 w 2880"/>
              <a:gd name="T9" fmla="*/ 202 h 542"/>
              <a:gd name="T10" fmla="*/ 2148 w 2880"/>
              <a:gd name="T11" fmla="*/ 11 h 542"/>
              <a:gd name="T12" fmla="*/ 2880 w 2880"/>
              <a:gd name="T13" fmla="*/ 71 h 542"/>
            </a:gdLst>
            <a:ahLst/>
            <a:cxnLst>
              <a:cxn ang="0">
                <a:pos x="T0" y="T1"/>
              </a:cxn>
              <a:cxn ang="0">
                <a:pos x="T2" y="T3"/>
              </a:cxn>
              <a:cxn ang="0">
                <a:pos x="T4" y="T5"/>
              </a:cxn>
              <a:cxn ang="0">
                <a:pos x="T6" y="T7"/>
              </a:cxn>
              <a:cxn ang="0">
                <a:pos x="T8" y="T9"/>
              </a:cxn>
              <a:cxn ang="0">
                <a:pos x="T10" y="T11"/>
              </a:cxn>
              <a:cxn ang="0">
                <a:pos x="T12" y="T13"/>
              </a:cxn>
            </a:cxnLst>
            <a:rect l="0" t="0" r="r" b="b"/>
            <a:pathLst>
              <a:path w="2880" h="542">
                <a:moveTo>
                  <a:pt x="2880" y="71"/>
                </a:moveTo>
                <a:cubicBezTo>
                  <a:pt x="2880" y="542"/>
                  <a:pt x="2880" y="542"/>
                  <a:pt x="2880" y="542"/>
                </a:cubicBezTo>
                <a:cubicBezTo>
                  <a:pt x="0" y="542"/>
                  <a:pt x="0" y="542"/>
                  <a:pt x="0" y="542"/>
                </a:cubicBezTo>
                <a:cubicBezTo>
                  <a:pt x="0" y="115"/>
                  <a:pt x="0" y="115"/>
                  <a:pt x="0" y="115"/>
                </a:cubicBezTo>
                <a:cubicBezTo>
                  <a:pt x="0" y="115"/>
                  <a:pt x="427" y="220"/>
                  <a:pt x="857" y="202"/>
                </a:cubicBezTo>
                <a:cubicBezTo>
                  <a:pt x="1165" y="188"/>
                  <a:pt x="1858" y="23"/>
                  <a:pt x="2148" y="11"/>
                </a:cubicBezTo>
                <a:cubicBezTo>
                  <a:pt x="2427" y="0"/>
                  <a:pt x="2636" y="25"/>
                  <a:pt x="2880" y="71"/>
                </a:cubicBezTo>
                <a:close/>
              </a:path>
            </a:pathLst>
          </a:custGeom>
          <a:gradFill flip="none" rotWithShape="1">
            <a:gsLst>
              <a:gs pos="0">
                <a:schemeClr val="accent1">
                  <a:alpha val="9000"/>
                </a:schemeClr>
              </a:gs>
              <a:gs pos="100000">
                <a:schemeClr val="accent1">
                  <a:tint val="23500"/>
                  <a:satMod val="160000"/>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GB" dirty="0"/>
              <a:t>Ways to Do Data Classification</a:t>
            </a:r>
          </a:p>
        </p:txBody>
      </p:sp>
      <p:grpSp>
        <p:nvGrpSpPr>
          <p:cNvPr id="29" name="Group 28"/>
          <p:cNvGrpSpPr/>
          <p:nvPr/>
        </p:nvGrpSpPr>
        <p:grpSpPr>
          <a:xfrm>
            <a:off x="185625" y="1786334"/>
            <a:ext cx="2802981" cy="2287079"/>
            <a:chOff x="3666561" y="1869767"/>
            <a:chExt cx="2045997" cy="1669422"/>
          </a:xfrm>
        </p:grpSpPr>
        <p:sp>
          <p:nvSpPr>
            <p:cNvPr id="30" name="Round Same Side Corner Rectangle 29"/>
            <p:cNvSpPr/>
            <p:nvPr/>
          </p:nvSpPr>
          <p:spPr>
            <a:xfrm flipV="1">
              <a:off x="3666561" y="1869767"/>
              <a:ext cx="2045997" cy="1669422"/>
            </a:xfrm>
            <a:prstGeom prst="round2SameRect">
              <a:avLst>
                <a:gd name="adj1" fmla="val 10595"/>
                <a:gd name="adj2" fmla="val 0"/>
              </a:avLst>
            </a:prstGeom>
            <a:solidFill>
              <a:schemeClr val="bg2"/>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1" name="Round Same Side Corner Rectangle 30"/>
            <p:cNvSpPr/>
            <p:nvPr/>
          </p:nvSpPr>
          <p:spPr>
            <a:xfrm flipV="1">
              <a:off x="3724282" y="1932069"/>
              <a:ext cx="1932410" cy="1545000"/>
            </a:xfrm>
            <a:prstGeom prst="round2SameRect">
              <a:avLst>
                <a:gd name="adj1" fmla="val 8533"/>
                <a:gd name="adj2" fmla="val 0"/>
              </a:avLst>
            </a:prstGeom>
            <a:blipFill dpi="0" rotWithShape="0">
              <a:blip r:embed="rId3"/>
              <a:srcRect/>
              <a:stretch>
                <a:fillRect r="-7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32" name="Group 31"/>
          <p:cNvGrpSpPr/>
          <p:nvPr/>
        </p:nvGrpSpPr>
        <p:grpSpPr>
          <a:xfrm>
            <a:off x="166119" y="1213938"/>
            <a:ext cx="2822486" cy="568853"/>
            <a:chOff x="3650101" y="2940256"/>
            <a:chExt cx="2067792" cy="302821"/>
          </a:xfrm>
        </p:grpSpPr>
        <p:sp>
          <p:nvSpPr>
            <p:cNvPr id="33" name="Round Same Side Corner Rectangle 32"/>
            <p:cNvSpPr/>
            <p:nvPr/>
          </p:nvSpPr>
          <p:spPr>
            <a:xfrm>
              <a:off x="3662304" y="2940256"/>
              <a:ext cx="2055589"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sp>
          <p:nvSpPr>
            <p:cNvPr id="34" name="TextBox 33"/>
            <p:cNvSpPr txBox="1"/>
            <p:nvPr/>
          </p:nvSpPr>
          <p:spPr>
            <a:xfrm>
              <a:off x="3650101" y="3001320"/>
              <a:ext cx="2062457" cy="180691"/>
            </a:xfrm>
            <a:prstGeom prst="rect">
              <a:avLst/>
            </a:prstGeom>
            <a:noFill/>
          </p:spPr>
          <p:txBody>
            <a:bodyPr wrap="square" rtlCol="0" anchor="ctr">
              <a:spAutoFit/>
            </a:bodyPr>
            <a:lstStyle/>
            <a:p>
              <a:pPr algn="ctr"/>
              <a:r>
                <a:rPr lang="en-GB" b="1" dirty="0">
                  <a:solidFill>
                    <a:schemeClr val="bg2"/>
                  </a:solidFill>
                </a:rPr>
                <a:t>User Driven</a:t>
              </a:r>
            </a:p>
          </p:txBody>
        </p:sp>
      </p:grpSp>
      <p:grpSp>
        <p:nvGrpSpPr>
          <p:cNvPr id="2066" name="Group 2065"/>
          <p:cNvGrpSpPr/>
          <p:nvPr/>
        </p:nvGrpSpPr>
        <p:grpSpPr>
          <a:xfrm>
            <a:off x="3211107" y="2851205"/>
            <a:ext cx="2802981" cy="2287079"/>
            <a:chOff x="3211107" y="2851205"/>
            <a:chExt cx="2802981" cy="2287079"/>
          </a:xfrm>
        </p:grpSpPr>
        <p:sp>
          <p:nvSpPr>
            <p:cNvPr id="36" name="Round Same Side Corner Rectangle 35"/>
            <p:cNvSpPr/>
            <p:nvPr/>
          </p:nvSpPr>
          <p:spPr>
            <a:xfrm flipV="1">
              <a:off x="3211107" y="2851205"/>
              <a:ext cx="2802981" cy="2287079"/>
            </a:xfrm>
            <a:prstGeom prst="round2SameRect">
              <a:avLst>
                <a:gd name="adj1" fmla="val 10595"/>
                <a:gd name="adj2" fmla="val 0"/>
              </a:avLst>
            </a:prstGeom>
            <a:solidFill>
              <a:schemeClr val="bg2"/>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063" name="Group 2062"/>
            <p:cNvGrpSpPr/>
            <p:nvPr/>
          </p:nvGrpSpPr>
          <p:grpSpPr>
            <a:xfrm>
              <a:off x="3236690" y="3148314"/>
              <a:ext cx="2725813" cy="1438150"/>
              <a:chOff x="11129963" y="1498600"/>
              <a:chExt cx="6096000" cy="3216275"/>
            </a:xfrm>
            <a:solidFill>
              <a:schemeClr val="accent3"/>
            </a:solidFill>
          </p:grpSpPr>
          <p:sp>
            <p:nvSpPr>
              <p:cNvPr id="12" name="Freeform 5"/>
              <p:cNvSpPr>
                <a:spLocks noEditPoints="1"/>
              </p:cNvSpPr>
              <p:nvPr/>
            </p:nvSpPr>
            <p:spPr bwMode="auto">
              <a:xfrm>
                <a:off x="11129963" y="1622425"/>
                <a:ext cx="6096000" cy="3092450"/>
              </a:xfrm>
              <a:custGeom>
                <a:avLst/>
                <a:gdLst>
                  <a:gd name="T0" fmla="*/ 154 w 3840"/>
                  <a:gd name="T1" fmla="*/ 1100 h 1948"/>
                  <a:gd name="T2" fmla="*/ 362 w 3840"/>
                  <a:gd name="T3" fmla="*/ 1022 h 1948"/>
                  <a:gd name="T4" fmla="*/ 594 w 3840"/>
                  <a:gd name="T5" fmla="*/ 992 h 1948"/>
                  <a:gd name="T6" fmla="*/ 614 w 3840"/>
                  <a:gd name="T7" fmla="*/ 922 h 1948"/>
                  <a:gd name="T8" fmla="*/ 382 w 3840"/>
                  <a:gd name="T9" fmla="*/ 690 h 1948"/>
                  <a:gd name="T10" fmla="*/ 476 w 3840"/>
                  <a:gd name="T11" fmla="*/ 434 h 1948"/>
                  <a:gd name="T12" fmla="*/ 730 w 3840"/>
                  <a:gd name="T13" fmla="*/ 444 h 1948"/>
                  <a:gd name="T14" fmla="*/ 884 w 3840"/>
                  <a:gd name="T15" fmla="*/ 338 h 1948"/>
                  <a:gd name="T16" fmla="*/ 1068 w 3840"/>
                  <a:gd name="T17" fmla="*/ 372 h 1948"/>
                  <a:gd name="T18" fmla="*/ 1360 w 3840"/>
                  <a:gd name="T19" fmla="*/ 244 h 1948"/>
                  <a:gd name="T20" fmla="*/ 1488 w 3840"/>
                  <a:gd name="T21" fmla="*/ 524 h 1948"/>
                  <a:gd name="T22" fmla="*/ 1586 w 3840"/>
                  <a:gd name="T23" fmla="*/ 724 h 1948"/>
                  <a:gd name="T24" fmla="*/ 1900 w 3840"/>
                  <a:gd name="T25" fmla="*/ 500 h 1948"/>
                  <a:gd name="T26" fmla="*/ 1718 w 3840"/>
                  <a:gd name="T27" fmla="*/ 844 h 1948"/>
                  <a:gd name="T28" fmla="*/ 1702 w 3840"/>
                  <a:gd name="T29" fmla="*/ 906 h 1948"/>
                  <a:gd name="T30" fmla="*/ 1940 w 3840"/>
                  <a:gd name="T31" fmla="*/ 822 h 1948"/>
                  <a:gd name="T32" fmla="*/ 2144 w 3840"/>
                  <a:gd name="T33" fmla="*/ 878 h 1948"/>
                  <a:gd name="T34" fmla="*/ 2364 w 3840"/>
                  <a:gd name="T35" fmla="*/ 986 h 1948"/>
                  <a:gd name="T36" fmla="*/ 2394 w 3840"/>
                  <a:gd name="T37" fmla="*/ 920 h 1948"/>
                  <a:gd name="T38" fmla="*/ 2124 w 3840"/>
                  <a:gd name="T39" fmla="*/ 536 h 1948"/>
                  <a:gd name="T40" fmla="*/ 2438 w 3840"/>
                  <a:gd name="T41" fmla="*/ 772 h 1948"/>
                  <a:gd name="T42" fmla="*/ 2656 w 3840"/>
                  <a:gd name="T43" fmla="*/ 644 h 1948"/>
                  <a:gd name="T44" fmla="*/ 2882 w 3840"/>
                  <a:gd name="T45" fmla="*/ 834 h 1948"/>
                  <a:gd name="T46" fmla="*/ 2876 w 3840"/>
                  <a:gd name="T47" fmla="*/ 1094 h 1948"/>
                  <a:gd name="T48" fmla="*/ 3046 w 3840"/>
                  <a:gd name="T49" fmla="*/ 978 h 1948"/>
                  <a:gd name="T50" fmla="*/ 3264 w 3840"/>
                  <a:gd name="T51" fmla="*/ 906 h 1948"/>
                  <a:gd name="T52" fmla="*/ 3508 w 3840"/>
                  <a:gd name="T53" fmla="*/ 490 h 1948"/>
                  <a:gd name="T54" fmla="*/ 3616 w 3840"/>
                  <a:gd name="T55" fmla="*/ 1040 h 1948"/>
                  <a:gd name="T56" fmla="*/ 3804 w 3840"/>
                  <a:gd name="T57" fmla="*/ 1196 h 1948"/>
                  <a:gd name="T58" fmla="*/ 3838 w 3840"/>
                  <a:gd name="T59" fmla="*/ 1442 h 1948"/>
                  <a:gd name="T60" fmla="*/ 3678 w 3840"/>
                  <a:gd name="T61" fmla="*/ 1636 h 1948"/>
                  <a:gd name="T62" fmla="*/ 3544 w 3840"/>
                  <a:gd name="T63" fmla="*/ 1830 h 1948"/>
                  <a:gd name="T64" fmla="*/ 3322 w 3840"/>
                  <a:gd name="T65" fmla="*/ 1948 h 1948"/>
                  <a:gd name="T66" fmla="*/ 3108 w 3840"/>
                  <a:gd name="T67" fmla="*/ 1836 h 1948"/>
                  <a:gd name="T68" fmla="*/ 2914 w 3840"/>
                  <a:gd name="T69" fmla="*/ 1698 h 1948"/>
                  <a:gd name="T70" fmla="*/ 2778 w 3840"/>
                  <a:gd name="T71" fmla="*/ 1530 h 1948"/>
                  <a:gd name="T72" fmla="*/ 2734 w 3840"/>
                  <a:gd name="T73" fmla="*/ 1276 h 1948"/>
                  <a:gd name="T74" fmla="*/ 2612 w 3840"/>
                  <a:gd name="T75" fmla="*/ 1154 h 1948"/>
                  <a:gd name="T76" fmla="*/ 2404 w 3840"/>
                  <a:gd name="T77" fmla="*/ 1112 h 1948"/>
                  <a:gd name="T78" fmla="*/ 2322 w 3840"/>
                  <a:gd name="T79" fmla="*/ 1338 h 1948"/>
                  <a:gd name="T80" fmla="*/ 2114 w 3840"/>
                  <a:gd name="T81" fmla="*/ 1424 h 1948"/>
                  <a:gd name="T82" fmla="*/ 1866 w 3840"/>
                  <a:gd name="T83" fmla="*/ 1504 h 1948"/>
                  <a:gd name="T84" fmla="*/ 1674 w 3840"/>
                  <a:gd name="T85" fmla="*/ 1314 h 1948"/>
                  <a:gd name="T86" fmla="*/ 1594 w 3840"/>
                  <a:gd name="T87" fmla="*/ 1174 h 1948"/>
                  <a:gd name="T88" fmla="*/ 1422 w 3840"/>
                  <a:gd name="T89" fmla="*/ 1318 h 1948"/>
                  <a:gd name="T90" fmla="*/ 1236 w 3840"/>
                  <a:gd name="T91" fmla="*/ 1456 h 1948"/>
                  <a:gd name="T92" fmla="*/ 984 w 3840"/>
                  <a:gd name="T93" fmla="*/ 1454 h 1948"/>
                  <a:gd name="T94" fmla="*/ 836 w 3840"/>
                  <a:gd name="T95" fmla="*/ 1250 h 1948"/>
                  <a:gd name="T96" fmla="*/ 736 w 3840"/>
                  <a:gd name="T97" fmla="*/ 1510 h 1948"/>
                  <a:gd name="T98" fmla="*/ 518 w 3840"/>
                  <a:gd name="T99" fmla="*/ 1644 h 1948"/>
                  <a:gd name="T100" fmla="*/ 298 w 3840"/>
                  <a:gd name="T101" fmla="*/ 1608 h 1948"/>
                  <a:gd name="T102" fmla="*/ 126 w 3840"/>
                  <a:gd name="T103" fmla="*/ 1498 h 1948"/>
                  <a:gd name="T104" fmla="*/ 0 w 3840"/>
                  <a:gd name="T105" fmla="*/ 1288 h 1948"/>
                  <a:gd name="T106" fmla="*/ 350 w 3840"/>
                  <a:gd name="T107" fmla="*/ 1434 h 1948"/>
                  <a:gd name="T108" fmla="*/ 2502 w 3840"/>
                  <a:gd name="T109" fmla="*/ 956 h 1948"/>
                  <a:gd name="T110" fmla="*/ 3380 w 3840"/>
                  <a:gd name="T111" fmla="*/ 1286 h 1948"/>
                  <a:gd name="T112" fmla="*/ 3288 w 3840"/>
                  <a:gd name="T113" fmla="*/ 828 h 1948"/>
                  <a:gd name="T114" fmla="*/ 3518 w 3840"/>
                  <a:gd name="T115" fmla="*/ 912 h 1948"/>
                  <a:gd name="T116" fmla="*/ 1206 w 3840"/>
                  <a:gd name="T117" fmla="*/ 436 h 1948"/>
                  <a:gd name="T118" fmla="*/ 836 w 3840"/>
                  <a:gd name="T119" fmla="*/ 562 h 1948"/>
                  <a:gd name="T120" fmla="*/ 2838 w 3840"/>
                  <a:gd name="T121" fmla="*/ 1074 h 1948"/>
                  <a:gd name="T122" fmla="*/ 770 w 3840"/>
                  <a:gd name="T123" fmla="*/ 1156 h 1948"/>
                  <a:gd name="T124" fmla="*/ 1650 w 3840"/>
                  <a:gd name="T125" fmla="*/ 1094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1948">
                    <a:moveTo>
                      <a:pt x="0" y="1288"/>
                    </a:moveTo>
                    <a:lnTo>
                      <a:pt x="0" y="1288"/>
                    </a:lnTo>
                    <a:lnTo>
                      <a:pt x="2" y="1286"/>
                    </a:lnTo>
                    <a:lnTo>
                      <a:pt x="2" y="1286"/>
                    </a:lnTo>
                    <a:lnTo>
                      <a:pt x="2" y="1276"/>
                    </a:lnTo>
                    <a:lnTo>
                      <a:pt x="4" y="1272"/>
                    </a:lnTo>
                    <a:lnTo>
                      <a:pt x="6" y="1270"/>
                    </a:lnTo>
                    <a:lnTo>
                      <a:pt x="6" y="1270"/>
                    </a:lnTo>
                    <a:lnTo>
                      <a:pt x="20" y="1266"/>
                    </a:lnTo>
                    <a:lnTo>
                      <a:pt x="34" y="1264"/>
                    </a:lnTo>
                    <a:lnTo>
                      <a:pt x="34" y="1264"/>
                    </a:lnTo>
                    <a:lnTo>
                      <a:pt x="54" y="1264"/>
                    </a:lnTo>
                    <a:lnTo>
                      <a:pt x="74" y="1268"/>
                    </a:lnTo>
                    <a:lnTo>
                      <a:pt x="74" y="1268"/>
                    </a:lnTo>
                    <a:lnTo>
                      <a:pt x="84" y="1266"/>
                    </a:lnTo>
                    <a:lnTo>
                      <a:pt x="94" y="1262"/>
                    </a:lnTo>
                    <a:lnTo>
                      <a:pt x="100" y="1256"/>
                    </a:lnTo>
                    <a:lnTo>
                      <a:pt x="104" y="1246"/>
                    </a:lnTo>
                    <a:lnTo>
                      <a:pt x="104" y="1246"/>
                    </a:lnTo>
                    <a:lnTo>
                      <a:pt x="102" y="1240"/>
                    </a:lnTo>
                    <a:lnTo>
                      <a:pt x="98" y="1232"/>
                    </a:lnTo>
                    <a:lnTo>
                      <a:pt x="92" y="1226"/>
                    </a:lnTo>
                    <a:lnTo>
                      <a:pt x="84" y="1220"/>
                    </a:lnTo>
                    <a:lnTo>
                      <a:pt x="84" y="1220"/>
                    </a:lnTo>
                    <a:lnTo>
                      <a:pt x="46" y="1204"/>
                    </a:lnTo>
                    <a:lnTo>
                      <a:pt x="46" y="1204"/>
                    </a:lnTo>
                    <a:lnTo>
                      <a:pt x="40" y="1200"/>
                    </a:lnTo>
                    <a:lnTo>
                      <a:pt x="40" y="1200"/>
                    </a:lnTo>
                    <a:lnTo>
                      <a:pt x="30" y="1192"/>
                    </a:lnTo>
                    <a:lnTo>
                      <a:pt x="28" y="1182"/>
                    </a:lnTo>
                    <a:lnTo>
                      <a:pt x="28" y="1172"/>
                    </a:lnTo>
                    <a:lnTo>
                      <a:pt x="34" y="1162"/>
                    </a:lnTo>
                    <a:lnTo>
                      <a:pt x="34" y="1162"/>
                    </a:lnTo>
                    <a:lnTo>
                      <a:pt x="36" y="1160"/>
                    </a:lnTo>
                    <a:lnTo>
                      <a:pt x="38" y="1158"/>
                    </a:lnTo>
                    <a:lnTo>
                      <a:pt x="38" y="1158"/>
                    </a:lnTo>
                    <a:lnTo>
                      <a:pt x="54" y="1160"/>
                    </a:lnTo>
                    <a:lnTo>
                      <a:pt x="68" y="1162"/>
                    </a:lnTo>
                    <a:lnTo>
                      <a:pt x="68" y="1162"/>
                    </a:lnTo>
                    <a:lnTo>
                      <a:pt x="82" y="1168"/>
                    </a:lnTo>
                    <a:lnTo>
                      <a:pt x="98" y="1172"/>
                    </a:lnTo>
                    <a:lnTo>
                      <a:pt x="98" y="1172"/>
                    </a:lnTo>
                    <a:lnTo>
                      <a:pt x="110" y="1176"/>
                    </a:lnTo>
                    <a:lnTo>
                      <a:pt x="122" y="1176"/>
                    </a:lnTo>
                    <a:lnTo>
                      <a:pt x="122" y="1176"/>
                    </a:lnTo>
                    <a:lnTo>
                      <a:pt x="130" y="1176"/>
                    </a:lnTo>
                    <a:lnTo>
                      <a:pt x="134" y="1170"/>
                    </a:lnTo>
                    <a:lnTo>
                      <a:pt x="136" y="1164"/>
                    </a:lnTo>
                    <a:lnTo>
                      <a:pt x="134" y="1156"/>
                    </a:lnTo>
                    <a:lnTo>
                      <a:pt x="134" y="1156"/>
                    </a:lnTo>
                    <a:lnTo>
                      <a:pt x="130" y="1146"/>
                    </a:lnTo>
                    <a:lnTo>
                      <a:pt x="124" y="1140"/>
                    </a:lnTo>
                    <a:lnTo>
                      <a:pt x="110" y="1126"/>
                    </a:lnTo>
                    <a:lnTo>
                      <a:pt x="110" y="1126"/>
                    </a:lnTo>
                    <a:lnTo>
                      <a:pt x="92" y="1110"/>
                    </a:lnTo>
                    <a:lnTo>
                      <a:pt x="86" y="1102"/>
                    </a:lnTo>
                    <a:lnTo>
                      <a:pt x="80" y="1092"/>
                    </a:lnTo>
                    <a:lnTo>
                      <a:pt x="80" y="1092"/>
                    </a:lnTo>
                    <a:lnTo>
                      <a:pt x="80" y="1084"/>
                    </a:lnTo>
                    <a:lnTo>
                      <a:pt x="80" y="1082"/>
                    </a:lnTo>
                    <a:lnTo>
                      <a:pt x="82" y="1080"/>
                    </a:lnTo>
                    <a:lnTo>
                      <a:pt x="82" y="1080"/>
                    </a:lnTo>
                    <a:lnTo>
                      <a:pt x="84" y="1078"/>
                    </a:lnTo>
                    <a:lnTo>
                      <a:pt x="84" y="1078"/>
                    </a:lnTo>
                    <a:lnTo>
                      <a:pt x="92" y="1070"/>
                    </a:lnTo>
                    <a:lnTo>
                      <a:pt x="94" y="1066"/>
                    </a:lnTo>
                    <a:lnTo>
                      <a:pt x="98" y="1066"/>
                    </a:lnTo>
                    <a:lnTo>
                      <a:pt x="98" y="1066"/>
                    </a:lnTo>
                    <a:lnTo>
                      <a:pt x="112" y="1068"/>
                    </a:lnTo>
                    <a:lnTo>
                      <a:pt x="124" y="1074"/>
                    </a:lnTo>
                    <a:lnTo>
                      <a:pt x="124" y="1074"/>
                    </a:lnTo>
                    <a:lnTo>
                      <a:pt x="138" y="1084"/>
                    </a:lnTo>
                    <a:lnTo>
                      <a:pt x="148" y="1094"/>
                    </a:lnTo>
                    <a:lnTo>
                      <a:pt x="148" y="1094"/>
                    </a:lnTo>
                    <a:lnTo>
                      <a:pt x="154" y="1100"/>
                    </a:lnTo>
                    <a:lnTo>
                      <a:pt x="162" y="1104"/>
                    </a:lnTo>
                    <a:lnTo>
                      <a:pt x="176" y="1108"/>
                    </a:lnTo>
                    <a:lnTo>
                      <a:pt x="176" y="1108"/>
                    </a:lnTo>
                    <a:lnTo>
                      <a:pt x="182" y="1108"/>
                    </a:lnTo>
                    <a:lnTo>
                      <a:pt x="186" y="1106"/>
                    </a:lnTo>
                    <a:lnTo>
                      <a:pt x="186" y="1106"/>
                    </a:lnTo>
                    <a:lnTo>
                      <a:pt x="194" y="1098"/>
                    </a:lnTo>
                    <a:lnTo>
                      <a:pt x="196" y="1088"/>
                    </a:lnTo>
                    <a:lnTo>
                      <a:pt x="196" y="1078"/>
                    </a:lnTo>
                    <a:lnTo>
                      <a:pt x="190" y="1068"/>
                    </a:lnTo>
                    <a:lnTo>
                      <a:pt x="190" y="1068"/>
                    </a:lnTo>
                    <a:lnTo>
                      <a:pt x="182" y="1054"/>
                    </a:lnTo>
                    <a:lnTo>
                      <a:pt x="172" y="1040"/>
                    </a:lnTo>
                    <a:lnTo>
                      <a:pt x="172" y="1040"/>
                    </a:lnTo>
                    <a:lnTo>
                      <a:pt x="168" y="1032"/>
                    </a:lnTo>
                    <a:lnTo>
                      <a:pt x="164" y="1024"/>
                    </a:lnTo>
                    <a:lnTo>
                      <a:pt x="162" y="1008"/>
                    </a:lnTo>
                    <a:lnTo>
                      <a:pt x="162" y="1008"/>
                    </a:lnTo>
                    <a:lnTo>
                      <a:pt x="164" y="1006"/>
                    </a:lnTo>
                    <a:lnTo>
                      <a:pt x="166" y="1002"/>
                    </a:lnTo>
                    <a:lnTo>
                      <a:pt x="166" y="1002"/>
                    </a:lnTo>
                    <a:lnTo>
                      <a:pt x="170" y="1000"/>
                    </a:lnTo>
                    <a:lnTo>
                      <a:pt x="170" y="1000"/>
                    </a:lnTo>
                    <a:lnTo>
                      <a:pt x="178" y="994"/>
                    </a:lnTo>
                    <a:lnTo>
                      <a:pt x="182" y="992"/>
                    </a:lnTo>
                    <a:lnTo>
                      <a:pt x="186" y="992"/>
                    </a:lnTo>
                    <a:lnTo>
                      <a:pt x="186" y="992"/>
                    </a:lnTo>
                    <a:lnTo>
                      <a:pt x="198" y="998"/>
                    </a:lnTo>
                    <a:lnTo>
                      <a:pt x="210" y="1008"/>
                    </a:lnTo>
                    <a:lnTo>
                      <a:pt x="210" y="1008"/>
                    </a:lnTo>
                    <a:lnTo>
                      <a:pt x="218" y="1020"/>
                    </a:lnTo>
                    <a:lnTo>
                      <a:pt x="226" y="1032"/>
                    </a:lnTo>
                    <a:lnTo>
                      <a:pt x="226" y="1032"/>
                    </a:lnTo>
                    <a:lnTo>
                      <a:pt x="230" y="1040"/>
                    </a:lnTo>
                    <a:lnTo>
                      <a:pt x="236" y="1046"/>
                    </a:lnTo>
                    <a:lnTo>
                      <a:pt x="242" y="1050"/>
                    </a:lnTo>
                    <a:lnTo>
                      <a:pt x="250" y="1054"/>
                    </a:lnTo>
                    <a:lnTo>
                      <a:pt x="250" y="1054"/>
                    </a:lnTo>
                    <a:lnTo>
                      <a:pt x="254" y="1056"/>
                    </a:lnTo>
                    <a:lnTo>
                      <a:pt x="260" y="1056"/>
                    </a:lnTo>
                    <a:lnTo>
                      <a:pt x="260" y="1056"/>
                    </a:lnTo>
                    <a:lnTo>
                      <a:pt x="268" y="1050"/>
                    </a:lnTo>
                    <a:lnTo>
                      <a:pt x="274" y="1042"/>
                    </a:lnTo>
                    <a:lnTo>
                      <a:pt x="278" y="1032"/>
                    </a:lnTo>
                    <a:lnTo>
                      <a:pt x="276" y="1020"/>
                    </a:lnTo>
                    <a:lnTo>
                      <a:pt x="276" y="1020"/>
                    </a:lnTo>
                    <a:lnTo>
                      <a:pt x="264" y="982"/>
                    </a:lnTo>
                    <a:lnTo>
                      <a:pt x="264" y="982"/>
                    </a:lnTo>
                    <a:lnTo>
                      <a:pt x="264" y="976"/>
                    </a:lnTo>
                    <a:lnTo>
                      <a:pt x="264" y="972"/>
                    </a:lnTo>
                    <a:lnTo>
                      <a:pt x="264" y="972"/>
                    </a:lnTo>
                    <a:lnTo>
                      <a:pt x="266" y="960"/>
                    </a:lnTo>
                    <a:lnTo>
                      <a:pt x="270" y="952"/>
                    </a:lnTo>
                    <a:lnTo>
                      <a:pt x="278" y="948"/>
                    </a:lnTo>
                    <a:lnTo>
                      <a:pt x="290" y="946"/>
                    </a:lnTo>
                    <a:lnTo>
                      <a:pt x="290" y="946"/>
                    </a:lnTo>
                    <a:lnTo>
                      <a:pt x="294" y="946"/>
                    </a:lnTo>
                    <a:lnTo>
                      <a:pt x="296" y="948"/>
                    </a:lnTo>
                    <a:lnTo>
                      <a:pt x="296" y="948"/>
                    </a:lnTo>
                    <a:lnTo>
                      <a:pt x="304" y="960"/>
                    </a:lnTo>
                    <a:lnTo>
                      <a:pt x="312" y="972"/>
                    </a:lnTo>
                    <a:lnTo>
                      <a:pt x="312" y="972"/>
                    </a:lnTo>
                    <a:lnTo>
                      <a:pt x="316" y="986"/>
                    </a:lnTo>
                    <a:lnTo>
                      <a:pt x="320" y="1002"/>
                    </a:lnTo>
                    <a:lnTo>
                      <a:pt x="320" y="1002"/>
                    </a:lnTo>
                    <a:lnTo>
                      <a:pt x="326" y="1012"/>
                    </a:lnTo>
                    <a:lnTo>
                      <a:pt x="332" y="1022"/>
                    </a:lnTo>
                    <a:lnTo>
                      <a:pt x="332" y="1022"/>
                    </a:lnTo>
                    <a:lnTo>
                      <a:pt x="336" y="1026"/>
                    </a:lnTo>
                    <a:lnTo>
                      <a:pt x="340" y="1030"/>
                    </a:lnTo>
                    <a:lnTo>
                      <a:pt x="346" y="1030"/>
                    </a:lnTo>
                    <a:lnTo>
                      <a:pt x="350" y="1030"/>
                    </a:lnTo>
                    <a:lnTo>
                      <a:pt x="354" y="1030"/>
                    </a:lnTo>
                    <a:lnTo>
                      <a:pt x="358" y="1026"/>
                    </a:lnTo>
                    <a:lnTo>
                      <a:pt x="362" y="1022"/>
                    </a:lnTo>
                    <a:lnTo>
                      <a:pt x="364" y="1018"/>
                    </a:lnTo>
                    <a:lnTo>
                      <a:pt x="364" y="1018"/>
                    </a:lnTo>
                    <a:lnTo>
                      <a:pt x="368" y="1006"/>
                    </a:lnTo>
                    <a:lnTo>
                      <a:pt x="370" y="994"/>
                    </a:lnTo>
                    <a:lnTo>
                      <a:pt x="370" y="994"/>
                    </a:lnTo>
                    <a:lnTo>
                      <a:pt x="370" y="980"/>
                    </a:lnTo>
                    <a:lnTo>
                      <a:pt x="370" y="964"/>
                    </a:lnTo>
                    <a:lnTo>
                      <a:pt x="370" y="964"/>
                    </a:lnTo>
                    <a:lnTo>
                      <a:pt x="370" y="956"/>
                    </a:lnTo>
                    <a:lnTo>
                      <a:pt x="372" y="950"/>
                    </a:lnTo>
                    <a:lnTo>
                      <a:pt x="380" y="936"/>
                    </a:lnTo>
                    <a:lnTo>
                      <a:pt x="380" y="936"/>
                    </a:lnTo>
                    <a:lnTo>
                      <a:pt x="382" y="934"/>
                    </a:lnTo>
                    <a:lnTo>
                      <a:pt x="384" y="932"/>
                    </a:lnTo>
                    <a:lnTo>
                      <a:pt x="384" y="932"/>
                    </a:lnTo>
                    <a:lnTo>
                      <a:pt x="390" y="932"/>
                    </a:lnTo>
                    <a:lnTo>
                      <a:pt x="390" y="932"/>
                    </a:lnTo>
                    <a:lnTo>
                      <a:pt x="402" y="934"/>
                    </a:lnTo>
                    <a:lnTo>
                      <a:pt x="406" y="934"/>
                    </a:lnTo>
                    <a:lnTo>
                      <a:pt x="410" y="936"/>
                    </a:lnTo>
                    <a:lnTo>
                      <a:pt x="410" y="936"/>
                    </a:lnTo>
                    <a:lnTo>
                      <a:pt x="416" y="948"/>
                    </a:lnTo>
                    <a:lnTo>
                      <a:pt x="418" y="962"/>
                    </a:lnTo>
                    <a:lnTo>
                      <a:pt x="418" y="962"/>
                    </a:lnTo>
                    <a:lnTo>
                      <a:pt x="420" y="978"/>
                    </a:lnTo>
                    <a:lnTo>
                      <a:pt x="418" y="992"/>
                    </a:lnTo>
                    <a:lnTo>
                      <a:pt x="418" y="992"/>
                    </a:lnTo>
                    <a:lnTo>
                      <a:pt x="420" y="1008"/>
                    </a:lnTo>
                    <a:lnTo>
                      <a:pt x="426" y="1022"/>
                    </a:lnTo>
                    <a:lnTo>
                      <a:pt x="426" y="1022"/>
                    </a:lnTo>
                    <a:lnTo>
                      <a:pt x="430" y="1028"/>
                    </a:lnTo>
                    <a:lnTo>
                      <a:pt x="438" y="1030"/>
                    </a:lnTo>
                    <a:lnTo>
                      <a:pt x="438" y="1030"/>
                    </a:lnTo>
                    <a:lnTo>
                      <a:pt x="448" y="1028"/>
                    </a:lnTo>
                    <a:lnTo>
                      <a:pt x="458" y="1024"/>
                    </a:lnTo>
                    <a:lnTo>
                      <a:pt x="464" y="1018"/>
                    </a:lnTo>
                    <a:lnTo>
                      <a:pt x="470" y="1008"/>
                    </a:lnTo>
                    <a:lnTo>
                      <a:pt x="470" y="1008"/>
                    </a:lnTo>
                    <a:lnTo>
                      <a:pt x="482" y="972"/>
                    </a:lnTo>
                    <a:lnTo>
                      <a:pt x="482" y="972"/>
                    </a:lnTo>
                    <a:lnTo>
                      <a:pt x="488" y="962"/>
                    </a:lnTo>
                    <a:lnTo>
                      <a:pt x="488" y="962"/>
                    </a:lnTo>
                    <a:lnTo>
                      <a:pt x="496" y="954"/>
                    </a:lnTo>
                    <a:lnTo>
                      <a:pt x="504" y="950"/>
                    </a:lnTo>
                    <a:lnTo>
                      <a:pt x="512" y="950"/>
                    </a:lnTo>
                    <a:lnTo>
                      <a:pt x="524" y="954"/>
                    </a:lnTo>
                    <a:lnTo>
                      <a:pt x="524" y="954"/>
                    </a:lnTo>
                    <a:lnTo>
                      <a:pt x="526" y="958"/>
                    </a:lnTo>
                    <a:lnTo>
                      <a:pt x="528" y="960"/>
                    </a:lnTo>
                    <a:lnTo>
                      <a:pt x="528" y="960"/>
                    </a:lnTo>
                    <a:lnTo>
                      <a:pt x="528" y="974"/>
                    </a:lnTo>
                    <a:lnTo>
                      <a:pt x="528" y="988"/>
                    </a:lnTo>
                    <a:lnTo>
                      <a:pt x="528" y="988"/>
                    </a:lnTo>
                    <a:lnTo>
                      <a:pt x="524" y="1004"/>
                    </a:lnTo>
                    <a:lnTo>
                      <a:pt x="518" y="1016"/>
                    </a:lnTo>
                    <a:lnTo>
                      <a:pt x="518" y="1016"/>
                    </a:lnTo>
                    <a:lnTo>
                      <a:pt x="516" y="1024"/>
                    </a:lnTo>
                    <a:lnTo>
                      <a:pt x="514" y="1032"/>
                    </a:lnTo>
                    <a:lnTo>
                      <a:pt x="516" y="1048"/>
                    </a:lnTo>
                    <a:lnTo>
                      <a:pt x="516" y="1048"/>
                    </a:lnTo>
                    <a:lnTo>
                      <a:pt x="518" y="1054"/>
                    </a:lnTo>
                    <a:lnTo>
                      <a:pt x="522" y="1056"/>
                    </a:lnTo>
                    <a:lnTo>
                      <a:pt x="526" y="1056"/>
                    </a:lnTo>
                    <a:lnTo>
                      <a:pt x="530" y="1054"/>
                    </a:lnTo>
                    <a:lnTo>
                      <a:pt x="530" y="1054"/>
                    </a:lnTo>
                    <a:lnTo>
                      <a:pt x="542" y="1046"/>
                    </a:lnTo>
                    <a:lnTo>
                      <a:pt x="548" y="1042"/>
                    </a:lnTo>
                    <a:lnTo>
                      <a:pt x="554" y="1036"/>
                    </a:lnTo>
                    <a:lnTo>
                      <a:pt x="554" y="1036"/>
                    </a:lnTo>
                    <a:lnTo>
                      <a:pt x="570" y="1012"/>
                    </a:lnTo>
                    <a:lnTo>
                      <a:pt x="570" y="1012"/>
                    </a:lnTo>
                    <a:lnTo>
                      <a:pt x="574" y="1004"/>
                    </a:lnTo>
                    <a:lnTo>
                      <a:pt x="580" y="1000"/>
                    </a:lnTo>
                    <a:lnTo>
                      <a:pt x="594" y="992"/>
                    </a:lnTo>
                    <a:lnTo>
                      <a:pt x="594" y="992"/>
                    </a:lnTo>
                    <a:lnTo>
                      <a:pt x="598" y="992"/>
                    </a:lnTo>
                    <a:lnTo>
                      <a:pt x="602" y="992"/>
                    </a:lnTo>
                    <a:lnTo>
                      <a:pt x="602" y="992"/>
                    </a:lnTo>
                    <a:lnTo>
                      <a:pt x="608" y="996"/>
                    </a:lnTo>
                    <a:lnTo>
                      <a:pt x="608" y="996"/>
                    </a:lnTo>
                    <a:lnTo>
                      <a:pt x="616" y="1002"/>
                    </a:lnTo>
                    <a:lnTo>
                      <a:pt x="618" y="1004"/>
                    </a:lnTo>
                    <a:lnTo>
                      <a:pt x="620" y="1006"/>
                    </a:lnTo>
                    <a:lnTo>
                      <a:pt x="620" y="1006"/>
                    </a:lnTo>
                    <a:lnTo>
                      <a:pt x="618" y="1020"/>
                    </a:lnTo>
                    <a:lnTo>
                      <a:pt x="614" y="1034"/>
                    </a:lnTo>
                    <a:lnTo>
                      <a:pt x="614" y="1034"/>
                    </a:lnTo>
                    <a:lnTo>
                      <a:pt x="604" y="1048"/>
                    </a:lnTo>
                    <a:lnTo>
                      <a:pt x="594" y="1062"/>
                    </a:lnTo>
                    <a:lnTo>
                      <a:pt x="594" y="1062"/>
                    </a:lnTo>
                    <a:lnTo>
                      <a:pt x="590" y="1074"/>
                    </a:lnTo>
                    <a:lnTo>
                      <a:pt x="586" y="1086"/>
                    </a:lnTo>
                    <a:lnTo>
                      <a:pt x="586" y="1086"/>
                    </a:lnTo>
                    <a:lnTo>
                      <a:pt x="586" y="1090"/>
                    </a:lnTo>
                    <a:lnTo>
                      <a:pt x="586" y="1096"/>
                    </a:lnTo>
                    <a:lnTo>
                      <a:pt x="588" y="1100"/>
                    </a:lnTo>
                    <a:lnTo>
                      <a:pt x="590" y="1102"/>
                    </a:lnTo>
                    <a:lnTo>
                      <a:pt x="594" y="1106"/>
                    </a:lnTo>
                    <a:lnTo>
                      <a:pt x="598" y="1106"/>
                    </a:lnTo>
                    <a:lnTo>
                      <a:pt x="604" y="1108"/>
                    </a:lnTo>
                    <a:lnTo>
                      <a:pt x="608" y="1106"/>
                    </a:lnTo>
                    <a:lnTo>
                      <a:pt x="608" y="1106"/>
                    </a:lnTo>
                    <a:lnTo>
                      <a:pt x="620" y="1102"/>
                    </a:lnTo>
                    <a:lnTo>
                      <a:pt x="632" y="1094"/>
                    </a:lnTo>
                    <a:lnTo>
                      <a:pt x="632" y="1094"/>
                    </a:lnTo>
                    <a:lnTo>
                      <a:pt x="646" y="1084"/>
                    </a:lnTo>
                    <a:lnTo>
                      <a:pt x="660" y="1072"/>
                    </a:lnTo>
                    <a:lnTo>
                      <a:pt x="660" y="1072"/>
                    </a:lnTo>
                    <a:lnTo>
                      <a:pt x="660" y="1070"/>
                    </a:lnTo>
                    <a:lnTo>
                      <a:pt x="660" y="1070"/>
                    </a:lnTo>
                    <a:lnTo>
                      <a:pt x="654" y="1070"/>
                    </a:lnTo>
                    <a:lnTo>
                      <a:pt x="654" y="1070"/>
                    </a:lnTo>
                    <a:lnTo>
                      <a:pt x="640" y="1068"/>
                    </a:lnTo>
                    <a:lnTo>
                      <a:pt x="632" y="1062"/>
                    </a:lnTo>
                    <a:lnTo>
                      <a:pt x="628" y="1054"/>
                    </a:lnTo>
                    <a:lnTo>
                      <a:pt x="624" y="1042"/>
                    </a:lnTo>
                    <a:lnTo>
                      <a:pt x="624" y="1042"/>
                    </a:lnTo>
                    <a:lnTo>
                      <a:pt x="626" y="1036"/>
                    </a:lnTo>
                    <a:lnTo>
                      <a:pt x="626" y="1036"/>
                    </a:lnTo>
                    <a:lnTo>
                      <a:pt x="638" y="1026"/>
                    </a:lnTo>
                    <a:lnTo>
                      <a:pt x="646" y="1022"/>
                    </a:lnTo>
                    <a:lnTo>
                      <a:pt x="654" y="1020"/>
                    </a:lnTo>
                    <a:lnTo>
                      <a:pt x="654" y="1020"/>
                    </a:lnTo>
                    <a:lnTo>
                      <a:pt x="666" y="1016"/>
                    </a:lnTo>
                    <a:lnTo>
                      <a:pt x="680" y="1014"/>
                    </a:lnTo>
                    <a:lnTo>
                      <a:pt x="680" y="1014"/>
                    </a:lnTo>
                    <a:lnTo>
                      <a:pt x="688" y="1012"/>
                    </a:lnTo>
                    <a:lnTo>
                      <a:pt x="694" y="1008"/>
                    </a:lnTo>
                    <a:lnTo>
                      <a:pt x="706" y="1000"/>
                    </a:lnTo>
                    <a:lnTo>
                      <a:pt x="706" y="1000"/>
                    </a:lnTo>
                    <a:lnTo>
                      <a:pt x="710" y="994"/>
                    </a:lnTo>
                    <a:lnTo>
                      <a:pt x="710" y="988"/>
                    </a:lnTo>
                    <a:lnTo>
                      <a:pt x="710" y="988"/>
                    </a:lnTo>
                    <a:lnTo>
                      <a:pt x="706" y="976"/>
                    </a:lnTo>
                    <a:lnTo>
                      <a:pt x="700" y="970"/>
                    </a:lnTo>
                    <a:lnTo>
                      <a:pt x="690" y="964"/>
                    </a:lnTo>
                    <a:lnTo>
                      <a:pt x="680" y="962"/>
                    </a:lnTo>
                    <a:lnTo>
                      <a:pt x="680" y="962"/>
                    </a:lnTo>
                    <a:lnTo>
                      <a:pt x="640" y="964"/>
                    </a:lnTo>
                    <a:lnTo>
                      <a:pt x="640" y="964"/>
                    </a:lnTo>
                    <a:lnTo>
                      <a:pt x="630" y="962"/>
                    </a:lnTo>
                    <a:lnTo>
                      <a:pt x="630" y="962"/>
                    </a:lnTo>
                    <a:lnTo>
                      <a:pt x="618" y="958"/>
                    </a:lnTo>
                    <a:lnTo>
                      <a:pt x="612" y="950"/>
                    </a:lnTo>
                    <a:lnTo>
                      <a:pt x="610" y="942"/>
                    </a:lnTo>
                    <a:lnTo>
                      <a:pt x="610" y="928"/>
                    </a:lnTo>
                    <a:lnTo>
                      <a:pt x="610" y="928"/>
                    </a:lnTo>
                    <a:lnTo>
                      <a:pt x="612" y="926"/>
                    </a:lnTo>
                    <a:lnTo>
                      <a:pt x="614" y="922"/>
                    </a:lnTo>
                    <a:lnTo>
                      <a:pt x="614" y="922"/>
                    </a:lnTo>
                    <a:lnTo>
                      <a:pt x="622" y="918"/>
                    </a:lnTo>
                    <a:lnTo>
                      <a:pt x="630" y="916"/>
                    </a:lnTo>
                    <a:lnTo>
                      <a:pt x="638" y="914"/>
                    </a:lnTo>
                    <a:lnTo>
                      <a:pt x="648" y="914"/>
                    </a:lnTo>
                    <a:lnTo>
                      <a:pt x="648" y="914"/>
                    </a:lnTo>
                    <a:lnTo>
                      <a:pt x="672" y="912"/>
                    </a:lnTo>
                    <a:lnTo>
                      <a:pt x="672" y="912"/>
                    </a:lnTo>
                    <a:lnTo>
                      <a:pt x="680" y="912"/>
                    </a:lnTo>
                    <a:lnTo>
                      <a:pt x="688" y="910"/>
                    </a:lnTo>
                    <a:lnTo>
                      <a:pt x="702" y="904"/>
                    </a:lnTo>
                    <a:lnTo>
                      <a:pt x="702" y="904"/>
                    </a:lnTo>
                    <a:lnTo>
                      <a:pt x="704" y="902"/>
                    </a:lnTo>
                    <a:lnTo>
                      <a:pt x="706" y="898"/>
                    </a:lnTo>
                    <a:lnTo>
                      <a:pt x="708" y="888"/>
                    </a:lnTo>
                    <a:lnTo>
                      <a:pt x="706" y="880"/>
                    </a:lnTo>
                    <a:lnTo>
                      <a:pt x="702" y="874"/>
                    </a:lnTo>
                    <a:lnTo>
                      <a:pt x="702" y="874"/>
                    </a:lnTo>
                    <a:lnTo>
                      <a:pt x="694" y="866"/>
                    </a:lnTo>
                    <a:lnTo>
                      <a:pt x="684" y="862"/>
                    </a:lnTo>
                    <a:lnTo>
                      <a:pt x="662" y="858"/>
                    </a:lnTo>
                    <a:lnTo>
                      <a:pt x="662" y="858"/>
                    </a:lnTo>
                    <a:lnTo>
                      <a:pt x="642" y="854"/>
                    </a:lnTo>
                    <a:lnTo>
                      <a:pt x="632" y="850"/>
                    </a:lnTo>
                    <a:lnTo>
                      <a:pt x="624" y="844"/>
                    </a:lnTo>
                    <a:lnTo>
                      <a:pt x="624" y="844"/>
                    </a:lnTo>
                    <a:lnTo>
                      <a:pt x="620" y="838"/>
                    </a:lnTo>
                    <a:lnTo>
                      <a:pt x="618" y="834"/>
                    </a:lnTo>
                    <a:lnTo>
                      <a:pt x="618" y="834"/>
                    </a:lnTo>
                    <a:lnTo>
                      <a:pt x="620" y="830"/>
                    </a:lnTo>
                    <a:lnTo>
                      <a:pt x="620" y="830"/>
                    </a:lnTo>
                    <a:lnTo>
                      <a:pt x="622" y="818"/>
                    </a:lnTo>
                    <a:lnTo>
                      <a:pt x="622" y="814"/>
                    </a:lnTo>
                    <a:lnTo>
                      <a:pt x="624" y="812"/>
                    </a:lnTo>
                    <a:lnTo>
                      <a:pt x="624" y="812"/>
                    </a:lnTo>
                    <a:lnTo>
                      <a:pt x="640" y="808"/>
                    </a:lnTo>
                    <a:lnTo>
                      <a:pt x="654" y="806"/>
                    </a:lnTo>
                    <a:lnTo>
                      <a:pt x="654" y="806"/>
                    </a:lnTo>
                    <a:lnTo>
                      <a:pt x="670" y="808"/>
                    </a:lnTo>
                    <a:lnTo>
                      <a:pt x="686" y="812"/>
                    </a:lnTo>
                    <a:lnTo>
                      <a:pt x="686" y="812"/>
                    </a:lnTo>
                    <a:lnTo>
                      <a:pt x="694" y="814"/>
                    </a:lnTo>
                    <a:lnTo>
                      <a:pt x="702" y="812"/>
                    </a:lnTo>
                    <a:lnTo>
                      <a:pt x="716" y="808"/>
                    </a:lnTo>
                    <a:lnTo>
                      <a:pt x="716" y="808"/>
                    </a:lnTo>
                    <a:lnTo>
                      <a:pt x="720" y="806"/>
                    </a:lnTo>
                    <a:lnTo>
                      <a:pt x="724" y="800"/>
                    </a:lnTo>
                    <a:lnTo>
                      <a:pt x="724" y="794"/>
                    </a:lnTo>
                    <a:lnTo>
                      <a:pt x="722" y="788"/>
                    </a:lnTo>
                    <a:lnTo>
                      <a:pt x="722" y="788"/>
                    </a:lnTo>
                    <a:lnTo>
                      <a:pt x="712" y="778"/>
                    </a:lnTo>
                    <a:lnTo>
                      <a:pt x="706" y="772"/>
                    </a:lnTo>
                    <a:lnTo>
                      <a:pt x="698" y="770"/>
                    </a:lnTo>
                    <a:lnTo>
                      <a:pt x="698" y="770"/>
                    </a:lnTo>
                    <a:lnTo>
                      <a:pt x="682" y="764"/>
                    </a:lnTo>
                    <a:lnTo>
                      <a:pt x="666" y="758"/>
                    </a:lnTo>
                    <a:lnTo>
                      <a:pt x="666" y="758"/>
                    </a:lnTo>
                    <a:lnTo>
                      <a:pt x="658" y="752"/>
                    </a:lnTo>
                    <a:lnTo>
                      <a:pt x="658" y="752"/>
                    </a:lnTo>
                    <a:lnTo>
                      <a:pt x="650" y="746"/>
                    </a:lnTo>
                    <a:lnTo>
                      <a:pt x="644" y="738"/>
                    </a:lnTo>
                    <a:lnTo>
                      <a:pt x="644" y="730"/>
                    </a:lnTo>
                    <a:lnTo>
                      <a:pt x="648" y="722"/>
                    </a:lnTo>
                    <a:lnTo>
                      <a:pt x="648" y="722"/>
                    </a:lnTo>
                    <a:lnTo>
                      <a:pt x="540" y="670"/>
                    </a:lnTo>
                    <a:lnTo>
                      <a:pt x="540" y="670"/>
                    </a:lnTo>
                    <a:lnTo>
                      <a:pt x="500" y="650"/>
                    </a:lnTo>
                    <a:lnTo>
                      <a:pt x="500" y="650"/>
                    </a:lnTo>
                    <a:lnTo>
                      <a:pt x="494" y="648"/>
                    </a:lnTo>
                    <a:lnTo>
                      <a:pt x="488" y="650"/>
                    </a:lnTo>
                    <a:lnTo>
                      <a:pt x="488" y="650"/>
                    </a:lnTo>
                    <a:lnTo>
                      <a:pt x="390" y="680"/>
                    </a:lnTo>
                    <a:lnTo>
                      <a:pt x="390" y="680"/>
                    </a:lnTo>
                    <a:lnTo>
                      <a:pt x="384" y="684"/>
                    </a:lnTo>
                    <a:lnTo>
                      <a:pt x="382" y="690"/>
                    </a:lnTo>
                    <a:lnTo>
                      <a:pt x="382" y="690"/>
                    </a:lnTo>
                    <a:lnTo>
                      <a:pt x="378" y="756"/>
                    </a:lnTo>
                    <a:lnTo>
                      <a:pt x="378" y="756"/>
                    </a:lnTo>
                    <a:lnTo>
                      <a:pt x="376" y="772"/>
                    </a:lnTo>
                    <a:lnTo>
                      <a:pt x="370" y="784"/>
                    </a:lnTo>
                    <a:lnTo>
                      <a:pt x="360" y="794"/>
                    </a:lnTo>
                    <a:lnTo>
                      <a:pt x="344" y="802"/>
                    </a:lnTo>
                    <a:lnTo>
                      <a:pt x="344" y="802"/>
                    </a:lnTo>
                    <a:lnTo>
                      <a:pt x="234" y="846"/>
                    </a:lnTo>
                    <a:lnTo>
                      <a:pt x="234" y="846"/>
                    </a:lnTo>
                    <a:lnTo>
                      <a:pt x="224" y="850"/>
                    </a:lnTo>
                    <a:lnTo>
                      <a:pt x="216" y="848"/>
                    </a:lnTo>
                    <a:lnTo>
                      <a:pt x="206" y="846"/>
                    </a:lnTo>
                    <a:lnTo>
                      <a:pt x="200" y="840"/>
                    </a:lnTo>
                    <a:lnTo>
                      <a:pt x="200" y="840"/>
                    </a:lnTo>
                    <a:lnTo>
                      <a:pt x="194" y="832"/>
                    </a:lnTo>
                    <a:lnTo>
                      <a:pt x="192" y="824"/>
                    </a:lnTo>
                    <a:lnTo>
                      <a:pt x="192" y="814"/>
                    </a:lnTo>
                    <a:lnTo>
                      <a:pt x="194" y="806"/>
                    </a:lnTo>
                    <a:lnTo>
                      <a:pt x="194" y="806"/>
                    </a:lnTo>
                    <a:lnTo>
                      <a:pt x="202" y="798"/>
                    </a:lnTo>
                    <a:lnTo>
                      <a:pt x="210" y="792"/>
                    </a:lnTo>
                    <a:lnTo>
                      <a:pt x="210" y="792"/>
                    </a:lnTo>
                    <a:lnTo>
                      <a:pt x="310" y="752"/>
                    </a:lnTo>
                    <a:lnTo>
                      <a:pt x="310" y="752"/>
                    </a:lnTo>
                    <a:lnTo>
                      <a:pt x="314" y="750"/>
                    </a:lnTo>
                    <a:lnTo>
                      <a:pt x="316" y="748"/>
                    </a:lnTo>
                    <a:lnTo>
                      <a:pt x="318" y="744"/>
                    </a:lnTo>
                    <a:lnTo>
                      <a:pt x="318" y="740"/>
                    </a:lnTo>
                    <a:lnTo>
                      <a:pt x="318" y="740"/>
                    </a:lnTo>
                    <a:lnTo>
                      <a:pt x="314" y="700"/>
                    </a:lnTo>
                    <a:lnTo>
                      <a:pt x="314" y="700"/>
                    </a:lnTo>
                    <a:lnTo>
                      <a:pt x="312" y="678"/>
                    </a:lnTo>
                    <a:lnTo>
                      <a:pt x="308" y="658"/>
                    </a:lnTo>
                    <a:lnTo>
                      <a:pt x="298" y="616"/>
                    </a:lnTo>
                    <a:lnTo>
                      <a:pt x="286" y="572"/>
                    </a:lnTo>
                    <a:lnTo>
                      <a:pt x="276" y="530"/>
                    </a:lnTo>
                    <a:lnTo>
                      <a:pt x="276" y="530"/>
                    </a:lnTo>
                    <a:lnTo>
                      <a:pt x="266" y="536"/>
                    </a:lnTo>
                    <a:lnTo>
                      <a:pt x="266" y="536"/>
                    </a:lnTo>
                    <a:lnTo>
                      <a:pt x="188" y="594"/>
                    </a:lnTo>
                    <a:lnTo>
                      <a:pt x="188" y="594"/>
                    </a:lnTo>
                    <a:lnTo>
                      <a:pt x="180" y="598"/>
                    </a:lnTo>
                    <a:lnTo>
                      <a:pt x="174" y="600"/>
                    </a:lnTo>
                    <a:lnTo>
                      <a:pt x="168" y="598"/>
                    </a:lnTo>
                    <a:lnTo>
                      <a:pt x="162" y="594"/>
                    </a:lnTo>
                    <a:lnTo>
                      <a:pt x="162" y="594"/>
                    </a:lnTo>
                    <a:lnTo>
                      <a:pt x="156" y="588"/>
                    </a:lnTo>
                    <a:lnTo>
                      <a:pt x="156" y="580"/>
                    </a:lnTo>
                    <a:lnTo>
                      <a:pt x="158" y="572"/>
                    </a:lnTo>
                    <a:lnTo>
                      <a:pt x="162" y="566"/>
                    </a:lnTo>
                    <a:lnTo>
                      <a:pt x="162" y="566"/>
                    </a:lnTo>
                    <a:lnTo>
                      <a:pt x="268" y="488"/>
                    </a:lnTo>
                    <a:lnTo>
                      <a:pt x="268" y="488"/>
                    </a:lnTo>
                    <a:lnTo>
                      <a:pt x="276" y="484"/>
                    </a:lnTo>
                    <a:lnTo>
                      <a:pt x="286" y="482"/>
                    </a:lnTo>
                    <a:lnTo>
                      <a:pt x="286" y="482"/>
                    </a:lnTo>
                    <a:lnTo>
                      <a:pt x="308" y="474"/>
                    </a:lnTo>
                    <a:lnTo>
                      <a:pt x="330" y="470"/>
                    </a:lnTo>
                    <a:lnTo>
                      <a:pt x="352" y="468"/>
                    </a:lnTo>
                    <a:lnTo>
                      <a:pt x="374" y="468"/>
                    </a:lnTo>
                    <a:lnTo>
                      <a:pt x="374" y="468"/>
                    </a:lnTo>
                    <a:lnTo>
                      <a:pt x="396" y="472"/>
                    </a:lnTo>
                    <a:lnTo>
                      <a:pt x="418" y="478"/>
                    </a:lnTo>
                    <a:lnTo>
                      <a:pt x="418" y="478"/>
                    </a:lnTo>
                    <a:lnTo>
                      <a:pt x="422" y="478"/>
                    </a:lnTo>
                    <a:lnTo>
                      <a:pt x="426" y="478"/>
                    </a:lnTo>
                    <a:lnTo>
                      <a:pt x="428" y="476"/>
                    </a:lnTo>
                    <a:lnTo>
                      <a:pt x="432" y="472"/>
                    </a:lnTo>
                    <a:lnTo>
                      <a:pt x="432" y="472"/>
                    </a:lnTo>
                    <a:lnTo>
                      <a:pt x="450" y="442"/>
                    </a:lnTo>
                    <a:lnTo>
                      <a:pt x="450" y="442"/>
                    </a:lnTo>
                    <a:lnTo>
                      <a:pt x="454" y="436"/>
                    </a:lnTo>
                    <a:lnTo>
                      <a:pt x="462" y="432"/>
                    </a:lnTo>
                    <a:lnTo>
                      <a:pt x="468" y="432"/>
                    </a:lnTo>
                    <a:lnTo>
                      <a:pt x="476" y="434"/>
                    </a:lnTo>
                    <a:lnTo>
                      <a:pt x="476" y="434"/>
                    </a:lnTo>
                    <a:lnTo>
                      <a:pt x="480" y="438"/>
                    </a:lnTo>
                    <a:lnTo>
                      <a:pt x="484" y="446"/>
                    </a:lnTo>
                    <a:lnTo>
                      <a:pt x="484" y="452"/>
                    </a:lnTo>
                    <a:lnTo>
                      <a:pt x="480" y="460"/>
                    </a:lnTo>
                    <a:lnTo>
                      <a:pt x="480" y="460"/>
                    </a:lnTo>
                    <a:lnTo>
                      <a:pt x="454" y="504"/>
                    </a:lnTo>
                    <a:lnTo>
                      <a:pt x="454" y="504"/>
                    </a:lnTo>
                    <a:lnTo>
                      <a:pt x="448" y="512"/>
                    </a:lnTo>
                    <a:lnTo>
                      <a:pt x="442" y="516"/>
                    </a:lnTo>
                    <a:lnTo>
                      <a:pt x="432" y="518"/>
                    </a:lnTo>
                    <a:lnTo>
                      <a:pt x="422" y="518"/>
                    </a:lnTo>
                    <a:lnTo>
                      <a:pt x="422" y="518"/>
                    </a:lnTo>
                    <a:lnTo>
                      <a:pt x="392" y="512"/>
                    </a:lnTo>
                    <a:lnTo>
                      <a:pt x="392" y="512"/>
                    </a:lnTo>
                    <a:lnTo>
                      <a:pt x="390" y="512"/>
                    </a:lnTo>
                    <a:lnTo>
                      <a:pt x="390" y="512"/>
                    </a:lnTo>
                    <a:lnTo>
                      <a:pt x="396" y="616"/>
                    </a:lnTo>
                    <a:lnTo>
                      <a:pt x="396" y="616"/>
                    </a:lnTo>
                    <a:lnTo>
                      <a:pt x="454" y="598"/>
                    </a:lnTo>
                    <a:lnTo>
                      <a:pt x="454" y="598"/>
                    </a:lnTo>
                    <a:lnTo>
                      <a:pt x="482" y="588"/>
                    </a:lnTo>
                    <a:lnTo>
                      <a:pt x="482" y="588"/>
                    </a:lnTo>
                    <a:lnTo>
                      <a:pt x="490" y="586"/>
                    </a:lnTo>
                    <a:lnTo>
                      <a:pt x="500" y="586"/>
                    </a:lnTo>
                    <a:lnTo>
                      <a:pt x="508" y="586"/>
                    </a:lnTo>
                    <a:lnTo>
                      <a:pt x="518" y="590"/>
                    </a:lnTo>
                    <a:lnTo>
                      <a:pt x="518" y="590"/>
                    </a:lnTo>
                    <a:lnTo>
                      <a:pt x="660" y="662"/>
                    </a:lnTo>
                    <a:lnTo>
                      <a:pt x="660" y="662"/>
                    </a:lnTo>
                    <a:lnTo>
                      <a:pt x="666" y="664"/>
                    </a:lnTo>
                    <a:lnTo>
                      <a:pt x="670" y="670"/>
                    </a:lnTo>
                    <a:lnTo>
                      <a:pt x="674" y="674"/>
                    </a:lnTo>
                    <a:lnTo>
                      <a:pt x="676" y="680"/>
                    </a:lnTo>
                    <a:lnTo>
                      <a:pt x="676" y="686"/>
                    </a:lnTo>
                    <a:lnTo>
                      <a:pt x="676" y="692"/>
                    </a:lnTo>
                    <a:lnTo>
                      <a:pt x="672" y="706"/>
                    </a:lnTo>
                    <a:lnTo>
                      <a:pt x="672" y="706"/>
                    </a:lnTo>
                    <a:lnTo>
                      <a:pt x="696" y="716"/>
                    </a:lnTo>
                    <a:lnTo>
                      <a:pt x="720" y="724"/>
                    </a:lnTo>
                    <a:lnTo>
                      <a:pt x="720" y="724"/>
                    </a:lnTo>
                    <a:lnTo>
                      <a:pt x="734" y="726"/>
                    </a:lnTo>
                    <a:lnTo>
                      <a:pt x="748" y="724"/>
                    </a:lnTo>
                    <a:lnTo>
                      <a:pt x="748" y="724"/>
                    </a:lnTo>
                    <a:lnTo>
                      <a:pt x="750" y="724"/>
                    </a:lnTo>
                    <a:lnTo>
                      <a:pt x="752" y="720"/>
                    </a:lnTo>
                    <a:lnTo>
                      <a:pt x="758" y="714"/>
                    </a:lnTo>
                    <a:lnTo>
                      <a:pt x="760" y="704"/>
                    </a:lnTo>
                    <a:lnTo>
                      <a:pt x="758" y="698"/>
                    </a:lnTo>
                    <a:lnTo>
                      <a:pt x="758" y="698"/>
                    </a:lnTo>
                    <a:lnTo>
                      <a:pt x="752" y="688"/>
                    </a:lnTo>
                    <a:lnTo>
                      <a:pt x="744" y="680"/>
                    </a:lnTo>
                    <a:lnTo>
                      <a:pt x="726" y="670"/>
                    </a:lnTo>
                    <a:lnTo>
                      <a:pt x="726" y="670"/>
                    </a:lnTo>
                    <a:lnTo>
                      <a:pt x="710" y="658"/>
                    </a:lnTo>
                    <a:lnTo>
                      <a:pt x="702" y="650"/>
                    </a:lnTo>
                    <a:lnTo>
                      <a:pt x="696" y="640"/>
                    </a:lnTo>
                    <a:lnTo>
                      <a:pt x="696" y="640"/>
                    </a:lnTo>
                    <a:lnTo>
                      <a:pt x="694" y="626"/>
                    </a:lnTo>
                    <a:lnTo>
                      <a:pt x="694" y="626"/>
                    </a:lnTo>
                    <a:lnTo>
                      <a:pt x="692" y="626"/>
                    </a:lnTo>
                    <a:lnTo>
                      <a:pt x="692" y="626"/>
                    </a:lnTo>
                    <a:lnTo>
                      <a:pt x="684" y="624"/>
                    </a:lnTo>
                    <a:lnTo>
                      <a:pt x="678" y="620"/>
                    </a:lnTo>
                    <a:lnTo>
                      <a:pt x="674" y="616"/>
                    </a:lnTo>
                    <a:lnTo>
                      <a:pt x="672" y="610"/>
                    </a:lnTo>
                    <a:lnTo>
                      <a:pt x="670" y="606"/>
                    </a:lnTo>
                    <a:lnTo>
                      <a:pt x="668" y="600"/>
                    </a:lnTo>
                    <a:lnTo>
                      <a:pt x="668" y="592"/>
                    </a:lnTo>
                    <a:lnTo>
                      <a:pt x="670" y="586"/>
                    </a:lnTo>
                    <a:lnTo>
                      <a:pt x="670" y="586"/>
                    </a:lnTo>
                    <a:lnTo>
                      <a:pt x="696" y="526"/>
                    </a:lnTo>
                    <a:lnTo>
                      <a:pt x="696" y="526"/>
                    </a:lnTo>
                    <a:lnTo>
                      <a:pt x="730" y="444"/>
                    </a:lnTo>
                    <a:lnTo>
                      <a:pt x="730" y="444"/>
                    </a:lnTo>
                    <a:lnTo>
                      <a:pt x="734" y="436"/>
                    </a:lnTo>
                    <a:lnTo>
                      <a:pt x="732" y="426"/>
                    </a:lnTo>
                    <a:lnTo>
                      <a:pt x="732" y="426"/>
                    </a:lnTo>
                    <a:lnTo>
                      <a:pt x="716" y="354"/>
                    </a:lnTo>
                    <a:lnTo>
                      <a:pt x="716" y="354"/>
                    </a:lnTo>
                    <a:lnTo>
                      <a:pt x="716" y="336"/>
                    </a:lnTo>
                    <a:lnTo>
                      <a:pt x="716" y="318"/>
                    </a:lnTo>
                    <a:lnTo>
                      <a:pt x="716" y="318"/>
                    </a:lnTo>
                    <a:lnTo>
                      <a:pt x="716" y="306"/>
                    </a:lnTo>
                    <a:lnTo>
                      <a:pt x="716" y="306"/>
                    </a:lnTo>
                    <a:lnTo>
                      <a:pt x="708" y="310"/>
                    </a:lnTo>
                    <a:lnTo>
                      <a:pt x="700" y="312"/>
                    </a:lnTo>
                    <a:lnTo>
                      <a:pt x="694" y="312"/>
                    </a:lnTo>
                    <a:lnTo>
                      <a:pt x="686" y="312"/>
                    </a:lnTo>
                    <a:lnTo>
                      <a:pt x="674" y="306"/>
                    </a:lnTo>
                    <a:lnTo>
                      <a:pt x="660" y="300"/>
                    </a:lnTo>
                    <a:lnTo>
                      <a:pt x="660" y="300"/>
                    </a:lnTo>
                    <a:lnTo>
                      <a:pt x="652" y="296"/>
                    </a:lnTo>
                    <a:lnTo>
                      <a:pt x="648" y="288"/>
                    </a:lnTo>
                    <a:lnTo>
                      <a:pt x="646" y="278"/>
                    </a:lnTo>
                    <a:lnTo>
                      <a:pt x="650" y="270"/>
                    </a:lnTo>
                    <a:lnTo>
                      <a:pt x="650" y="270"/>
                    </a:lnTo>
                    <a:lnTo>
                      <a:pt x="674" y="232"/>
                    </a:lnTo>
                    <a:lnTo>
                      <a:pt x="700" y="196"/>
                    </a:lnTo>
                    <a:lnTo>
                      <a:pt x="700" y="196"/>
                    </a:lnTo>
                    <a:lnTo>
                      <a:pt x="708" y="188"/>
                    </a:lnTo>
                    <a:lnTo>
                      <a:pt x="714" y="184"/>
                    </a:lnTo>
                    <a:lnTo>
                      <a:pt x="732" y="172"/>
                    </a:lnTo>
                    <a:lnTo>
                      <a:pt x="732" y="172"/>
                    </a:lnTo>
                    <a:lnTo>
                      <a:pt x="734" y="172"/>
                    </a:lnTo>
                    <a:lnTo>
                      <a:pt x="738" y="174"/>
                    </a:lnTo>
                    <a:lnTo>
                      <a:pt x="738" y="174"/>
                    </a:lnTo>
                    <a:lnTo>
                      <a:pt x="776" y="198"/>
                    </a:lnTo>
                    <a:lnTo>
                      <a:pt x="776" y="198"/>
                    </a:lnTo>
                    <a:lnTo>
                      <a:pt x="768" y="170"/>
                    </a:lnTo>
                    <a:lnTo>
                      <a:pt x="768" y="170"/>
                    </a:lnTo>
                    <a:lnTo>
                      <a:pt x="768" y="160"/>
                    </a:lnTo>
                    <a:lnTo>
                      <a:pt x="770" y="152"/>
                    </a:lnTo>
                    <a:lnTo>
                      <a:pt x="776" y="146"/>
                    </a:lnTo>
                    <a:lnTo>
                      <a:pt x="784" y="142"/>
                    </a:lnTo>
                    <a:lnTo>
                      <a:pt x="784" y="142"/>
                    </a:lnTo>
                    <a:lnTo>
                      <a:pt x="792" y="142"/>
                    </a:lnTo>
                    <a:lnTo>
                      <a:pt x="800" y="146"/>
                    </a:lnTo>
                    <a:lnTo>
                      <a:pt x="804" y="152"/>
                    </a:lnTo>
                    <a:lnTo>
                      <a:pt x="808" y="162"/>
                    </a:lnTo>
                    <a:lnTo>
                      <a:pt x="808" y="162"/>
                    </a:lnTo>
                    <a:lnTo>
                      <a:pt x="822" y="230"/>
                    </a:lnTo>
                    <a:lnTo>
                      <a:pt x="822" y="230"/>
                    </a:lnTo>
                    <a:lnTo>
                      <a:pt x="824" y="236"/>
                    </a:lnTo>
                    <a:lnTo>
                      <a:pt x="824" y="242"/>
                    </a:lnTo>
                    <a:lnTo>
                      <a:pt x="822" y="248"/>
                    </a:lnTo>
                    <a:lnTo>
                      <a:pt x="816" y="254"/>
                    </a:lnTo>
                    <a:lnTo>
                      <a:pt x="816" y="254"/>
                    </a:lnTo>
                    <a:lnTo>
                      <a:pt x="810" y="258"/>
                    </a:lnTo>
                    <a:lnTo>
                      <a:pt x="804" y="258"/>
                    </a:lnTo>
                    <a:lnTo>
                      <a:pt x="798" y="256"/>
                    </a:lnTo>
                    <a:lnTo>
                      <a:pt x="792" y="252"/>
                    </a:lnTo>
                    <a:lnTo>
                      <a:pt x="792" y="252"/>
                    </a:lnTo>
                    <a:lnTo>
                      <a:pt x="776" y="244"/>
                    </a:lnTo>
                    <a:lnTo>
                      <a:pt x="776" y="244"/>
                    </a:lnTo>
                    <a:lnTo>
                      <a:pt x="780" y="254"/>
                    </a:lnTo>
                    <a:lnTo>
                      <a:pt x="780" y="254"/>
                    </a:lnTo>
                    <a:lnTo>
                      <a:pt x="796" y="306"/>
                    </a:lnTo>
                    <a:lnTo>
                      <a:pt x="796" y="306"/>
                    </a:lnTo>
                    <a:lnTo>
                      <a:pt x="798" y="310"/>
                    </a:lnTo>
                    <a:lnTo>
                      <a:pt x="800" y="312"/>
                    </a:lnTo>
                    <a:lnTo>
                      <a:pt x="806" y="314"/>
                    </a:lnTo>
                    <a:lnTo>
                      <a:pt x="806" y="314"/>
                    </a:lnTo>
                    <a:lnTo>
                      <a:pt x="858" y="322"/>
                    </a:lnTo>
                    <a:lnTo>
                      <a:pt x="858" y="322"/>
                    </a:lnTo>
                    <a:lnTo>
                      <a:pt x="864" y="322"/>
                    </a:lnTo>
                    <a:lnTo>
                      <a:pt x="872" y="326"/>
                    </a:lnTo>
                    <a:lnTo>
                      <a:pt x="876" y="328"/>
                    </a:lnTo>
                    <a:lnTo>
                      <a:pt x="880" y="332"/>
                    </a:lnTo>
                    <a:lnTo>
                      <a:pt x="884" y="338"/>
                    </a:lnTo>
                    <a:lnTo>
                      <a:pt x="884" y="344"/>
                    </a:lnTo>
                    <a:lnTo>
                      <a:pt x="886" y="352"/>
                    </a:lnTo>
                    <a:lnTo>
                      <a:pt x="884" y="358"/>
                    </a:lnTo>
                    <a:lnTo>
                      <a:pt x="884" y="358"/>
                    </a:lnTo>
                    <a:lnTo>
                      <a:pt x="868" y="452"/>
                    </a:lnTo>
                    <a:lnTo>
                      <a:pt x="868" y="452"/>
                    </a:lnTo>
                    <a:lnTo>
                      <a:pt x="878" y="456"/>
                    </a:lnTo>
                    <a:lnTo>
                      <a:pt x="886" y="462"/>
                    </a:lnTo>
                    <a:lnTo>
                      <a:pt x="894" y="468"/>
                    </a:lnTo>
                    <a:lnTo>
                      <a:pt x="900" y="476"/>
                    </a:lnTo>
                    <a:lnTo>
                      <a:pt x="900" y="476"/>
                    </a:lnTo>
                    <a:lnTo>
                      <a:pt x="908" y="486"/>
                    </a:lnTo>
                    <a:lnTo>
                      <a:pt x="914" y="498"/>
                    </a:lnTo>
                    <a:lnTo>
                      <a:pt x="914" y="498"/>
                    </a:lnTo>
                    <a:lnTo>
                      <a:pt x="918" y="504"/>
                    </a:lnTo>
                    <a:lnTo>
                      <a:pt x="924" y="510"/>
                    </a:lnTo>
                    <a:lnTo>
                      <a:pt x="938" y="518"/>
                    </a:lnTo>
                    <a:lnTo>
                      <a:pt x="938" y="518"/>
                    </a:lnTo>
                    <a:lnTo>
                      <a:pt x="942" y="520"/>
                    </a:lnTo>
                    <a:lnTo>
                      <a:pt x="946" y="518"/>
                    </a:lnTo>
                    <a:lnTo>
                      <a:pt x="946" y="518"/>
                    </a:lnTo>
                    <a:lnTo>
                      <a:pt x="958" y="512"/>
                    </a:lnTo>
                    <a:lnTo>
                      <a:pt x="962" y="508"/>
                    </a:lnTo>
                    <a:lnTo>
                      <a:pt x="964" y="502"/>
                    </a:lnTo>
                    <a:lnTo>
                      <a:pt x="966" y="498"/>
                    </a:lnTo>
                    <a:lnTo>
                      <a:pt x="966" y="492"/>
                    </a:lnTo>
                    <a:lnTo>
                      <a:pt x="962" y="478"/>
                    </a:lnTo>
                    <a:lnTo>
                      <a:pt x="962" y="478"/>
                    </a:lnTo>
                    <a:lnTo>
                      <a:pt x="952" y="454"/>
                    </a:lnTo>
                    <a:lnTo>
                      <a:pt x="952" y="454"/>
                    </a:lnTo>
                    <a:lnTo>
                      <a:pt x="948" y="446"/>
                    </a:lnTo>
                    <a:lnTo>
                      <a:pt x="946" y="436"/>
                    </a:lnTo>
                    <a:lnTo>
                      <a:pt x="946" y="428"/>
                    </a:lnTo>
                    <a:lnTo>
                      <a:pt x="946" y="420"/>
                    </a:lnTo>
                    <a:lnTo>
                      <a:pt x="946" y="420"/>
                    </a:lnTo>
                    <a:lnTo>
                      <a:pt x="950" y="414"/>
                    </a:lnTo>
                    <a:lnTo>
                      <a:pt x="954" y="410"/>
                    </a:lnTo>
                    <a:lnTo>
                      <a:pt x="954" y="410"/>
                    </a:lnTo>
                    <a:lnTo>
                      <a:pt x="956" y="408"/>
                    </a:lnTo>
                    <a:lnTo>
                      <a:pt x="956" y="408"/>
                    </a:lnTo>
                    <a:lnTo>
                      <a:pt x="966" y="404"/>
                    </a:lnTo>
                    <a:lnTo>
                      <a:pt x="970" y="404"/>
                    </a:lnTo>
                    <a:lnTo>
                      <a:pt x="974" y="404"/>
                    </a:lnTo>
                    <a:lnTo>
                      <a:pt x="974" y="404"/>
                    </a:lnTo>
                    <a:lnTo>
                      <a:pt x="984" y="414"/>
                    </a:lnTo>
                    <a:lnTo>
                      <a:pt x="994" y="424"/>
                    </a:lnTo>
                    <a:lnTo>
                      <a:pt x="994" y="424"/>
                    </a:lnTo>
                    <a:lnTo>
                      <a:pt x="1000" y="440"/>
                    </a:lnTo>
                    <a:lnTo>
                      <a:pt x="1006" y="454"/>
                    </a:lnTo>
                    <a:lnTo>
                      <a:pt x="1006" y="454"/>
                    </a:lnTo>
                    <a:lnTo>
                      <a:pt x="1010" y="462"/>
                    </a:lnTo>
                    <a:lnTo>
                      <a:pt x="1014" y="468"/>
                    </a:lnTo>
                    <a:lnTo>
                      <a:pt x="1026" y="480"/>
                    </a:lnTo>
                    <a:lnTo>
                      <a:pt x="1026" y="480"/>
                    </a:lnTo>
                    <a:lnTo>
                      <a:pt x="1028" y="480"/>
                    </a:lnTo>
                    <a:lnTo>
                      <a:pt x="1032" y="482"/>
                    </a:lnTo>
                    <a:lnTo>
                      <a:pt x="1042" y="480"/>
                    </a:lnTo>
                    <a:lnTo>
                      <a:pt x="1050" y="476"/>
                    </a:lnTo>
                    <a:lnTo>
                      <a:pt x="1054" y="470"/>
                    </a:lnTo>
                    <a:lnTo>
                      <a:pt x="1054" y="470"/>
                    </a:lnTo>
                    <a:lnTo>
                      <a:pt x="1058" y="456"/>
                    </a:lnTo>
                    <a:lnTo>
                      <a:pt x="1058" y="448"/>
                    </a:lnTo>
                    <a:lnTo>
                      <a:pt x="1056" y="440"/>
                    </a:lnTo>
                    <a:lnTo>
                      <a:pt x="1056" y="440"/>
                    </a:lnTo>
                    <a:lnTo>
                      <a:pt x="1052" y="426"/>
                    </a:lnTo>
                    <a:lnTo>
                      <a:pt x="1050" y="410"/>
                    </a:lnTo>
                    <a:lnTo>
                      <a:pt x="1050" y="410"/>
                    </a:lnTo>
                    <a:lnTo>
                      <a:pt x="1052" y="400"/>
                    </a:lnTo>
                    <a:lnTo>
                      <a:pt x="1052" y="388"/>
                    </a:lnTo>
                    <a:lnTo>
                      <a:pt x="1052" y="388"/>
                    </a:lnTo>
                    <a:lnTo>
                      <a:pt x="1054" y="382"/>
                    </a:lnTo>
                    <a:lnTo>
                      <a:pt x="1058" y="378"/>
                    </a:lnTo>
                    <a:lnTo>
                      <a:pt x="1070" y="376"/>
                    </a:lnTo>
                    <a:lnTo>
                      <a:pt x="1070" y="376"/>
                    </a:lnTo>
                    <a:lnTo>
                      <a:pt x="1068" y="372"/>
                    </a:lnTo>
                    <a:lnTo>
                      <a:pt x="1068" y="372"/>
                    </a:lnTo>
                    <a:lnTo>
                      <a:pt x="1062" y="362"/>
                    </a:lnTo>
                    <a:lnTo>
                      <a:pt x="1060" y="356"/>
                    </a:lnTo>
                    <a:lnTo>
                      <a:pt x="1060" y="350"/>
                    </a:lnTo>
                    <a:lnTo>
                      <a:pt x="1060" y="346"/>
                    </a:lnTo>
                    <a:lnTo>
                      <a:pt x="1062" y="340"/>
                    </a:lnTo>
                    <a:lnTo>
                      <a:pt x="1070" y="330"/>
                    </a:lnTo>
                    <a:lnTo>
                      <a:pt x="1070" y="330"/>
                    </a:lnTo>
                    <a:lnTo>
                      <a:pt x="1148" y="252"/>
                    </a:lnTo>
                    <a:lnTo>
                      <a:pt x="1148" y="252"/>
                    </a:lnTo>
                    <a:lnTo>
                      <a:pt x="1158" y="242"/>
                    </a:lnTo>
                    <a:lnTo>
                      <a:pt x="1164" y="232"/>
                    </a:lnTo>
                    <a:lnTo>
                      <a:pt x="1164" y="232"/>
                    </a:lnTo>
                    <a:lnTo>
                      <a:pt x="1196" y="172"/>
                    </a:lnTo>
                    <a:lnTo>
                      <a:pt x="1196" y="172"/>
                    </a:lnTo>
                    <a:lnTo>
                      <a:pt x="1224" y="126"/>
                    </a:lnTo>
                    <a:lnTo>
                      <a:pt x="1224" y="126"/>
                    </a:lnTo>
                    <a:lnTo>
                      <a:pt x="1228" y="120"/>
                    </a:lnTo>
                    <a:lnTo>
                      <a:pt x="1230" y="114"/>
                    </a:lnTo>
                    <a:lnTo>
                      <a:pt x="1230" y="108"/>
                    </a:lnTo>
                    <a:lnTo>
                      <a:pt x="1226" y="100"/>
                    </a:lnTo>
                    <a:lnTo>
                      <a:pt x="1226" y="100"/>
                    </a:lnTo>
                    <a:lnTo>
                      <a:pt x="1196" y="40"/>
                    </a:lnTo>
                    <a:lnTo>
                      <a:pt x="1196" y="40"/>
                    </a:lnTo>
                    <a:lnTo>
                      <a:pt x="1192" y="28"/>
                    </a:lnTo>
                    <a:lnTo>
                      <a:pt x="1192" y="24"/>
                    </a:lnTo>
                    <a:lnTo>
                      <a:pt x="1192" y="20"/>
                    </a:lnTo>
                    <a:lnTo>
                      <a:pt x="1194" y="16"/>
                    </a:lnTo>
                    <a:lnTo>
                      <a:pt x="1198" y="12"/>
                    </a:lnTo>
                    <a:lnTo>
                      <a:pt x="1210" y="8"/>
                    </a:lnTo>
                    <a:lnTo>
                      <a:pt x="1210" y="8"/>
                    </a:lnTo>
                    <a:lnTo>
                      <a:pt x="1220" y="4"/>
                    </a:lnTo>
                    <a:lnTo>
                      <a:pt x="1232" y="4"/>
                    </a:lnTo>
                    <a:lnTo>
                      <a:pt x="1232" y="4"/>
                    </a:lnTo>
                    <a:lnTo>
                      <a:pt x="1280" y="0"/>
                    </a:lnTo>
                    <a:lnTo>
                      <a:pt x="1280" y="0"/>
                    </a:lnTo>
                    <a:lnTo>
                      <a:pt x="1290" y="0"/>
                    </a:lnTo>
                    <a:lnTo>
                      <a:pt x="1298" y="2"/>
                    </a:lnTo>
                    <a:lnTo>
                      <a:pt x="1304" y="4"/>
                    </a:lnTo>
                    <a:lnTo>
                      <a:pt x="1310" y="8"/>
                    </a:lnTo>
                    <a:lnTo>
                      <a:pt x="1316" y="14"/>
                    </a:lnTo>
                    <a:lnTo>
                      <a:pt x="1320" y="20"/>
                    </a:lnTo>
                    <a:lnTo>
                      <a:pt x="1324" y="28"/>
                    </a:lnTo>
                    <a:lnTo>
                      <a:pt x="1326" y="36"/>
                    </a:lnTo>
                    <a:lnTo>
                      <a:pt x="1326" y="36"/>
                    </a:lnTo>
                    <a:lnTo>
                      <a:pt x="1328" y="52"/>
                    </a:lnTo>
                    <a:lnTo>
                      <a:pt x="1328" y="70"/>
                    </a:lnTo>
                    <a:lnTo>
                      <a:pt x="1326" y="78"/>
                    </a:lnTo>
                    <a:lnTo>
                      <a:pt x="1324" y="84"/>
                    </a:lnTo>
                    <a:lnTo>
                      <a:pt x="1320" y="92"/>
                    </a:lnTo>
                    <a:lnTo>
                      <a:pt x="1314" y="100"/>
                    </a:lnTo>
                    <a:lnTo>
                      <a:pt x="1314" y="100"/>
                    </a:lnTo>
                    <a:lnTo>
                      <a:pt x="1358" y="108"/>
                    </a:lnTo>
                    <a:lnTo>
                      <a:pt x="1358" y="108"/>
                    </a:lnTo>
                    <a:lnTo>
                      <a:pt x="1368" y="112"/>
                    </a:lnTo>
                    <a:lnTo>
                      <a:pt x="1372" y="118"/>
                    </a:lnTo>
                    <a:lnTo>
                      <a:pt x="1374" y="128"/>
                    </a:lnTo>
                    <a:lnTo>
                      <a:pt x="1372" y="136"/>
                    </a:lnTo>
                    <a:lnTo>
                      <a:pt x="1372" y="136"/>
                    </a:lnTo>
                    <a:lnTo>
                      <a:pt x="1368" y="140"/>
                    </a:lnTo>
                    <a:lnTo>
                      <a:pt x="1362" y="144"/>
                    </a:lnTo>
                    <a:lnTo>
                      <a:pt x="1356" y="144"/>
                    </a:lnTo>
                    <a:lnTo>
                      <a:pt x="1350" y="144"/>
                    </a:lnTo>
                    <a:lnTo>
                      <a:pt x="1350" y="144"/>
                    </a:lnTo>
                    <a:lnTo>
                      <a:pt x="1304" y="136"/>
                    </a:lnTo>
                    <a:lnTo>
                      <a:pt x="1304" y="136"/>
                    </a:lnTo>
                    <a:lnTo>
                      <a:pt x="1298" y="136"/>
                    </a:lnTo>
                    <a:lnTo>
                      <a:pt x="1294" y="140"/>
                    </a:lnTo>
                    <a:lnTo>
                      <a:pt x="1294" y="140"/>
                    </a:lnTo>
                    <a:lnTo>
                      <a:pt x="1290" y="150"/>
                    </a:lnTo>
                    <a:lnTo>
                      <a:pt x="1288" y="158"/>
                    </a:lnTo>
                    <a:lnTo>
                      <a:pt x="1290" y="164"/>
                    </a:lnTo>
                    <a:lnTo>
                      <a:pt x="1298" y="172"/>
                    </a:lnTo>
                    <a:lnTo>
                      <a:pt x="1298" y="172"/>
                    </a:lnTo>
                    <a:lnTo>
                      <a:pt x="1360" y="244"/>
                    </a:lnTo>
                    <a:lnTo>
                      <a:pt x="1360" y="244"/>
                    </a:lnTo>
                    <a:lnTo>
                      <a:pt x="1364" y="250"/>
                    </a:lnTo>
                    <a:lnTo>
                      <a:pt x="1364" y="258"/>
                    </a:lnTo>
                    <a:lnTo>
                      <a:pt x="1364" y="258"/>
                    </a:lnTo>
                    <a:lnTo>
                      <a:pt x="1314" y="378"/>
                    </a:lnTo>
                    <a:lnTo>
                      <a:pt x="1314" y="378"/>
                    </a:lnTo>
                    <a:lnTo>
                      <a:pt x="1312" y="386"/>
                    </a:lnTo>
                    <a:lnTo>
                      <a:pt x="1314" y="394"/>
                    </a:lnTo>
                    <a:lnTo>
                      <a:pt x="1314" y="394"/>
                    </a:lnTo>
                    <a:lnTo>
                      <a:pt x="1314" y="404"/>
                    </a:lnTo>
                    <a:lnTo>
                      <a:pt x="1314" y="414"/>
                    </a:lnTo>
                    <a:lnTo>
                      <a:pt x="1310" y="432"/>
                    </a:lnTo>
                    <a:lnTo>
                      <a:pt x="1310" y="432"/>
                    </a:lnTo>
                    <a:lnTo>
                      <a:pt x="1306" y="454"/>
                    </a:lnTo>
                    <a:lnTo>
                      <a:pt x="1304" y="464"/>
                    </a:lnTo>
                    <a:lnTo>
                      <a:pt x="1308" y="476"/>
                    </a:lnTo>
                    <a:lnTo>
                      <a:pt x="1308" y="476"/>
                    </a:lnTo>
                    <a:lnTo>
                      <a:pt x="1312" y="480"/>
                    </a:lnTo>
                    <a:lnTo>
                      <a:pt x="1318" y="484"/>
                    </a:lnTo>
                    <a:lnTo>
                      <a:pt x="1324" y="486"/>
                    </a:lnTo>
                    <a:lnTo>
                      <a:pt x="1330" y="482"/>
                    </a:lnTo>
                    <a:lnTo>
                      <a:pt x="1330" y="482"/>
                    </a:lnTo>
                    <a:lnTo>
                      <a:pt x="1338" y="476"/>
                    </a:lnTo>
                    <a:lnTo>
                      <a:pt x="1344" y="470"/>
                    </a:lnTo>
                    <a:lnTo>
                      <a:pt x="1352" y="452"/>
                    </a:lnTo>
                    <a:lnTo>
                      <a:pt x="1352" y="452"/>
                    </a:lnTo>
                    <a:lnTo>
                      <a:pt x="1362" y="430"/>
                    </a:lnTo>
                    <a:lnTo>
                      <a:pt x="1368" y="420"/>
                    </a:lnTo>
                    <a:lnTo>
                      <a:pt x="1378" y="412"/>
                    </a:lnTo>
                    <a:lnTo>
                      <a:pt x="1378" y="412"/>
                    </a:lnTo>
                    <a:lnTo>
                      <a:pt x="1384" y="410"/>
                    </a:lnTo>
                    <a:lnTo>
                      <a:pt x="1386" y="410"/>
                    </a:lnTo>
                    <a:lnTo>
                      <a:pt x="1390" y="410"/>
                    </a:lnTo>
                    <a:lnTo>
                      <a:pt x="1390" y="410"/>
                    </a:lnTo>
                    <a:lnTo>
                      <a:pt x="1392" y="412"/>
                    </a:lnTo>
                    <a:lnTo>
                      <a:pt x="1392" y="412"/>
                    </a:lnTo>
                    <a:lnTo>
                      <a:pt x="1402" y="416"/>
                    </a:lnTo>
                    <a:lnTo>
                      <a:pt x="1406" y="418"/>
                    </a:lnTo>
                    <a:lnTo>
                      <a:pt x="1408" y="420"/>
                    </a:lnTo>
                    <a:lnTo>
                      <a:pt x="1408" y="420"/>
                    </a:lnTo>
                    <a:lnTo>
                      <a:pt x="1410" y="436"/>
                    </a:lnTo>
                    <a:lnTo>
                      <a:pt x="1408" y="450"/>
                    </a:lnTo>
                    <a:lnTo>
                      <a:pt x="1408" y="450"/>
                    </a:lnTo>
                    <a:lnTo>
                      <a:pt x="1402" y="466"/>
                    </a:lnTo>
                    <a:lnTo>
                      <a:pt x="1396" y="478"/>
                    </a:lnTo>
                    <a:lnTo>
                      <a:pt x="1396" y="478"/>
                    </a:lnTo>
                    <a:lnTo>
                      <a:pt x="1390" y="494"/>
                    </a:lnTo>
                    <a:lnTo>
                      <a:pt x="1390" y="500"/>
                    </a:lnTo>
                    <a:lnTo>
                      <a:pt x="1390" y="508"/>
                    </a:lnTo>
                    <a:lnTo>
                      <a:pt x="1390" y="508"/>
                    </a:lnTo>
                    <a:lnTo>
                      <a:pt x="1392" y="514"/>
                    </a:lnTo>
                    <a:lnTo>
                      <a:pt x="1396" y="518"/>
                    </a:lnTo>
                    <a:lnTo>
                      <a:pt x="1396" y="518"/>
                    </a:lnTo>
                    <a:lnTo>
                      <a:pt x="1408" y="524"/>
                    </a:lnTo>
                    <a:lnTo>
                      <a:pt x="1412" y="526"/>
                    </a:lnTo>
                    <a:lnTo>
                      <a:pt x="1418" y="526"/>
                    </a:lnTo>
                    <a:lnTo>
                      <a:pt x="1426" y="520"/>
                    </a:lnTo>
                    <a:lnTo>
                      <a:pt x="1436" y="512"/>
                    </a:lnTo>
                    <a:lnTo>
                      <a:pt x="1436" y="512"/>
                    </a:lnTo>
                    <a:lnTo>
                      <a:pt x="1458" y="480"/>
                    </a:lnTo>
                    <a:lnTo>
                      <a:pt x="1458" y="480"/>
                    </a:lnTo>
                    <a:lnTo>
                      <a:pt x="1464" y="472"/>
                    </a:lnTo>
                    <a:lnTo>
                      <a:pt x="1464" y="472"/>
                    </a:lnTo>
                    <a:lnTo>
                      <a:pt x="1476" y="466"/>
                    </a:lnTo>
                    <a:lnTo>
                      <a:pt x="1486" y="466"/>
                    </a:lnTo>
                    <a:lnTo>
                      <a:pt x="1494" y="468"/>
                    </a:lnTo>
                    <a:lnTo>
                      <a:pt x="1504" y="478"/>
                    </a:lnTo>
                    <a:lnTo>
                      <a:pt x="1504" y="478"/>
                    </a:lnTo>
                    <a:lnTo>
                      <a:pt x="1506" y="480"/>
                    </a:lnTo>
                    <a:lnTo>
                      <a:pt x="1506" y="482"/>
                    </a:lnTo>
                    <a:lnTo>
                      <a:pt x="1506" y="482"/>
                    </a:lnTo>
                    <a:lnTo>
                      <a:pt x="1502" y="496"/>
                    </a:lnTo>
                    <a:lnTo>
                      <a:pt x="1498" y="510"/>
                    </a:lnTo>
                    <a:lnTo>
                      <a:pt x="1498" y="510"/>
                    </a:lnTo>
                    <a:lnTo>
                      <a:pt x="1488" y="524"/>
                    </a:lnTo>
                    <a:lnTo>
                      <a:pt x="1480" y="538"/>
                    </a:lnTo>
                    <a:lnTo>
                      <a:pt x="1480" y="538"/>
                    </a:lnTo>
                    <a:lnTo>
                      <a:pt x="1474" y="548"/>
                    </a:lnTo>
                    <a:lnTo>
                      <a:pt x="1470" y="558"/>
                    </a:lnTo>
                    <a:lnTo>
                      <a:pt x="1470" y="558"/>
                    </a:lnTo>
                    <a:lnTo>
                      <a:pt x="1470" y="564"/>
                    </a:lnTo>
                    <a:lnTo>
                      <a:pt x="1472" y="570"/>
                    </a:lnTo>
                    <a:lnTo>
                      <a:pt x="1474" y="574"/>
                    </a:lnTo>
                    <a:lnTo>
                      <a:pt x="1476" y="578"/>
                    </a:lnTo>
                    <a:lnTo>
                      <a:pt x="1480" y="580"/>
                    </a:lnTo>
                    <a:lnTo>
                      <a:pt x="1486" y="582"/>
                    </a:lnTo>
                    <a:lnTo>
                      <a:pt x="1490" y="582"/>
                    </a:lnTo>
                    <a:lnTo>
                      <a:pt x="1496" y="580"/>
                    </a:lnTo>
                    <a:lnTo>
                      <a:pt x="1496" y="580"/>
                    </a:lnTo>
                    <a:lnTo>
                      <a:pt x="1508" y="576"/>
                    </a:lnTo>
                    <a:lnTo>
                      <a:pt x="1518" y="568"/>
                    </a:lnTo>
                    <a:lnTo>
                      <a:pt x="1518" y="568"/>
                    </a:lnTo>
                    <a:lnTo>
                      <a:pt x="1530" y="558"/>
                    </a:lnTo>
                    <a:lnTo>
                      <a:pt x="1540" y="548"/>
                    </a:lnTo>
                    <a:lnTo>
                      <a:pt x="1540" y="548"/>
                    </a:lnTo>
                    <a:lnTo>
                      <a:pt x="1554" y="542"/>
                    </a:lnTo>
                    <a:lnTo>
                      <a:pt x="1568" y="536"/>
                    </a:lnTo>
                    <a:lnTo>
                      <a:pt x="1568" y="536"/>
                    </a:lnTo>
                    <a:lnTo>
                      <a:pt x="1572" y="536"/>
                    </a:lnTo>
                    <a:lnTo>
                      <a:pt x="1574" y="538"/>
                    </a:lnTo>
                    <a:lnTo>
                      <a:pt x="1574" y="538"/>
                    </a:lnTo>
                    <a:lnTo>
                      <a:pt x="1578" y="542"/>
                    </a:lnTo>
                    <a:lnTo>
                      <a:pt x="1578" y="542"/>
                    </a:lnTo>
                    <a:lnTo>
                      <a:pt x="1586" y="550"/>
                    </a:lnTo>
                    <a:lnTo>
                      <a:pt x="1588" y="554"/>
                    </a:lnTo>
                    <a:lnTo>
                      <a:pt x="1590" y="558"/>
                    </a:lnTo>
                    <a:lnTo>
                      <a:pt x="1590" y="558"/>
                    </a:lnTo>
                    <a:lnTo>
                      <a:pt x="1584" y="572"/>
                    </a:lnTo>
                    <a:lnTo>
                      <a:pt x="1576" y="584"/>
                    </a:lnTo>
                    <a:lnTo>
                      <a:pt x="1576" y="584"/>
                    </a:lnTo>
                    <a:lnTo>
                      <a:pt x="1566" y="594"/>
                    </a:lnTo>
                    <a:lnTo>
                      <a:pt x="1554" y="604"/>
                    </a:lnTo>
                    <a:lnTo>
                      <a:pt x="1554" y="604"/>
                    </a:lnTo>
                    <a:lnTo>
                      <a:pt x="1544" y="616"/>
                    </a:lnTo>
                    <a:lnTo>
                      <a:pt x="1538" y="628"/>
                    </a:lnTo>
                    <a:lnTo>
                      <a:pt x="1538" y="628"/>
                    </a:lnTo>
                    <a:lnTo>
                      <a:pt x="1536" y="636"/>
                    </a:lnTo>
                    <a:lnTo>
                      <a:pt x="1538" y="644"/>
                    </a:lnTo>
                    <a:lnTo>
                      <a:pt x="1538" y="644"/>
                    </a:lnTo>
                    <a:lnTo>
                      <a:pt x="1546" y="652"/>
                    </a:lnTo>
                    <a:lnTo>
                      <a:pt x="1556" y="656"/>
                    </a:lnTo>
                    <a:lnTo>
                      <a:pt x="1566" y="656"/>
                    </a:lnTo>
                    <a:lnTo>
                      <a:pt x="1576" y="652"/>
                    </a:lnTo>
                    <a:lnTo>
                      <a:pt x="1576" y="652"/>
                    </a:lnTo>
                    <a:lnTo>
                      <a:pt x="1610" y="632"/>
                    </a:lnTo>
                    <a:lnTo>
                      <a:pt x="1610" y="632"/>
                    </a:lnTo>
                    <a:lnTo>
                      <a:pt x="1618" y="628"/>
                    </a:lnTo>
                    <a:lnTo>
                      <a:pt x="1618" y="628"/>
                    </a:lnTo>
                    <a:lnTo>
                      <a:pt x="1632" y="626"/>
                    </a:lnTo>
                    <a:lnTo>
                      <a:pt x="1642" y="630"/>
                    </a:lnTo>
                    <a:lnTo>
                      <a:pt x="1648" y="636"/>
                    </a:lnTo>
                    <a:lnTo>
                      <a:pt x="1654" y="648"/>
                    </a:lnTo>
                    <a:lnTo>
                      <a:pt x="1654" y="648"/>
                    </a:lnTo>
                    <a:lnTo>
                      <a:pt x="1654" y="654"/>
                    </a:lnTo>
                    <a:lnTo>
                      <a:pt x="1654" y="654"/>
                    </a:lnTo>
                    <a:lnTo>
                      <a:pt x="1646" y="666"/>
                    </a:lnTo>
                    <a:lnTo>
                      <a:pt x="1640" y="672"/>
                    </a:lnTo>
                    <a:lnTo>
                      <a:pt x="1634" y="676"/>
                    </a:lnTo>
                    <a:lnTo>
                      <a:pt x="1634" y="676"/>
                    </a:lnTo>
                    <a:lnTo>
                      <a:pt x="1618" y="684"/>
                    </a:lnTo>
                    <a:lnTo>
                      <a:pt x="1604" y="694"/>
                    </a:lnTo>
                    <a:lnTo>
                      <a:pt x="1604" y="694"/>
                    </a:lnTo>
                    <a:lnTo>
                      <a:pt x="1600" y="696"/>
                    </a:lnTo>
                    <a:lnTo>
                      <a:pt x="1596" y="698"/>
                    </a:lnTo>
                    <a:lnTo>
                      <a:pt x="1596" y="698"/>
                    </a:lnTo>
                    <a:lnTo>
                      <a:pt x="1590" y="708"/>
                    </a:lnTo>
                    <a:lnTo>
                      <a:pt x="1586" y="712"/>
                    </a:lnTo>
                    <a:lnTo>
                      <a:pt x="1586" y="718"/>
                    </a:lnTo>
                    <a:lnTo>
                      <a:pt x="1586" y="718"/>
                    </a:lnTo>
                    <a:lnTo>
                      <a:pt x="1586" y="724"/>
                    </a:lnTo>
                    <a:lnTo>
                      <a:pt x="1588" y="730"/>
                    </a:lnTo>
                    <a:lnTo>
                      <a:pt x="1592" y="738"/>
                    </a:lnTo>
                    <a:lnTo>
                      <a:pt x="1596" y="742"/>
                    </a:lnTo>
                    <a:lnTo>
                      <a:pt x="1596" y="742"/>
                    </a:lnTo>
                    <a:lnTo>
                      <a:pt x="1602" y="744"/>
                    </a:lnTo>
                    <a:lnTo>
                      <a:pt x="1608" y="746"/>
                    </a:lnTo>
                    <a:lnTo>
                      <a:pt x="1620" y="746"/>
                    </a:lnTo>
                    <a:lnTo>
                      <a:pt x="1620" y="746"/>
                    </a:lnTo>
                    <a:lnTo>
                      <a:pt x="1640" y="740"/>
                    </a:lnTo>
                    <a:lnTo>
                      <a:pt x="1660" y="732"/>
                    </a:lnTo>
                    <a:lnTo>
                      <a:pt x="1660" y="732"/>
                    </a:lnTo>
                    <a:lnTo>
                      <a:pt x="1654" y="726"/>
                    </a:lnTo>
                    <a:lnTo>
                      <a:pt x="1654" y="726"/>
                    </a:lnTo>
                    <a:lnTo>
                      <a:pt x="1648" y="716"/>
                    </a:lnTo>
                    <a:lnTo>
                      <a:pt x="1648" y="706"/>
                    </a:lnTo>
                    <a:lnTo>
                      <a:pt x="1650" y="696"/>
                    </a:lnTo>
                    <a:lnTo>
                      <a:pt x="1656" y="686"/>
                    </a:lnTo>
                    <a:lnTo>
                      <a:pt x="1656" y="686"/>
                    </a:lnTo>
                    <a:lnTo>
                      <a:pt x="1716" y="620"/>
                    </a:lnTo>
                    <a:lnTo>
                      <a:pt x="1776" y="554"/>
                    </a:lnTo>
                    <a:lnTo>
                      <a:pt x="1776" y="554"/>
                    </a:lnTo>
                    <a:lnTo>
                      <a:pt x="1784" y="542"/>
                    </a:lnTo>
                    <a:lnTo>
                      <a:pt x="1790" y="530"/>
                    </a:lnTo>
                    <a:lnTo>
                      <a:pt x="1804" y="506"/>
                    </a:lnTo>
                    <a:lnTo>
                      <a:pt x="1804" y="506"/>
                    </a:lnTo>
                    <a:lnTo>
                      <a:pt x="1814" y="486"/>
                    </a:lnTo>
                    <a:lnTo>
                      <a:pt x="1824" y="466"/>
                    </a:lnTo>
                    <a:lnTo>
                      <a:pt x="1830" y="444"/>
                    </a:lnTo>
                    <a:lnTo>
                      <a:pt x="1836" y="420"/>
                    </a:lnTo>
                    <a:lnTo>
                      <a:pt x="1836" y="420"/>
                    </a:lnTo>
                    <a:lnTo>
                      <a:pt x="1836" y="412"/>
                    </a:lnTo>
                    <a:lnTo>
                      <a:pt x="1834" y="402"/>
                    </a:lnTo>
                    <a:lnTo>
                      <a:pt x="1834" y="402"/>
                    </a:lnTo>
                    <a:lnTo>
                      <a:pt x="1832" y="392"/>
                    </a:lnTo>
                    <a:lnTo>
                      <a:pt x="1832" y="386"/>
                    </a:lnTo>
                    <a:lnTo>
                      <a:pt x="1836" y="380"/>
                    </a:lnTo>
                    <a:lnTo>
                      <a:pt x="1842" y="374"/>
                    </a:lnTo>
                    <a:lnTo>
                      <a:pt x="1842" y="374"/>
                    </a:lnTo>
                    <a:lnTo>
                      <a:pt x="1850" y="370"/>
                    </a:lnTo>
                    <a:lnTo>
                      <a:pt x="1856" y="362"/>
                    </a:lnTo>
                    <a:lnTo>
                      <a:pt x="1856" y="362"/>
                    </a:lnTo>
                    <a:lnTo>
                      <a:pt x="1866" y="354"/>
                    </a:lnTo>
                    <a:lnTo>
                      <a:pt x="1876" y="346"/>
                    </a:lnTo>
                    <a:lnTo>
                      <a:pt x="1888" y="344"/>
                    </a:lnTo>
                    <a:lnTo>
                      <a:pt x="1902" y="342"/>
                    </a:lnTo>
                    <a:lnTo>
                      <a:pt x="1914" y="344"/>
                    </a:lnTo>
                    <a:lnTo>
                      <a:pt x="1926" y="350"/>
                    </a:lnTo>
                    <a:lnTo>
                      <a:pt x="1936" y="358"/>
                    </a:lnTo>
                    <a:lnTo>
                      <a:pt x="1944" y="368"/>
                    </a:lnTo>
                    <a:lnTo>
                      <a:pt x="1944" y="368"/>
                    </a:lnTo>
                    <a:lnTo>
                      <a:pt x="1948" y="378"/>
                    </a:lnTo>
                    <a:lnTo>
                      <a:pt x="1948" y="378"/>
                    </a:lnTo>
                    <a:lnTo>
                      <a:pt x="1984" y="358"/>
                    </a:lnTo>
                    <a:lnTo>
                      <a:pt x="1984" y="358"/>
                    </a:lnTo>
                    <a:lnTo>
                      <a:pt x="1990" y="356"/>
                    </a:lnTo>
                    <a:lnTo>
                      <a:pt x="1994" y="354"/>
                    </a:lnTo>
                    <a:lnTo>
                      <a:pt x="2000" y="356"/>
                    </a:lnTo>
                    <a:lnTo>
                      <a:pt x="2006" y="358"/>
                    </a:lnTo>
                    <a:lnTo>
                      <a:pt x="2006" y="358"/>
                    </a:lnTo>
                    <a:lnTo>
                      <a:pt x="2010" y="362"/>
                    </a:lnTo>
                    <a:lnTo>
                      <a:pt x="2012" y="368"/>
                    </a:lnTo>
                    <a:lnTo>
                      <a:pt x="2012" y="372"/>
                    </a:lnTo>
                    <a:lnTo>
                      <a:pt x="2012" y="378"/>
                    </a:lnTo>
                    <a:lnTo>
                      <a:pt x="2012" y="378"/>
                    </a:lnTo>
                    <a:lnTo>
                      <a:pt x="2008" y="384"/>
                    </a:lnTo>
                    <a:lnTo>
                      <a:pt x="2002" y="390"/>
                    </a:lnTo>
                    <a:lnTo>
                      <a:pt x="2002" y="390"/>
                    </a:lnTo>
                    <a:lnTo>
                      <a:pt x="1940" y="426"/>
                    </a:lnTo>
                    <a:lnTo>
                      <a:pt x="1940" y="426"/>
                    </a:lnTo>
                    <a:lnTo>
                      <a:pt x="1934" y="432"/>
                    </a:lnTo>
                    <a:lnTo>
                      <a:pt x="1928" y="438"/>
                    </a:lnTo>
                    <a:lnTo>
                      <a:pt x="1928" y="438"/>
                    </a:lnTo>
                    <a:lnTo>
                      <a:pt x="1916" y="458"/>
                    </a:lnTo>
                    <a:lnTo>
                      <a:pt x="1906" y="478"/>
                    </a:lnTo>
                    <a:lnTo>
                      <a:pt x="1900" y="500"/>
                    </a:lnTo>
                    <a:lnTo>
                      <a:pt x="1896" y="524"/>
                    </a:lnTo>
                    <a:lnTo>
                      <a:pt x="1896" y="524"/>
                    </a:lnTo>
                    <a:lnTo>
                      <a:pt x="1898" y="530"/>
                    </a:lnTo>
                    <a:lnTo>
                      <a:pt x="1900" y="534"/>
                    </a:lnTo>
                    <a:lnTo>
                      <a:pt x="1900" y="534"/>
                    </a:lnTo>
                    <a:lnTo>
                      <a:pt x="1956" y="582"/>
                    </a:lnTo>
                    <a:lnTo>
                      <a:pt x="1956" y="582"/>
                    </a:lnTo>
                    <a:lnTo>
                      <a:pt x="1962" y="590"/>
                    </a:lnTo>
                    <a:lnTo>
                      <a:pt x="1968" y="598"/>
                    </a:lnTo>
                    <a:lnTo>
                      <a:pt x="1968" y="608"/>
                    </a:lnTo>
                    <a:lnTo>
                      <a:pt x="1966" y="620"/>
                    </a:lnTo>
                    <a:lnTo>
                      <a:pt x="1966" y="620"/>
                    </a:lnTo>
                    <a:lnTo>
                      <a:pt x="1930" y="734"/>
                    </a:lnTo>
                    <a:lnTo>
                      <a:pt x="1930" y="734"/>
                    </a:lnTo>
                    <a:lnTo>
                      <a:pt x="1924" y="746"/>
                    </a:lnTo>
                    <a:lnTo>
                      <a:pt x="1916" y="752"/>
                    </a:lnTo>
                    <a:lnTo>
                      <a:pt x="1908" y="756"/>
                    </a:lnTo>
                    <a:lnTo>
                      <a:pt x="1896" y="756"/>
                    </a:lnTo>
                    <a:lnTo>
                      <a:pt x="1896" y="756"/>
                    </a:lnTo>
                    <a:lnTo>
                      <a:pt x="1890" y="756"/>
                    </a:lnTo>
                    <a:lnTo>
                      <a:pt x="1884" y="752"/>
                    </a:lnTo>
                    <a:lnTo>
                      <a:pt x="1878" y="748"/>
                    </a:lnTo>
                    <a:lnTo>
                      <a:pt x="1874" y="742"/>
                    </a:lnTo>
                    <a:lnTo>
                      <a:pt x="1872" y="736"/>
                    </a:lnTo>
                    <a:lnTo>
                      <a:pt x="1870" y="730"/>
                    </a:lnTo>
                    <a:lnTo>
                      <a:pt x="1870" y="722"/>
                    </a:lnTo>
                    <a:lnTo>
                      <a:pt x="1872" y="716"/>
                    </a:lnTo>
                    <a:lnTo>
                      <a:pt x="1872" y="716"/>
                    </a:lnTo>
                    <a:lnTo>
                      <a:pt x="1902" y="626"/>
                    </a:lnTo>
                    <a:lnTo>
                      <a:pt x="1902" y="626"/>
                    </a:lnTo>
                    <a:lnTo>
                      <a:pt x="1904" y="622"/>
                    </a:lnTo>
                    <a:lnTo>
                      <a:pt x="1904" y="618"/>
                    </a:lnTo>
                    <a:lnTo>
                      <a:pt x="1902" y="614"/>
                    </a:lnTo>
                    <a:lnTo>
                      <a:pt x="1898" y="610"/>
                    </a:lnTo>
                    <a:lnTo>
                      <a:pt x="1898" y="610"/>
                    </a:lnTo>
                    <a:lnTo>
                      <a:pt x="1848" y="566"/>
                    </a:lnTo>
                    <a:lnTo>
                      <a:pt x="1848" y="566"/>
                    </a:lnTo>
                    <a:lnTo>
                      <a:pt x="1844" y="570"/>
                    </a:lnTo>
                    <a:lnTo>
                      <a:pt x="1844" y="570"/>
                    </a:lnTo>
                    <a:lnTo>
                      <a:pt x="1698" y="728"/>
                    </a:lnTo>
                    <a:lnTo>
                      <a:pt x="1698" y="728"/>
                    </a:lnTo>
                    <a:lnTo>
                      <a:pt x="1696" y="732"/>
                    </a:lnTo>
                    <a:lnTo>
                      <a:pt x="1696" y="738"/>
                    </a:lnTo>
                    <a:lnTo>
                      <a:pt x="1696" y="738"/>
                    </a:lnTo>
                    <a:lnTo>
                      <a:pt x="1698" y="742"/>
                    </a:lnTo>
                    <a:lnTo>
                      <a:pt x="1698" y="742"/>
                    </a:lnTo>
                    <a:lnTo>
                      <a:pt x="1700" y="752"/>
                    </a:lnTo>
                    <a:lnTo>
                      <a:pt x="1702" y="756"/>
                    </a:lnTo>
                    <a:lnTo>
                      <a:pt x="1702" y="760"/>
                    </a:lnTo>
                    <a:lnTo>
                      <a:pt x="1702" y="760"/>
                    </a:lnTo>
                    <a:lnTo>
                      <a:pt x="1690" y="770"/>
                    </a:lnTo>
                    <a:lnTo>
                      <a:pt x="1678" y="780"/>
                    </a:lnTo>
                    <a:lnTo>
                      <a:pt x="1678" y="780"/>
                    </a:lnTo>
                    <a:lnTo>
                      <a:pt x="1664" y="786"/>
                    </a:lnTo>
                    <a:lnTo>
                      <a:pt x="1650" y="790"/>
                    </a:lnTo>
                    <a:lnTo>
                      <a:pt x="1650" y="790"/>
                    </a:lnTo>
                    <a:lnTo>
                      <a:pt x="1642" y="792"/>
                    </a:lnTo>
                    <a:lnTo>
                      <a:pt x="1634" y="796"/>
                    </a:lnTo>
                    <a:lnTo>
                      <a:pt x="1624" y="808"/>
                    </a:lnTo>
                    <a:lnTo>
                      <a:pt x="1624" y="808"/>
                    </a:lnTo>
                    <a:lnTo>
                      <a:pt x="1622" y="810"/>
                    </a:lnTo>
                    <a:lnTo>
                      <a:pt x="1620" y="814"/>
                    </a:lnTo>
                    <a:lnTo>
                      <a:pt x="1622" y="822"/>
                    </a:lnTo>
                    <a:lnTo>
                      <a:pt x="1626" y="830"/>
                    </a:lnTo>
                    <a:lnTo>
                      <a:pt x="1630" y="836"/>
                    </a:lnTo>
                    <a:lnTo>
                      <a:pt x="1630" y="836"/>
                    </a:lnTo>
                    <a:lnTo>
                      <a:pt x="1642" y="840"/>
                    </a:lnTo>
                    <a:lnTo>
                      <a:pt x="1656" y="840"/>
                    </a:lnTo>
                    <a:lnTo>
                      <a:pt x="1680" y="836"/>
                    </a:lnTo>
                    <a:lnTo>
                      <a:pt x="1680" y="836"/>
                    </a:lnTo>
                    <a:lnTo>
                      <a:pt x="1698" y="836"/>
                    </a:lnTo>
                    <a:lnTo>
                      <a:pt x="1706" y="838"/>
                    </a:lnTo>
                    <a:lnTo>
                      <a:pt x="1714" y="840"/>
                    </a:lnTo>
                    <a:lnTo>
                      <a:pt x="1714" y="840"/>
                    </a:lnTo>
                    <a:lnTo>
                      <a:pt x="1718" y="844"/>
                    </a:lnTo>
                    <a:lnTo>
                      <a:pt x="1722" y="850"/>
                    </a:lnTo>
                    <a:lnTo>
                      <a:pt x="1722" y="850"/>
                    </a:lnTo>
                    <a:lnTo>
                      <a:pt x="1722" y="854"/>
                    </a:lnTo>
                    <a:lnTo>
                      <a:pt x="1722" y="854"/>
                    </a:lnTo>
                    <a:lnTo>
                      <a:pt x="1724" y="864"/>
                    </a:lnTo>
                    <a:lnTo>
                      <a:pt x="1724" y="868"/>
                    </a:lnTo>
                    <a:lnTo>
                      <a:pt x="1722" y="872"/>
                    </a:lnTo>
                    <a:lnTo>
                      <a:pt x="1722" y="872"/>
                    </a:lnTo>
                    <a:lnTo>
                      <a:pt x="1710" y="880"/>
                    </a:lnTo>
                    <a:lnTo>
                      <a:pt x="1698" y="886"/>
                    </a:lnTo>
                    <a:lnTo>
                      <a:pt x="1698" y="886"/>
                    </a:lnTo>
                    <a:lnTo>
                      <a:pt x="1682" y="888"/>
                    </a:lnTo>
                    <a:lnTo>
                      <a:pt x="1666" y="890"/>
                    </a:lnTo>
                    <a:lnTo>
                      <a:pt x="1666" y="890"/>
                    </a:lnTo>
                    <a:lnTo>
                      <a:pt x="1658" y="890"/>
                    </a:lnTo>
                    <a:lnTo>
                      <a:pt x="1650" y="894"/>
                    </a:lnTo>
                    <a:lnTo>
                      <a:pt x="1636" y="902"/>
                    </a:lnTo>
                    <a:lnTo>
                      <a:pt x="1636" y="902"/>
                    </a:lnTo>
                    <a:lnTo>
                      <a:pt x="1634" y="904"/>
                    </a:lnTo>
                    <a:lnTo>
                      <a:pt x="1632" y="906"/>
                    </a:lnTo>
                    <a:lnTo>
                      <a:pt x="1632" y="906"/>
                    </a:lnTo>
                    <a:lnTo>
                      <a:pt x="1632" y="914"/>
                    </a:lnTo>
                    <a:lnTo>
                      <a:pt x="1634" y="920"/>
                    </a:lnTo>
                    <a:lnTo>
                      <a:pt x="1636" y="926"/>
                    </a:lnTo>
                    <a:lnTo>
                      <a:pt x="1638" y="930"/>
                    </a:lnTo>
                    <a:lnTo>
                      <a:pt x="1644" y="934"/>
                    </a:lnTo>
                    <a:lnTo>
                      <a:pt x="1648" y="938"/>
                    </a:lnTo>
                    <a:lnTo>
                      <a:pt x="1654" y="940"/>
                    </a:lnTo>
                    <a:lnTo>
                      <a:pt x="1660" y="940"/>
                    </a:lnTo>
                    <a:lnTo>
                      <a:pt x="1660" y="940"/>
                    </a:lnTo>
                    <a:lnTo>
                      <a:pt x="1696" y="944"/>
                    </a:lnTo>
                    <a:lnTo>
                      <a:pt x="1696" y="944"/>
                    </a:lnTo>
                    <a:lnTo>
                      <a:pt x="1706" y="946"/>
                    </a:lnTo>
                    <a:lnTo>
                      <a:pt x="1716" y="950"/>
                    </a:lnTo>
                    <a:lnTo>
                      <a:pt x="1716" y="950"/>
                    </a:lnTo>
                    <a:lnTo>
                      <a:pt x="1724" y="954"/>
                    </a:lnTo>
                    <a:lnTo>
                      <a:pt x="1726" y="956"/>
                    </a:lnTo>
                    <a:lnTo>
                      <a:pt x="1728" y="958"/>
                    </a:lnTo>
                    <a:lnTo>
                      <a:pt x="1728" y="958"/>
                    </a:lnTo>
                    <a:lnTo>
                      <a:pt x="1728" y="972"/>
                    </a:lnTo>
                    <a:lnTo>
                      <a:pt x="1728" y="978"/>
                    </a:lnTo>
                    <a:lnTo>
                      <a:pt x="1724" y="984"/>
                    </a:lnTo>
                    <a:lnTo>
                      <a:pt x="1724" y="984"/>
                    </a:lnTo>
                    <a:lnTo>
                      <a:pt x="1720" y="988"/>
                    </a:lnTo>
                    <a:lnTo>
                      <a:pt x="1714" y="990"/>
                    </a:lnTo>
                    <a:lnTo>
                      <a:pt x="1700" y="994"/>
                    </a:lnTo>
                    <a:lnTo>
                      <a:pt x="1700" y="994"/>
                    </a:lnTo>
                    <a:lnTo>
                      <a:pt x="1696" y="994"/>
                    </a:lnTo>
                    <a:lnTo>
                      <a:pt x="1696" y="994"/>
                    </a:lnTo>
                    <a:lnTo>
                      <a:pt x="1706" y="1000"/>
                    </a:lnTo>
                    <a:lnTo>
                      <a:pt x="1722" y="1006"/>
                    </a:lnTo>
                    <a:lnTo>
                      <a:pt x="1736" y="1008"/>
                    </a:lnTo>
                    <a:lnTo>
                      <a:pt x="1742" y="1008"/>
                    </a:lnTo>
                    <a:lnTo>
                      <a:pt x="1746" y="1006"/>
                    </a:lnTo>
                    <a:lnTo>
                      <a:pt x="1746" y="1006"/>
                    </a:lnTo>
                    <a:lnTo>
                      <a:pt x="1750" y="1002"/>
                    </a:lnTo>
                    <a:lnTo>
                      <a:pt x="1754" y="996"/>
                    </a:lnTo>
                    <a:lnTo>
                      <a:pt x="1756" y="990"/>
                    </a:lnTo>
                    <a:lnTo>
                      <a:pt x="1758" y="984"/>
                    </a:lnTo>
                    <a:lnTo>
                      <a:pt x="1758" y="984"/>
                    </a:lnTo>
                    <a:lnTo>
                      <a:pt x="1756" y="976"/>
                    </a:lnTo>
                    <a:lnTo>
                      <a:pt x="1752" y="970"/>
                    </a:lnTo>
                    <a:lnTo>
                      <a:pt x="1748" y="962"/>
                    </a:lnTo>
                    <a:lnTo>
                      <a:pt x="1742" y="958"/>
                    </a:lnTo>
                    <a:lnTo>
                      <a:pt x="1742" y="958"/>
                    </a:lnTo>
                    <a:lnTo>
                      <a:pt x="1730" y="948"/>
                    </a:lnTo>
                    <a:lnTo>
                      <a:pt x="1720" y="940"/>
                    </a:lnTo>
                    <a:lnTo>
                      <a:pt x="1720" y="940"/>
                    </a:lnTo>
                    <a:lnTo>
                      <a:pt x="1712" y="934"/>
                    </a:lnTo>
                    <a:lnTo>
                      <a:pt x="1708" y="928"/>
                    </a:lnTo>
                    <a:lnTo>
                      <a:pt x="1702" y="912"/>
                    </a:lnTo>
                    <a:lnTo>
                      <a:pt x="1702" y="912"/>
                    </a:lnTo>
                    <a:lnTo>
                      <a:pt x="1702" y="908"/>
                    </a:lnTo>
                    <a:lnTo>
                      <a:pt x="1702" y="906"/>
                    </a:lnTo>
                    <a:lnTo>
                      <a:pt x="1702" y="906"/>
                    </a:lnTo>
                    <a:lnTo>
                      <a:pt x="1706" y="900"/>
                    </a:lnTo>
                    <a:lnTo>
                      <a:pt x="1706" y="900"/>
                    </a:lnTo>
                    <a:lnTo>
                      <a:pt x="1712" y="892"/>
                    </a:lnTo>
                    <a:lnTo>
                      <a:pt x="1716" y="890"/>
                    </a:lnTo>
                    <a:lnTo>
                      <a:pt x="1718" y="888"/>
                    </a:lnTo>
                    <a:lnTo>
                      <a:pt x="1718" y="888"/>
                    </a:lnTo>
                    <a:lnTo>
                      <a:pt x="1732" y="892"/>
                    </a:lnTo>
                    <a:lnTo>
                      <a:pt x="1746" y="898"/>
                    </a:lnTo>
                    <a:lnTo>
                      <a:pt x="1746" y="898"/>
                    </a:lnTo>
                    <a:lnTo>
                      <a:pt x="1758" y="906"/>
                    </a:lnTo>
                    <a:lnTo>
                      <a:pt x="1768" y="918"/>
                    </a:lnTo>
                    <a:lnTo>
                      <a:pt x="1768" y="918"/>
                    </a:lnTo>
                    <a:lnTo>
                      <a:pt x="1782" y="926"/>
                    </a:lnTo>
                    <a:lnTo>
                      <a:pt x="1788" y="930"/>
                    </a:lnTo>
                    <a:lnTo>
                      <a:pt x="1796" y="930"/>
                    </a:lnTo>
                    <a:lnTo>
                      <a:pt x="1796" y="930"/>
                    </a:lnTo>
                    <a:lnTo>
                      <a:pt x="1804" y="930"/>
                    </a:lnTo>
                    <a:lnTo>
                      <a:pt x="1808" y="928"/>
                    </a:lnTo>
                    <a:lnTo>
                      <a:pt x="1808" y="928"/>
                    </a:lnTo>
                    <a:lnTo>
                      <a:pt x="1814" y="920"/>
                    </a:lnTo>
                    <a:lnTo>
                      <a:pt x="1818" y="910"/>
                    </a:lnTo>
                    <a:lnTo>
                      <a:pt x="1816" y="900"/>
                    </a:lnTo>
                    <a:lnTo>
                      <a:pt x="1812" y="890"/>
                    </a:lnTo>
                    <a:lnTo>
                      <a:pt x="1812" y="890"/>
                    </a:lnTo>
                    <a:lnTo>
                      <a:pt x="1794" y="864"/>
                    </a:lnTo>
                    <a:lnTo>
                      <a:pt x="1794" y="864"/>
                    </a:lnTo>
                    <a:lnTo>
                      <a:pt x="1790" y="858"/>
                    </a:lnTo>
                    <a:lnTo>
                      <a:pt x="1786" y="850"/>
                    </a:lnTo>
                    <a:lnTo>
                      <a:pt x="1784" y="834"/>
                    </a:lnTo>
                    <a:lnTo>
                      <a:pt x="1784" y="834"/>
                    </a:lnTo>
                    <a:lnTo>
                      <a:pt x="1784" y="828"/>
                    </a:lnTo>
                    <a:lnTo>
                      <a:pt x="1788" y="824"/>
                    </a:lnTo>
                    <a:lnTo>
                      <a:pt x="1788" y="824"/>
                    </a:lnTo>
                    <a:lnTo>
                      <a:pt x="1790" y="822"/>
                    </a:lnTo>
                    <a:lnTo>
                      <a:pt x="1790" y="822"/>
                    </a:lnTo>
                    <a:lnTo>
                      <a:pt x="1800" y="816"/>
                    </a:lnTo>
                    <a:lnTo>
                      <a:pt x="1804" y="814"/>
                    </a:lnTo>
                    <a:lnTo>
                      <a:pt x="1806" y="814"/>
                    </a:lnTo>
                    <a:lnTo>
                      <a:pt x="1806" y="814"/>
                    </a:lnTo>
                    <a:lnTo>
                      <a:pt x="1818" y="822"/>
                    </a:lnTo>
                    <a:lnTo>
                      <a:pt x="1830" y="830"/>
                    </a:lnTo>
                    <a:lnTo>
                      <a:pt x="1830" y="830"/>
                    </a:lnTo>
                    <a:lnTo>
                      <a:pt x="1838" y="842"/>
                    </a:lnTo>
                    <a:lnTo>
                      <a:pt x="1846" y="856"/>
                    </a:lnTo>
                    <a:lnTo>
                      <a:pt x="1846" y="856"/>
                    </a:lnTo>
                    <a:lnTo>
                      <a:pt x="1852" y="864"/>
                    </a:lnTo>
                    <a:lnTo>
                      <a:pt x="1858" y="870"/>
                    </a:lnTo>
                    <a:lnTo>
                      <a:pt x="1872" y="878"/>
                    </a:lnTo>
                    <a:lnTo>
                      <a:pt x="1872" y="878"/>
                    </a:lnTo>
                    <a:lnTo>
                      <a:pt x="1878" y="878"/>
                    </a:lnTo>
                    <a:lnTo>
                      <a:pt x="1886" y="876"/>
                    </a:lnTo>
                    <a:lnTo>
                      <a:pt x="1892" y="872"/>
                    </a:lnTo>
                    <a:lnTo>
                      <a:pt x="1894" y="868"/>
                    </a:lnTo>
                    <a:lnTo>
                      <a:pt x="1894" y="868"/>
                    </a:lnTo>
                    <a:lnTo>
                      <a:pt x="1896" y="852"/>
                    </a:lnTo>
                    <a:lnTo>
                      <a:pt x="1894" y="838"/>
                    </a:lnTo>
                    <a:lnTo>
                      <a:pt x="1894" y="838"/>
                    </a:lnTo>
                    <a:lnTo>
                      <a:pt x="1890" y="820"/>
                    </a:lnTo>
                    <a:lnTo>
                      <a:pt x="1886" y="804"/>
                    </a:lnTo>
                    <a:lnTo>
                      <a:pt x="1886" y="804"/>
                    </a:lnTo>
                    <a:lnTo>
                      <a:pt x="1884" y="796"/>
                    </a:lnTo>
                    <a:lnTo>
                      <a:pt x="1884" y="796"/>
                    </a:lnTo>
                    <a:lnTo>
                      <a:pt x="1886" y="784"/>
                    </a:lnTo>
                    <a:lnTo>
                      <a:pt x="1890" y="776"/>
                    </a:lnTo>
                    <a:lnTo>
                      <a:pt x="1900" y="770"/>
                    </a:lnTo>
                    <a:lnTo>
                      <a:pt x="1912" y="768"/>
                    </a:lnTo>
                    <a:lnTo>
                      <a:pt x="1912" y="768"/>
                    </a:lnTo>
                    <a:lnTo>
                      <a:pt x="1914" y="768"/>
                    </a:lnTo>
                    <a:lnTo>
                      <a:pt x="1916" y="770"/>
                    </a:lnTo>
                    <a:lnTo>
                      <a:pt x="1916" y="770"/>
                    </a:lnTo>
                    <a:lnTo>
                      <a:pt x="1924" y="782"/>
                    </a:lnTo>
                    <a:lnTo>
                      <a:pt x="1932" y="794"/>
                    </a:lnTo>
                    <a:lnTo>
                      <a:pt x="1932" y="794"/>
                    </a:lnTo>
                    <a:lnTo>
                      <a:pt x="1938" y="808"/>
                    </a:lnTo>
                    <a:lnTo>
                      <a:pt x="1940" y="822"/>
                    </a:lnTo>
                    <a:lnTo>
                      <a:pt x="1940" y="822"/>
                    </a:lnTo>
                    <a:lnTo>
                      <a:pt x="1942" y="830"/>
                    </a:lnTo>
                    <a:lnTo>
                      <a:pt x="1946" y="836"/>
                    </a:lnTo>
                    <a:lnTo>
                      <a:pt x="1958" y="850"/>
                    </a:lnTo>
                    <a:lnTo>
                      <a:pt x="1958" y="850"/>
                    </a:lnTo>
                    <a:lnTo>
                      <a:pt x="1964" y="852"/>
                    </a:lnTo>
                    <a:lnTo>
                      <a:pt x="1970" y="852"/>
                    </a:lnTo>
                    <a:lnTo>
                      <a:pt x="1978" y="850"/>
                    </a:lnTo>
                    <a:lnTo>
                      <a:pt x="1982" y="846"/>
                    </a:lnTo>
                    <a:lnTo>
                      <a:pt x="1982" y="846"/>
                    </a:lnTo>
                    <a:lnTo>
                      <a:pt x="1990" y="830"/>
                    </a:lnTo>
                    <a:lnTo>
                      <a:pt x="1990" y="820"/>
                    </a:lnTo>
                    <a:lnTo>
                      <a:pt x="1990" y="812"/>
                    </a:lnTo>
                    <a:lnTo>
                      <a:pt x="1990" y="812"/>
                    </a:lnTo>
                    <a:lnTo>
                      <a:pt x="1990" y="800"/>
                    </a:lnTo>
                    <a:lnTo>
                      <a:pt x="1990" y="786"/>
                    </a:lnTo>
                    <a:lnTo>
                      <a:pt x="1990" y="786"/>
                    </a:lnTo>
                    <a:lnTo>
                      <a:pt x="1990" y="778"/>
                    </a:lnTo>
                    <a:lnTo>
                      <a:pt x="1992" y="772"/>
                    </a:lnTo>
                    <a:lnTo>
                      <a:pt x="2000" y="758"/>
                    </a:lnTo>
                    <a:lnTo>
                      <a:pt x="2000" y="758"/>
                    </a:lnTo>
                    <a:lnTo>
                      <a:pt x="2002" y="756"/>
                    </a:lnTo>
                    <a:lnTo>
                      <a:pt x="2006" y="754"/>
                    </a:lnTo>
                    <a:lnTo>
                      <a:pt x="2006" y="754"/>
                    </a:lnTo>
                    <a:lnTo>
                      <a:pt x="2012" y="754"/>
                    </a:lnTo>
                    <a:lnTo>
                      <a:pt x="2012" y="754"/>
                    </a:lnTo>
                    <a:lnTo>
                      <a:pt x="2022" y="754"/>
                    </a:lnTo>
                    <a:lnTo>
                      <a:pt x="2026" y="754"/>
                    </a:lnTo>
                    <a:lnTo>
                      <a:pt x="2028" y="756"/>
                    </a:lnTo>
                    <a:lnTo>
                      <a:pt x="2028" y="756"/>
                    </a:lnTo>
                    <a:lnTo>
                      <a:pt x="2034" y="768"/>
                    </a:lnTo>
                    <a:lnTo>
                      <a:pt x="2038" y="782"/>
                    </a:lnTo>
                    <a:lnTo>
                      <a:pt x="2038" y="782"/>
                    </a:lnTo>
                    <a:lnTo>
                      <a:pt x="2040" y="798"/>
                    </a:lnTo>
                    <a:lnTo>
                      <a:pt x="2038" y="814"/>
                    </a:lnTo>
                    <a:lnTo>
                      <a:pt x="2038" y="814"/>
                    </a:lnTo>
                    <a:lnTo>
                      <a:pt x="2040" y="828"/>
                    </a:lnTo>
                    <a:lnTo>
                      <a:pt x="2046" y="840"/>
                    </a:lnTo>
                    <a:lnTo>
                      <a:pt x="2046" y="840"/>
                    </a:lnTo>
                    <a:lnTo>
                      <a:pt x="2050" y="848"/>
                    </a:lnTo>
                    <a:lnTo>
                      <a:pt x="2056" y="850"/>
                    </a:lnTo>
                    <a:lnTo>
                      <a:pt x="2062" y="850"/>
                    </a:lnTo>
                    <a:lnTo>
                      <a:pt x="2068" y="846"/>
                    </a:lnTo>
                    <a:lnTo>
                      <a:pt x="2068" y="846"/>
                    </a:lnTo>
                    <a:lnTo>
                      <a:pt x="2076" y="838"/>
                    </a:lnTo>
                    <a:lnTo>
                      <a:pt x="2080" y="830"/>
                    </a:lnTo>
                    <a:lnTo>
                      <a:pt x="2088" y="812"/>
                    </a:lnTo>
                    <a:lnTo>
                      <a:pt x="2088" y="812"/>
                    </a:lnTo>
                    <a:lnTo>
                      <a:pt x="2094" y="790"/>
                    </a:lnTo>
                    <a:lnTo>
                      <a:pt x="2100" y="780"/>
                    </a:lnTo>
                    <a:lnTo>
                      <a:pt x="2108" y="770"/>
                    </a:lnTo>
                    <a:lnTo>
                      <a:pt x="2108" y="770"/>
                    </a:lnTo>
                    <a:lnTo>
                      <a:pt x="2114" y="766"/>
                    </a:lnTo>
                    <a:lnTo>
                      <a:pt x="2116" y="766"/>
                    </a:lnTo>
                    <a:lnTo>
                      <a:pt x="2120" y="766"/>
                    </a:lnTo>
                    <a:lnTo>
                      <a:pt x="2120" y="766"/>
                    </a:lnTo>
                    <a:lnTo>
                      <a:pt x="2124" y="768"/>
                    </a:lnTo>
                    <a:lnTo>
                      <a:pt x="2124" y="768"/>
                    </a:lnTo>
                    <a:lnTo>
                      <a:pt x="2132" y="772"/>
                    </a:lnTo>
                    <a:lnTo>
                      <a:pt x="2138" y="774"/>
                    </a:lnTo>
                    <a:lnTo>
                      <a:pt x="2140" y="776"/>
                    </a:lnTo>
                    <a:lnTo>
                      <a:pt x="2140" y="776"/>
                    </a:lnTo>
                    <a:lnTo>
                      <a:pt x="2142" y="790"/>
                    </a:lnTo>
                    <a:lnTo>
                      <a:pt x="2140" y="804"/>
                    </a:lnTo>
                    <a:lnTo>
                      <a:pt x="2140" y="804"/>
                    </a:lnTo>
                    <a:lnTo>
                      <a:pt x="2136" y="818"/>
                    </a:lnTo>
                    <a:lnTo>
                      <a:pt x="2132" y="832"/>
                    </a:lnTo>
                    <a:lnTo>
                      <a:pt x="2132" y="832"/>
                    </a:lnTo>
                    <a:lnTo>
                      <a:pt x="2130" y="840"/>
                    </a:lnTo>
                    <a:lnTo>
                      <a:pt x="2128" y="848"/>
                    </a:lnTo>
                    <a:lnTo>
                      <a:pt x="2130" y="864"/>
                    </a:lnTo>
                    <a:lnTo>
                      <a:pt x="2130" y="864"/>
                    </a:lnTo>
                    <a:lnTo>
                      <a:pt x="2132" y="870"/>
                    </a:lnTo>
                    <a:lnTo>
                      <a:pt x="2138" y="874"/>
                    </a:lnTo>
                    <a:lnTo>
                      <a:pt x="2144" y="878"/>
                    </a:lnTo>
                    <a:lnTo>
                      <a:pt x="2150" y="878"/>
                    </a:lnTo>
                    <a:lnTo>
                      <a:pt x="2150" y="878"/>
                    </a:lnTo>
                    <a:lnTo>
                      <a:pt x="2162" y="870"/>
                    </a:lnTo>
                    <a:lnTo>
                      <a:pt x="2172" y="860"/>
                    </a:lnTo>
                    <a:lnTo>
                      <a:pt x="2172" y="860"/>
                    </a:lnTo>
                    <a:lnTo>
                      <a:pt x="2184" y="844"/>
                    </a:lnTo>
                    <a:lnTo>
                      <a:pt x="2196" y="828"/>
                    </a:lnTo>
                    <a:lnTo>
                      <a:pt x="2196" y="828"/>
                    </a:lnTo>
                    <a:lnTo>
                      <a:pt x="2202" y="822"/>
                    </a:lnTo>
                    <a:lnTo>
                      <a:pt x="2202" y="822"/>
                    </a:lnTo>
                    <a:lnTo>
                      <a:pt x="2214" y="816"/>
                    </a:lnTo>
                    <a:lnTo>
                      <a:pt x="2222" y="814"/>
                    </a:lnTo>
                    <a:lnTo>
                      <a:pt x="2230" y="816"/>
                    </a:lnTo>
                    <a:lnTo>
                      <a:pt x="2240" y="824"/>
                    </a:lnTo>
                    <a:lnTo>
                      <a:pt x="2240" y="824"/>
                    </a:lnTo>
                    <a:lnTo>
                      <a:pt x="2242" y="828"/>
                    </a:lnTo>
                    <a:lnTo>
                      <a:pt x="2242" y="830"/>
                    </a:lnTo>
                    <a:lnTo>
                      <a:pt x="2242" y="830"/>
                    </a:lnTo>
                    <a:lnTo>
                      <a:pt x="2238" y="844"/>
                    </a:lnTo>
                    <a:lnTo>
                      <a:pt x="2234" y="858"/>
                    </a:lnTo>
                    <a:lnTo>
                      <a:pt x="2234" y="858"/>
                    </a:lnTo>
                    <a:lnTo>
                      <a:pt x="2226" y="872"/>
                    </a:lnTo>
                    <a:lnTo>
                      <a:pt x="2216" y="882"/>
                    </a:lnTo>
                    <a:lnTo>
                      <a:pt x="2216" y="882"/>
                    </a:lnTo>
                    <a:lnTo>
                      <a:pt x="2212" y="890"/>
                    </a:lnTo>
                    <a:lnTo>
                      <a:pt x="2210" y="898"/>
                    </a:lnTo>
                    <a:lnTo>
                      <a:pt x="2206" y="914"/>
                    </a:lnTo>
                    <a:lnTo>
                      <a:pt x="2206" y="914"/>
                    </a:lnTo>
                    <a:lnTo>
                      <a:pt x="2208" y="918"/>
                    </a:lnTo>
                    <a:lnTo>
                      <a:pt x="2212" y="924"/>
                    </a:lnTo>
                    <a:lnTo>
                      <a:pt x="2218" y="930"/>
                    </a:lnTo>
                    <a:lnTo>
                      <a:pt x="2222" y="930"/>
                    </a:lnTo>
                    <a:lnTo>
                      <a:pt x="2222" y="930"/>
                    </a:lnTo>
                    <a:lnTo>
                      <a:pt x="2238" y="926"/>
                    </a:lnTo>
                    <a:lnTo>
                      <a:pt x="2250" y="920"/>
                    </a:lnTo>
                    <a:lnTo>
                      <a:pt x="2250" y="920"/>
                    </a:lnTo>
                    <a:lnTo>
                      <a:pt x="2266" y="910"/>
                    </a:lnTo>
                    <a:lnTo>
                      <a:pt x="2280" y="898"/>
                    </a:lnTo>
                    <a:lnTo>
                      <a:pt x="2280" y="898"/>
                    </a:lnTo>
                    <a:lnTo>
                      <a:pt x="2286" y="894"/>
                    </a:lnTo>
                    <a:lnTo>
                      <a:pt x="2286" y="894"/>
                    </a:lnTo>
                    <a:lnTo>
                      <a:pt x="2298" y="890"/>
                    </a:lnTo>
                    <a:lnTo>
                      <a:pt x="2302" y="890"/>
                    </a:lnTo>
                    <a:lnTo>
                      <a:pt x="2308" y="892"/>
                    </a:lnTo>
                    <a:lnTo>
                      <a:pt x="2312" y="894"/>
                    </a:lnTo>
                    <a:lnTo>
                      <a:pt x="2316" y="898"/>
                    </a:lnTo>
                    <a:lnTo>
                      <a:pt x="2324" y="908"/>
                    </a:lnTo>
                    <a:lnTo>
                      <a:pt x="2324" y="908"/>
                    </a:lnTo>
                    <a:lnTo>
                      <a:pt x="2324" y="914"/>
                    </a:lnTo>
                    <a:lnTo>
                      <a:pt x="2324" y="914"/>
                    </a:lnTo>
                    <a:lnTo>
                      <a:pt x="2318" y="928"/>
                    </a:lnTo>
                    <a:lnTo>
                      <a:pt x="2312" y="934"/>
                    </a:lnTo>
                    <a:lnTo>
                      <a:pt x="2306" y="938"/>
                    </a:lnTo>
                    <a:lnTo>
                      <a:pt x="2306" y="938"/>
                    </a:lnTo>
                    <a:lnTo>
                      <a:pt x="2296" y="946"/>
                    </a:lnTo>
                    <a:lnTo>
                      <a:pt x="2286" y="954"/>
                    </a:lnTo>
                    <a:lnTo>
                      <a:pt x="2286" y="954"/>
                    </a:lnTo>
                    <a:lnTo>
                      <a:pt x="2280" y="960"/>
                    </a:lnTo>
                    <a:lnTo>
                      <a:pt x="2274" y="966"/>
                    </a:lnTo>
                    <a:lnTo>
                      <a:pt x="2270" y="972"/>
                    </a:lnTo>
                    <a:lnTo>
                      <a:pt x="2266" y="980"/>
                    </a:lnTo>
                    <a:lnTo>
                      <a:pt x="2266" y="980"/>
                    </a:lnTo>
                    <a:lnTo>
                      <a:pt x="2266" y="986"/>
                    </a:lnTo>
                    <a:lnTo>
                      <a:pt x="2268" y="990"/>
                    </a:lnTo>
                    <a:lnTo>
                      <a:pt x="2268" y="990"/>
                    </a:lnTo>
                    <a:lnTo>
                      <a:pt x="2274" y="998"/>
                    </a:lnTo>
                    <a:lnTo>
                      <a:pt x="2282" y="1004"/>
                    </a:lnTo>
                    <a:lnTo>
                      <a:pt x="2292" y="1004"/>
                    </a:lnTo>
                    <a:lnTo>
                      <a:pt x="2302" y="1002"/>
                    </a:lnTo>
                    <a:lnTo>
                      <a:pt x="2302" y="1002"/>
                    </a:lnTo>
                    <a:lnTo>
                      <a:pt x="2340" y="986"/>
                    </a:lnTo>
                    <a:lnTo>
                      <a:pt x="2340" y="986"/>
                    </a:lnTo>
                    <a:lnTo>
                      <a:pt x="2350" y="984"/>
                    </a:lnTo>
                    <a:lnTo>
                      <a:pt x="2350" y="984"/>
                    </a:lnTo>
                    <a:lnTo>
                      <a:pt x="2364" y="986"/>
                    </a:lnTo>
                    <a:lnTo>
                      <a:pt x="2370" y="990"/>
                    </a:lnTo>
                    <a:lnTo>
                      <a:pt x="2376" y="996"/>
                    </a:lnTo>
                    <a:lnTo>
                      <a:pt x="2380" y="1008"/>
                    </a:lnTo>
                    <a:lnTo>
                      <a:pt x="2380" y="1008"/>
                    </a:lnTo>
                    <a:lnTo>
                      <a:pt x="2380" y="1012"/>
                    </a:lnTo>
                    <a:lnTo>
                      <a:pt x="2378" y="1014"/>
                    </a:lnTo>
                    <a:lnTo>
                      <a:pt x="2378" y="1014"/>
                    </a:lnTo>
                    <a:lnTo>
                      <a:pt x="2368" y="1024"/>
                    </a:lnTo>
                    <a:lnTo>
                      <a:pt x="2356" y="1032"/>
                    </a:lnTo>
                    <a:lnTo>
                      <a:pt x="2356" y="1032"/>
                    </a:lnTo>
                    <a:lnTo>
                      <a:pt x="2342" y="1038"/>
                    </a:lnTo>
                    <a:lnTo>
                      <a:pt x="2326" y="1046"/>
                    </a:lnTo>
                    <a:lnTo>
                      <a:pt x="2326" y="1046"/>
                    </a:lnTo>
                    <a:lnTo>
                      <a:pt x="2318" y="1050"/>
                    </a:lnTo>
                    <a:lnTo>
                      <a:pt x="2310" y="1058"/>
                    </a:lnTo>
                    <a:lnTo>
                      <a:pt x="2310" y="1058"/>
                    </a:lnTo>
                    <a:lnTo>
                      <a:pt x="2304" y="1064"/>
                    </a:lnTo>
                    <a:lnTo>
                      <a:pt x="2302" y="1072"/>
                    </a:lnTo>
                    <a:lnTo>
                      <a:pt x="2302" y="1080"/>
                    </a:lnTo>
                    <a:lnTo>
                      <a:pt x="2306" y="1086"/>
                    </a:lnTo>
                    <a:lnTo>
                      <a:pt x="2306" y="1086"/>
                    </a:lnTo>
                    <a:lnTo>
                      <a:pt x="2312" y="1090"/>
                    </a:lnTo>
                    <a:lnTo>
                      <a:pt x="2318" y="1094"/>
                    </a:lnTo>
                    <a:lnTo>
                      <a:pt x="2330" y="1096"/>
                    </a:lnTo>
                    <a:lnTo>
                      <a:pt x="2330" y="1096"/>
                    </a:lnTo>
                    <a:lnTo>
                      <a:pt x="2342" y="1098"/>
                    </a:lnTo>
                    <a:lnTo>
                      <a:pt x="2354" y="1096"/>
                    </a:lnTo>
                    <a:lnTo>
                      <a:pt x="2354" y="1096"/>
                    </a:lnTo>
                    <a:lnTo>
                      <a:pt x="2344" y="1076"/>
                    </a:lnTo>
                    <a:lnTo>
                      <a:pt x="2344" y="1076"/>
                    </a:lnTo>
                    <a:lnTo>
                      <a:pt x="2342" y="1072"/>
                    </a:lnTo>
                    <a:lnTo>
                      <a:pt x="2342" y="1068"/>
                    </a:lnTo>
                    <a:lnTo>
                      <a:pt x="2342" y="1068"/>
                    </a:lnTo>
                    <a:lnTo>
                      <a:pt x="2352" y="1058"/>
                    </a:lnTo>
                    <a:lnTo>
                      <a:pt x="2364" y="1048"/>
                    </a:lnTo>
                    <a:lnTo>
                      <a:pt x="2364" y="1048"/>
                    </a:lnTo>
                    <a:lnTo>
                      <a:pt x="2378" y="1040"/>
                    </a:lnTo>
                    <a:lnTo>
                      <a:pt x="2392" y="1032"/>
                    </a:lnTo>
                    <a:lnTo>
                      <a:pt x="2392" y="1032"/>
                    </a:lnTo>
                    <a:lnTo>
                      <a:pt x="2400" y="1026"/>
                    </a:lnTo>
                    <a:lnTo>
                      <a:pt x="2408" y="1018"/>
                    </a:lnTo>
                    <a:lnTo>
                      <a:pt x="2408" y="1018"/>
                    </a:lnTo>
                    <a:lnTo>
                      <a:pt x="2412" y="1012"/>
                    </a:lnTo>
                    <a:lnTo>
                      <a:pt x="2414" y="1008"/>
                    </a:lnTo>
                    <a:lnTo>
                      <a:pt x="2414" y="1002"/>
                    </a:lnTo>
                    <a:lnTo>
                      <a:pt x="2412" y="996"/>
                    </a:lnTo>
                    <a:lnTo>
                      <a:pt x="2412" y="996"/>
                    </a:lnTo>
                    <a:lnTo>
                      <a:pt x="2406" y="988"/>
                    </a:lnTo>
                    <a:lnTo>
                      <a:pt x="2400" y="980"/>
                    </a:lnTo>
                    <a:lnTo>
                      <a:pt x="2390" y="976"/>
                    </a:lnTo>
                    <a:lnTo>
                      <a:pt x="2380" y="974"/>
                    </a:lnTo>
                    <a:lnTo>
                      <a:pt x="2380" y="974"/>
                    </a:lnTo>
                    <a:lnTo>
                      <a:pt x="2342" y="978"/>
                    </a:lnTo>
                    <a:lnTo>
                      <a:pt x="2342" y="978"/>
                    </a:lnTo>
                    <a:lnTo>
                      <a:pt x="2336" y="978"/>
                    </a:lnTo>
                    <a:lnTo>
                      <a:pt x="2330" y="976"/>
                    </a:lnTo>
                    <a:lnTo>
                      <a:pt x="2330" y="976"/>
                    </a:lnTo>
                    <a:lnTo>
                      <a:pt x="2318" y="972"/>
                    </a:lnTo>
                    <a:lnTo>
                      <a:pt x="2312" y="966"/>
                    </a:lnTo>
                    <a:lnTo>
                      <a:pt x="2308" y="956"/>
                    </a:lnTo>
                    <a:lnTo>
                      <a:pt x="2308" y="944"/>
                    </a:lnTo>
                    <a:lnTo>
                      <a:pt x="2308" y="944"/>
                    </a:lnTo>
                    <a:lnTo>
                      <a:pt x="2310" y="942"/>
                    </a:lnTo>
                    <a:lnTo>
                      <a:pt x="2312" y="938"/>
                    </a:lnTo>
                    <a:lnTo>
                      <a:pt x="2312" y="938"/>
                    </a:lnTo>
                    <a:lnTo>
                      <a:pt x="2326" y="932"/>
                    </a:lnTo>
                    <a:lnTo>
                      <a:pt x="2334" y="928"/>
                    </a:lnTo>
                    <a:lnTo>
                      <a:pt x="2342" y="928"/>
                    </a:lnTo>
                    <a:lnTo>
                      <a:pt x="2342" y="928"/>
                    </a:lnTo>
                    <a:lnTo>
                      <a:pt x="2358" y="928"/>
                    </a:lnTo>
                    <a:lnTo>
                      <a:pt x="2376" y="926"/>
                    </a:lnTo>
                    <a:lnTo>
                      <a:pt x="2376" y="926"/>
                    </a:lnTo>
                    <a:lnTo>
                      <a:pt x="2382" y="924"/>
                    </a:lnTo>
                    <a:lnTo>
                      <a:pt x="2388" y="922"/>
                    </a:lnTo>
                    <a:lnTo>
                      <a:pt x="2394" y="920"/>
                    </a:lnTo>
                    <a:lnTo>
                      <a:pt x="2398" y="916"/>
                    </a:lnTo>
                    <a:lnTo>
                      <a:pt x="2402" y="910"/>
                    </a:lnTo>
                    <a:lnTo>
                      <a:pt x="2404" y="904"/>
                    </a:lnTo>
                    <a:lnTo>
                      <a:pt x="2406" y="898"/>
                    </a:lnTo>
                    <a:lnTo>
                      <a:pt x="2404" y="892"/>
                    </a:lnTo>
                    <a:lnTo>
                      <a:pt x="2404" y="892"/>
                    </a:lnTo>
                    <a:lnTo>
                      <a:pt x="2402" y="886"/>
                    </a:lnTo>
                    <a:lnTo>
                      <a:pt x="2396" y="880"/>
                    </a:lnTo>
                    <a:lnTo>
                      <a:pt x="2384" y="870"/>
                    </a:lnTo>
                    <a:lnTo>
                      <a:pt x="2384" y="870"/>
                    </a:lnTo>
                    <a:lnTo>
                      <a:pt x="2366" y="862"/>
                    </a:lnTo>
                    <a:lnTo>
                      <a:pt x="2346" y="854"/>
                    </a:lnTo>
                    <a:lnTo>
                      <a:pt x="2346" y="854"/>
                    </a:lnTo>
                    <a:lnTo>
                      <a:pt x="2338" y="848"/>
                    </a:lnTo>
                    <a:lnTo>
                      <a:pt x="2338" y="848"/>
                    </a:lnTo>
                    <a:lnTo>
                      <a:pt x="2332" y="842"/>
                    </a:lnTo>
                    <a:lnTo>
                      <a:pt x="2326" y="836"/>
                    </a:lnTo>
                    <a:lnTo>
                      <a:pt x="2326" y="832"/>
                    </a:lnTo>
                    <a:lnTo>
                      <a:pt x="2326" y="828"/>
                    </a:lnTo>
                    <a:lnTo>
                      <a:pt x="2328" y="824"/>
                    </a:lnTo>
                    <a:lnTo>
                      <a:pt x="2332" y="818"/>
                    </a:lnTo>
                    <a:lnTo>
                      <a:pt x="2332" y="818"/>
                    </a:lnTo>
                    <a:lnTo>
                      <a:pt x="2328" y="818"/>
                    </a:lnTo>
                    <a:lnTo>
                      <a:pt x="2328" y="818"/>
                    </a:lnTo>
                    <a:lnTo>
                      <a:pt x="2316" y="818"/>
                    </a:lnTo>
                    <a:lnTo>
                      <a:pt x="2306" y="814"/>
                    </a:lnTo>
                    <a:lnTo>
                      <a:pt x="2298" y="808"/>
                    </a:lnTo>
                    <a:lnTo>
                      <a:pt x="2292" y="798"/>
                    </a:lnTo>
                    <a:lnTo>
                      <a:pt x="2292" y="798"/>
                    </a:lnTo>
                    <a:lnTo>
                      <a:pt x="2218" y="638"/>
                    </a:lnTo>
                    <a:lnTo>
                      <a:pt x="2218" y="638"/>
                    </a:lnTo>
                    <a:lnTo>
                      <a:pt x="2212" y="628"/>
                    </a:lnTo>
                    <a:lnTo>
                      <a:pt x="2212" y="628"/>
                    </a:lnTo>
                    <a:lnTo>
                      <a:pt x="2198" y="682"/>
                    </a:lnTo>
                    <a:lnTo>
                      <a:pt x="2198" y="682"/>
                    </a:lnTo>
                    <a:lnTo>
                      <a:pt x="2186" y="732"/>
                    </a:lnTo>
                    <a:lnTo>
                      <a:pt x="2186" y="732"/>
                    </a:lnTo>
                    <a:lnTo>
                      <a:pt x="2182" y="738"/>
                    </a:lnTo>
                    <a:lnTo>
                      <a:pt x="2180" y="738"/>
                    </a:lnTo>
                    <a:lnTo>
                      <a:pt x="2176" y="740"/>
                    </a:lnTo>
                    <a:lnTo>
                      <a:pt x="2176" y="740"/>
                    </a:lnTo>
                    <a:lnTo>
                      <a:pt x="2050" y="740"/>
                    </a:lnTo>
                    <a:lnTo>
                      <a:pt x="2050" y="740"/>
                    </a:lnTo>
                    <a:lnTo>
                      <a:pt x="2040" y="738"/>
                    </a:lnTo>
                    <a:lnTo>
                      <a:pt x="2032" y="732"/>
                    </a:lnTo>
                    <a:lnTo>
                      <a:pt x="2026" y="724"/>
                    </a:lnTo>
                    <a:lnTo>
                      <a:pt x="2024" y="714"/>
                    </a:lnTo>
                    <a:lnTo>
                      <a:pt x="2024" y="714"/>
                    </a:lnTo>
                    <a:lnTo>
                      <a:pt x="2026" y="702"/>
                    </a:lnTo>
                    <a:lnTo>
                      <a:pt x="2032" y="694"/>
                    </a:lnTo>
                    <a:lnTo>
                      <a:pt x="2040" y="688"/>
                    </a:lnTo>
                    <a:lnTo>
                      <a:pt x="2050" y="686"/>
                    </a:lnTo>
                    <a:lnTo>
                      <a:pt x="2050" y="686"/>
                    </a:lnTo>
                    <a:lnTo>
                      <a:pt x="2130" y="686"/>
                    </a:lnTo>
                    <a:lnTo>
                      <a:pt x="2130" y="686"/>
                    </a:lnTo>
                    <a:lnTo>
                      <a:pt x="2134" y="686"/>
                    </a:lnTo>
                    <a:lnTo>
                      <a:pt x="2138" y="684"/>
                    </a:lnTo>
                    <a:lnTo>
                      <a:pt x="2140" y="680"/>
                    </a:lnTo>
                    <a:lnTo>
                      <a:pt x="2142" y="676"/>
                    </a:lnTo>
                    <a:lnTo>
                      <a:pt x="2142" y="676"/>
                    </a:lnTo>
                    <a:lnTo>
                      <a:pt x="2172" y="570"/>
                    </a:lnTo>
                    <a:lnTo>
                      <a:pt x="2172" y="570"/>
                    </a:lnTo>
                    <a:lnTo>
                      <a:pt x="2176" y="562"/>
                    </a:lnTo>
                    <a:lnTo>
                      <a:pt x="2180" y="554"/>
                    </a:lnTo>
                    <a:lnTo>
                      <a:pt x="2180" y="554"/>
                    </a:lnTo>
                    <a:lnTo>
                      <a:pt x="2220" y="498"/>
                    </a:lnTo>
                    <a:lnTo>
                      <a:pt x="2220" y="498"/>
                    </a:lnTo>
                    <a:lnTo>
                      <a:pt x="2226" y="488"/>
                    </a:lnTo>
                    <a:lnTo>
                      <a:pt x="2226" y="488"/>
                    </a:lnTo>
                    <a:lnTo>
                      <a:pt x="2162" y="488"/>
                    </a:lnTo>
                    <a:lnTo>
                      <a:pt x="2162" y="488"/>
                    </a:lnTo>
                    <a:lnTo>
                      <a:pt x="2158" y="490"/>
                    </a:lnTo>
                    <a:lnTo>
                      <a:pt x="2154" y="494"/>
                    </a:lnTo>
                    <a:lnTo>
                      <a:pt x="2154" y="494"/>
                    </a:lnTo>
                    <a:lnTo>
                      <a:pt x="2124" y="536"/>
                    </a:lnTo>
                    <a:lnTo>
                      <a:pt x="2124" y="536"/>
                    </a:lnTo>
                    <a:lnTo>
                      <a:pt x="2118" y="542"/>
                    </a:lnTo>
                    <a:lnTo>
                      <a:pt x="2110" y="546"/>
                    </a:lnTo>
                    <a:lnTo>
                      <a:pt x="2102" y="546"/>
                    </a:lnTo>
                    <a:lnTo>
                      <a:pt x="2094" y="542"/>
                    </a:lnTo>
                    <a:lnTo>
                      <a:pt x="2094" y="542"/>
                    </a:lnTo>
                    <a:lnTo>
                      <a:pt x="2088" y="536"/>
                    </a:lnTo>
                    <a:lnTo>
                      <a:pt x="2086" y="528"/>
                    </a:lnTo>
                    <a:lnTo>
                      <a:pt x="2086" y="520"/>
                    </a:lnTo>
                    <a:lnTo>
                      <a:pt x="2090" y="512"/>
                    </a:lnTo>
                    <a:lnTo>
                      <a:pt x="2090" y="512"/>
                    </a:lnTo>
                    <a:lnTo>
                      <a:pt x="2134" y="452"/>
                    </a:lnTo>
                    <a:lnTo>
                      <a:pt x="2134" y="452"/>
                    </a:lnTo>
                    <a:lnTo>
                      <a:pt x="2138" y="448"/>
                    </a:lnTo>
                    <a:lnTo>
                      <a:pt x="2144" y="446"/>
                    </a:lnTo>
                    <a:lnTo>
                      <a:pt x="2144" y="446"/>
                    </a:lnTo>
                    <a:lnTo>
                      <a:pt x="2288" y="446"/>
                    </a:lnTo>
                    <a:lnTo>
                      <a:pt x="2288" y="446"/>
                    </a:lnTo>
                    <a:lnTo>
                      <a:pt x="2294" y="448"/>
                    </a:lnTo>
                    <a:lnTo>
                      <a:pt x="2302" y="454"/>
                    </a:lnTo>
                    <a:lnTo>
                      <a:pt x="2302" y="454"/>
                    </a:lnTo>
                    <a:lnTo>
                      <a:pt x="2364" y="524"/>
                    </a:lnTo>
                    <a:lnTo>
                      <a:pt x="2364" y="524"/>
                    </a:lnTo>
                    <a:lnTo>
                      <a:pt x="2372" y="530"/>
                    </a:lnTo>
                    <a:lnTo>
                      <a:pt x="2376" y="532"/>
                    </a:lnTo>
                    <a:lnTo>
                      <a:pt x="2380" y="532"/>
                    </a:lnTo>
                    <a:lnTo>
                      <a:pt x="2380" y="532"/>
                    </a:lnTo>
                    <a:lnTo>
                      <a:pt x="2406" y="532"/>
                    </a:lnTo>
                    <a:lnTo>
                      <a:pt x="2406" y="532"/>
                    </a:lnTo>
                    <a:lnTo>
                      <a:pt x="2414" y="534"/>
                    </a:lnTo>
                    <a:lnTo>
                      <a:pt x="2422" y="540"/>
                    </a:lnTo>
                    <a:lnTo>
                      <a:pt x="2426" y="546"/>
                    </a:lnTo>
                    <a:lnTo>
                      <a:pt x="2426" y="554"/>
                    </a:lnTo>
                    <a:lnTo>
                      <a:pt x="2426" y="554"/>
                    </a:lnTo>
                    <a:lnTo>
                      <a:pt x="2424" y="562"/>
                    </a:lnTo>
                    <a:lnTo>
                      <a:pt x="2420" y="568"/>
                    </a:lnTo>
                    <a:lnTo>
                      <a:pt x="2414" y="574"/>
                    </a:lnTo>
                    <a:lnTo>
                      <a:pt x="2404" y="574"/>
                    </a:lnTo>
                    <a:lnTo>
                      <a:pt x="2404" y="574"/>
                    </a:lnTo>
                    <a:lnTo>
                      <a:pt x="2358" y="574"/>
                    </a:lnTo>
                    <a:lnTo>
                      <a:pt x="2358" y="574"/>
                    </a:lnTo>
                    <a:lnTo>
                      <a:pt x="2352" y="574"/>
                    </a:lnTo>
                    <a:lnTo>
                      <a:pt x="2346" y="570"/>
                    </a:lnTo>
                    <a:lnTo>
                      <a:pt x="2346" y="570"/>
                    </a:lnTo>
                    <a:lnTo>
                      <a:pt x="2304" y="524"/>
                    </a:lnTo>
                    <a:lnTo>
                      <a:pt x="2304" y="524"/>
                    </a:lnTo>
                    <a:lnTo>
                      <a:pt x="2262" y="586"/>
                    </a:lnTo>
                    <a:lnTo>
                      <a:pt x="2262" y="586"/>
                    </a:lnTo>
                    <a:lnTo>
                      <a:pt x="2262" y="590"/>
                    </a:lnTo>
                    <a:lnTo>
                      <a:pt x="2264" y="596"/>
                    </a:lnTo>
                    <a:lnTo>
                      <a:pt x="2264" y="596"/>
                    </a:lnTo>
                    <a:lnTo>
                      <a:pt x="2344" y="766"/>
                    </a:lnTo>
                    <a:lnTo>
                      <a:pt x="2344" y="766"/>
                    </a:lnTo>
                    <a:lnTo>
                      <a:pt x="2348" y="776"/>
                    </a:lnTo>
                    <a:lnTo>
                      <a:pt x="2350" y="786"/>
                    </a:lnTo>
                    <a:lnTo>
                      <a:pt x="2348" y="796"/>
                    </a:lnTo>
                    <a:lnTo>
                      <a:pt x="2344" y="806"/>
                    </a:lnTo>
                    <a:lnTo>
                      <a:pt x="2344" y="806"/>
                    </a:lnTo>
                    <a:lnTo>
                      <a:pt x="2352" y="806"/>
                    </a:lnTo>
                    <a:lnTo>
                      <a:pt x="2360" y="808"/>
                    </a:lnTo>
                    <a:lnTo>
                      <a:pt x="2374" y="812"/>
                    </a:lnTo>
                    <a:lnTo>
                      <a:pt x="2388" y="818"/>
                    </a:lnTo>
                    <a:lnTo>
                      <a:pt x="2402" y="822"/>
                    </a:lnTo>
                    <a:lnTo>
                      <a:pt x="2402" y="822"/>
                    </a:lnTo>
                    <a:lnTo>
                      <a:pt x="2416" y="824"/>
                    </a:lnTo>
                    <a:lnTo>
                      <a:pt x="2430" y="824"/>
                    </a:lnTo>
                    <a:lnTo>
                      <a:pt x="2430" y="824"/>
                    </a:lnTo>
                    <a:lnTo>
                      <a:pt x="2432" y="822"/>
                    </a:lnTo>
                    <a:lnTo>
                      <a:pt x="2436" y="818"/>
                    </a:lnTo>
                    <a:lnTo>
                      <a:pt x="2442" y="808"/>
                    </a:lnTo>
                    <a:lnTo>
                      <a:pt x="2442" y="808"/>
                    </a:lnTo>
                    <a:lnTo>
                      <a:pt x="2446" y="800"/>
                    </a:lnTo>
                    <a:lnTo>
                      <a:pt x="2446" y="790"/>
                    </a:lnTo>
                    <a:lnTo>
                      <a:pt x="2444" y="780"/>
                    </a:lnTo>
                    <a:lnTo>
                      <a:pt x="2438" y="772"/>
                    </a:lnTo>
                    <a:lnTo>
                      <a:pt x="2438" y="772"/>
                    </a:lnTo>
                    <a:lnTo>
                      <a:pt x="2418" y="748"/>
                    </a:lnTo>
                    <a:lnTo>
                      <a:pt x="2418" y="748"/>
                    </a:lnTo>
                    <a:lnTo>
                      <a:pt x="2412" y="742"/>
                    </a:lnTo>
                    <a:lnTo>
                      <a:pt x="2408" y="736"/>
                    </a:lnTo>
                    <a:lnTo>
                      <a:pt x="2402" y="720"/>
                    </a:lnTo>
                    <a:lnTo>
                      <a:pt x="2402" y="720"/>
                    </a:lnTo>
                    <a:lnTo>
                      <a:pt x="2402" y="714"/>
                    </a:lnTo>
                    <a:lnTo>
                      <a:pt x="2402" y="710"/>
                    </a:lnTo>
                    <a:lnTo>
                      <a:pt x="2406" y="708"/>
                    </a:lnTo>
                    <a:lnTo>
                      <a:pt x="2406" y="708"/>
                    </a:lnTo>
                    <a:lnTo>
                      <a:pt x="2408" y="706"/>
                    </a:lnTo>
                    <a:lnTo>
                      <a:pt x="2408" y="706"/>
                    </a:lnTo>
                    <a:lnTo>
                      <a:pt x="2416" y="698"/>
                    </a:lnTo>
                    <a:lnTo>
                      <a:pt x="2420" y="696"/>
                    </a:lnTo>
                    <a:lnTo>
                      <a:pt x="2422" y="696"/>
                    </a:lnTo>
                    <a:lnTo>
                      <a:pt x="2422" y="696"/>
                    </a:lnTo>
                    <a:lnTo>
                      <a:pt x="2436" y="700"/>
                    </a:lnTo>
                    <a:lnTo>
                      <a:pt x="2448" y="708"/>
                    </a:lnTo>
                    <a:lnTo>
                      <a:pt x="2448" y="708"/>
                    </a:lnTo>
                    <a:lnTo>
                      <a:pt x="2460" y="722"/>
                    </a:lnTo>
                    <a:lnTo>
                      <a:pt x="2474" y="736"/>
                    </a:lnTo>
                    <a:lnTo>
                      <a:pt x="2474" y="736"/>
                    </a:lnTo>
                    <a:lnTo>
                      <a:pt x="2480" y="742"/>
                    </a:lnTo>
                    <a:lnTo>
                      <a:pt x="2486" y="746"/>
                    </a:lnTo>
                    <a:lnTo>
                      <a:pt x="2486" y="746"/>
                    </a:lnTo>
                    <a:lnTo>
                      <a:pt x="2494" y="748"/>
                    </a:lnTo>
                    <a:lnTo>
                      <a:pt x="2498" y="750"/>
                    </a:lnTo>
                    <a:lnTo>
                      <a:pt x="2502" y="750"/>
                    </a:lnTo>
                    <a:lnTo>
                      <a:pt x="2502" y="750"/>
                    </a:lnTo>
                    <a:lnTo>
                      <a:pt x="2516" y="744"/>
                    </a:lnTo>
                    <a:lnTo>
                      <a:pt x="2524" y="740"/>
                    </a:lnTo>
                    <a:lnTo>
                      <a:pt x="2528" y="734"/>
                    </a:lnTo>
                    <a:lnTo>
                      <a:pt x="2528" y="734"/>
                    </a:lnTo>
                    <a:lnTo>
                      <a:pt x="2532" y="728"/>
                    </a:lnTo>
                    <a:lnTo>
                      <a:pt x="2534" y="720"/>
                    </a:lnTo>
                    <a:lnTo>
                      <a:pt x="2534" y="706"/>
                    </a:lnTo>
                    <a:lnTo>
                      <a:pt x="2534" y="706"/>
                    </a:lnTo>
                    <a:lnTo>
                      <a:pt x="2530" y="686"/>
                    </a:lnTo>
                    <a:lnTo>
                      <a:pt x="2524" y="666"/>
                    </a:lnTo>
                    <a:lnTo>
                      <a:pt x="2524" y="666"/>
                    </a:lnTo>
                    <a:lnTo>
                      <a:pt x="2524" y="656"/>
                    </a:lnTo>
                    <a:lnTo>
                      <a:pt x="2524" y="656"/>
                    </a:lnTo>
                    <a:lnTo>
                      <a:pt x="2526" y="644"/>
                    </a:lnTo>
                    <a:lnTo>
                      <a:pt x="2530" y="636"/>
                    </a:lnTo>
                    <a:lnTo>
                      <a:pt x="2538" y="632"/>
                    </a:lnTo>
                    <a:lnTo>
                      <a:pt x="2552" y="630"/>
                    </a:lnTo>
                    <a:lnTo>
                      <a:pt x="2552" y="630"/>
                    </a:lnTo>
                    <a:lnTo>
                      <a:pt x="2554" y="632"/>
                    </a:lnTo>
                    <a:lnTo>
                      <a:pt x="2556" y="632"/>
                    </a:lnTo>
                    <a:lnTo>
                      <a:pt x="2556" y="632"/>
                    </a:lnTo>
                    <a:lnTo>
                      <a:pt x="2564" y="644"/>
                    </a:lnTo>
                    <a:lnTo>
                      <a:pt x="2572" y="656"/>
                    </a:lnTo>
                    <a:lnTo>
                      <a:pt x="2572" y="656"/>
                    </a:lnTo>
                    <a:lnTo>
                      <a:pt x="2576" y="672"/>
                    </a:lnTo>
                    <a:lnTo>
                      <a:pt x="2580" y="686"/>
                    </a:lnTo>
                    <a:lnTo>
                      <a:pt x="2580" y="686"/>
                    </a:lnTo>
                    <a:lnTo>
                      <a:pt x="2582" y="694"/>
                    </a:lnTo>
                    <a:lnTo>
                      <a:pt x="2586" y="702"/>
                    </a:lnTo>
                    <a:lnTo>
                      <a:pt x="2596" y="714"/>
                    </a:lnTo>
                    <a:lnTo>
                      <a:pt x="2596" y="714"/>
                    </a:lnTo>
                    <a:lnTo>
                      <a:pt x="2602" y="716"/>
                    </a:lnTo>
                    <a:lnTo>
                      <a:pt x="2608" y="718"/>
                    </a:lnTo>
                    <a:lnTo>
                      <a:pt x="2608" y="718"/>
                    </a:lnTo>
                    <a:lnTo>
                      <a:pt x="2622" y="716"/>
                    </a:lnTo>
                    <a:lnTo>
                      <a:pt x="2628" y="714"/>
                    </a:lnTo>
                    <a:lnTo>
                      <a:pt x="2634" y="712"/>
                    </a:lnTo>
                    <a:lnTo>
                      <a:pt x="2636" y="708"/>
                    </a:lnTo>
                    <a:lnTo>
                      <a:pt x="2640" y="702"/>
                    </a:lnTo>
                    <a:lnTo>
                      <a:pt x="2644" y="688"/>
                    </a:lnTo>
                    <a:lnTo>
                      <a:pt x="2644" y="688"/>
                    </a:lnTo>
                    <a:lnTo>
                      <a:pt x="2652" y="652"/>
                    </a:lnTo>
                    <a:lnTo>
                      <a:pt x="2652" y="652"/>
                    </a:lnTo>
                    <a:lnTo>
                      <a:pt x="2656" y="644"/>
                    </a:lnTo>
                    <a:lnTo>
                      <a:pt x="2656" y="644"/>
                    </a:lnTo>
                    <a:lnTo>
                      <a:pt x="2662" y="634"/>
                    </a:lnTo>
                    <a:lnTo>
                      <a:pt x="2670" y="630"/>
                    </a:lnTo>
                    <a:lnTo>
                      <a:pt x="2680" y="630"/>
                    </a:lnTo>
                    <a:lnTo>
                      <a:pt x="2692" y="634"/>
                    </a:lnTo>
                    <a:lnTo>
                      <a:pt x="2692" y="634"/>
                    </a:lnTo>
                    <a:lnTo>
                      <a:pt x="2694" y="634"/>
                    </a:lnTo>
                    <a:lnTo>
                      <a:pt x="2696" y="638"/>
                    </a:lnTo>
                    <a:lnTo>
                      <a:pt x="2696" y="638"/>
                    </a:lnTo>
                    <a:lnTo>
                      <a:pt x="2700" y="652"/>
                    </a:lnTo>
                    <a:lnTo>
                      <a:pt x="2700" y="660"/>
                    </a:lnTo>
                    <a:lnTo>
                      <a:pt x="2698" y="668"/>
                    </a:lnTo>
                    <a:lnTo>
                      <a:pt x="2698" y="668"/>
                    </a:lnTo>
                    <a:lnTo>
                      <a:pt x="2696" y="682"/>
                    </a:lnTo>
                    <a:lnTo>
                      <a:pt x="2692" y="694"/>
                    </a:lnTo>
                    <a:lnTo>
                      <a:pt x="2692" y="694"/>
                    </a:lnTo>
                    <a:lnTo>
                      <a:pt x="2692" y="704"/>
                    </a:lnTo>
                    <a:lnTo>
                      <a:pt x="2692" y="712"/>
                    </a:lnTo>
                    <a:lnTo>
                      <a:pt x="2692" y="720"/>
                    </a:lnTo>
                    <a:lnTo>
                      <a:pt x="2696" y="728"/>
                    </a:lnTo>
                    <a:lnTo>
                      <a:pt x="2696" y="728"/>
                    </a:lnTo>
                    <a:lnTo>
                      <a:pt x="2700" y="732"/>
                    </a:lnTo>
                    <a:lnTo>
                      <a:pt x="2708" y="736"/>
                    </a:lnTo>
                    <a:lnTo>
                      <a:pt x="2708" y="736"/>
                    </a:lnTo>
                    <a:lnTo>
                      <a:pt x="2718" y="740"/>
                    </a:lnTo>
                    <a:lnTo>
                      <a:pt x="2728" y="740"/>
                    </a:lnTo>
                    <a:lnTo>
                      <a:pt x="2738" y="736"/>
                    </a:lnTo>
                    <a:lnTo>
                      <a:pt x="2746" y="728"/>
                    </a:lnTo>
                    <a:lnTo>
                      <a:pt x="2746" y="728"/>
                    </a:lnTo>
                    <a:lnTo>
                      <a:pt x="2772" y="696"/>
                    </a:lnTo>
                    <a:lnTo>
                      <a:pt x="2772" y="696"/>
                    </a:lnTo>
                    <a:lnTo>
                      <a:pt x="2778" y="690"/>
                    </a:lnTo>
                    <a:lnTo>
                      <a:pt x="2778" y="690"/>
                    </a:lnTo>
                    <a:lnTo>
                      <a:pt x="2790" y="686"/>
                    </a:lnTo>
                    <a:lnTo>
                      <a:pt x="2798" y="684"/>
                    </a:lnTo>
                    <a:lnTo>
                      <a:pt x="2808" y="688"/>
                    </a:lnTo>
                    <a:lnTo>
                      <a:pt x="2816" y="696"/>
                    </a:lnTo>
                    <a:lnTo>
                      <a:pt x="2816" y="696"/>
                    </a:lnTo>
                    <a:lnTo>
                      <a:pt x="2818" y="700"/>
                    </a:lnTo>
                    <a:lnTo>
                      <a:pt x="2818" y="702"/>
                    </a:lnTo>
                    <a:lnTo>
                      <a:pt x="2818" y="702"/>
                    </a:lnTo>
                    <a:lnTo>
                      <a:pt x="2814" y="716"/>
                    </a:lnTo>
                    <a:lnTo>
                      <a:pt x="2808" y="730"/>
                    </a:lnTo>
                    <a:lnTo>
                      <a:pt x="2808" y="730"/>
                    </a:lnTo>
                    <a:lnTo>
                      <a:pt x="2796" y="744"/>
                    </a:lnTo>
                    <a:lnTo>
                      <a:pt x="2784" y="758"/>
                    </a:lnTo>
                    <a:lnTo>
                      <a:pt x="2784" y="758"/>
                    </a:lnTo>
                    <a:lnTo>
                      <a:pt x="2780" y="768"/>
                    </a:lnTo>
                    <a:lnTo>
                      <a:pt x="2780" y="768"/>
                    </a:lnTo>
                    <a:lnTo>
                      <a:pt x="2778" y="780"/>
                    </a:lnTo>
                    <a:lnTo>
                      <a:pt x="2780" y="790"/>
                    </a:lnTo>
                    <a:lnTo>
                      <a:pt x="2784" y="798"/>
                    </a:lnTo>
                    <a:lnTo>
                      <a:pt x="2796" y="806"/>
                    </a:lnTo>
                    <a:lnTo>
                      <a:pt x="2796" y="806"/>
                    </a:lnTo>
                    <a:lnTo>
                      <a:pt x="2802" y="808"/>
                    </a:lnTo>
                    <a:lnTo>
                      <a:pt x="2808" y="808"/>
                    </a:lnTo>
                    <a:lnTo>
                      <a:pt x="2824" y="806"/>
                    </a:lnTo>
                    <a:lnTo>
                      <a:pt x="2824" y="806"/>
                    </a:lnTo>
                    <a:lnTo>
                      <a:pt x="2838" y="800"/>
                    </a:lnTo>
                    <a:lnTo>
                      <a:pt x="2854" y="792"/>
                    </a:lnTo>
                    <a:lnTo>
                      <a:pt x="2854" y="792"/>
                    </a:lnTo>
                    <a:lnTo>
                      <a:pt x="2860" y="788"/>
                    </a:lnTo>
                    <a:lnTo>
                      <a:pt x="2868" y="786"/>
                    </a:lnTo>
                    <a:lnTo>
                      <a:pt x="2884" y="786"/>
                    </a:lnTo>
                    <a:lnTo>
                      <a:pt x="2884" y="786"/>
                    </a:lnTo>
                    <a:lnTo>
                      <a:pt x="2892" y="788"/>
                    </a:lnTo>
                    <a:lnTo>
                      <a:pt x="2894" y="792"/>
                    </a:lnTo>
                    <a:lnTo>
                      <a:pt x="2894" y="792"/>
                    </a:lnTo>
                    <a:lnTo>
                      <a:pt x="2896" y="796"/>
                    </a:lnTo>
                    <a:lnTo>
                      <a:pt x="2896" y="796"/>
                    </a:lnTo>
                    <a:lnTo>
                      <a:pt x="2900" y="806"/>
                    </a:lnTo>
                    <a:lnTo>
                      <a:pt x="2902" y="810"/>
                    </a:lnTo>
                    <a:lnTo>
                      <a:pt x="2902" y="812"/>
                    </a:lnTo>
                    <a:lnTo>
                      <a:pt x="2902" y="812"/>
                    </a:lnTo>
                    <a:lnTo>
                      <a:pt x="2892" y="824"/>
                    </a:lnTo>
                    <a:lnTo>
                      <a:pt x="2882" y="834"/>
                    </a:lnTo>
                    <a:lnTo>
                      <a:pt x="2882" y="834"/>
                    </a:lnTo>
                    <a:lnTo>
                      <a:pt x="2864" y="842"/>
                    </a:lnTo>
                    <a:lnTo>
                      <a:pt x="2846" y="850"/>
                    </a:lnTo>
                    <a:lnTo>
                      <a:pt x="2846" y="850"/>
                    </a:lnTo>
                    <a:lnTo>
                      <a:pt x="2842" y="852"/>
                    </a:lnTo>
                    <a:lnTo>
                      <a:pt x="2838" y="854"/>
                    </a:lnTo>
                    <a:lnTo>
                      <a:pt x="2838" y="854"/>
                    </a:lnTo>
                    <a:lnTo>
                      <a:pt x="2830" y="864"/>
                    </a:lnTo>
                    <a:lnTo>
                      <a:pt x="2828" y="868"/>
                    </a:lnTo>
                    <a:lnTo>
                      <a:pt x="2826" y="872"/>
                    </a:lnTo>
                    <a:lnTo>
                      <a:pt x="2826" y="872"/>
                    </a:lnTo>
                    <a:lnTo>
                      <a:pt x="2828" y="890"/>
                    </a:lnTo>
                    <a:lnTo>
                      <a:pt x="2832" y="896"/>
                    </a:lnTo>
                    <a:lnTo>
                      <a:pt x="2836" y="904"/>
                    </a:lnTo>
                    <a:lnTo>
                      <a:pt x="2836" y="904"/>
                    </a:lnTo>
                    <a:lnTo>
                      <a:pt x="2840" y="908"/>
                    </a:lnTo>
                    <a:lnTo>
                      <a:pt x="2846" y="912"/>
                    </a:lnTo>
                    <a:lnTo>
                      <a:pt x="2862" y="916"/>
                    </a:lnTo>
                    <a:lnTo>
                      <a:pt x="2862" y="916"/>
                    </a:lnTo>
                    <a:lnTo>
                      <a:pt x="2880" y="918"/>
                    </a:lnTo>
                    <a:lnTo>
                      <a:pt x="2900" y="918"/>
                    </a:lnTo>
                    <a:lnTo>
                      <a:pt x="2900" y="918"/>
                    </a:lnTo>
                    <a:lnTo>
                      <a:pt x="2910" y="920"/>
                    </a:lnTo>
                    <a:lnTo>
                      <a:pt x="2910" y="920"/>
                    </a:lnTo>
                    <a:lnTo>
                      <a:pt x="2922" y="926"/>
                    </a:lnTo>
                    <a:lnTo>
                      <a:pt x="2928" y="934"/>
                    </a:lnTo>
                    <a:lnTo>
                      <a:pt x="2930" y="942"/>
                    </a:lnTo>
                    <a:lnTo>
                      <a:pt x="2928" y="956"/>
                    </a:lnTo>
                    <a:lnTo>
                      <a:pt x="2928" y="956"/>
                    </a:lnTo>
                    <a:lnTo>
                      <a:pt x="2926" y="958"/>
                    </a:lnTo>
                    <a:lnTo>
                      <a:pt x="2926" y="960"/>
                    </a:lnTo>
                    <a:lnTo>
                      <a:pt x="2926" y="960"/>
                    </a:lnTo>
                    <a:lnTo>
                      <a:pt x="2910" y="964"/>
                    </a:lnTo>
                    <a:lnTo>
                      <a:pt x="2896" y="968"/>
                    </a:lnTo>
                    <a:lnTo>
                      <a:pt x="2896" y="968"/>
                    </a:lnTo>
                    <a:lnTo>
                      <a:pt x="2880" y="966"/>
                    </a:lnTo>
                    <a:lnTo>
                      <a:pt x="2864" y="966"/>
                    </a:lnTo>
                    <a:lnTo>
                      <a:pt x="2864" y="966"/>
                    </a:lnTo>
                    <a:lnTo>
                      <a:pt x="2850" y="970"/>
                    </a:lnTo>
                    <a:lnTo>
                      <a:pt x="2836" y="974"/>
                    </a:lnTo>
                    <a:lnTo>
                      <a:pt x="2836" y="974"/>
                    </a:lnTo>
                    <a:lnTo>
                      <a:pt x="2834" y="976"/>
                    </a:lnTo>
                    <a:lnTo>
                      <a:pt x="2832" y="978"/>
                    </a:lnTo>
                    <a:lnTo>
                      <a:pt x="2830" y="986"/>
                    </a:lnTo>
                    <a:lnTo>
                      <a:pt x="2830" y="996"/>
                    </a:lnTo>
                    <a:lnTo>
                      <a:pt x="2832" y="1002"/>
                    </a:lnTo>
                    <a:lnTo>
                      <a:pt x="2832" y="1002"/>
                    </a:lnTo>
                    <a:lnTo>
                      <a:pt x="2844" y="1016"/>
                    </a:lnTo>
                    <a:lnTo>
                      <a:pt x="2850" y="1020"/>
                    </a:lnTo>
                    <a:lnTo>
                      <a:pt x="2858" y="1024"/>
                    </a:lnTo>
                    <a:lnTo>
                      <a:pt x="2858" y="1024"/>
                    </a:lnTo>
                    <a:lnTo>
                      <a:pt x="2870" y="1030"/>
                    </a:lnTo>
                    <a:lnTo>
                      <a:pt x="2882" y="1036"/>
                    </a:lnTo>
                    <a:lnTo>
                      <a:pt x="2882" y="1036"/>
                    </a:lnTo>
                    <a:lnTo>
                      <a:pt x="2892" y="1046"/>
                    </a:lnTo>
                    <a:lnTo>
                      <a:pt x="2902" y="1058"/>
                    </a:lnTo>
                    <a:lnTo>
                      <a:pt x="2902" y="1058"/>
                    </a:lnTo>
                    <a:lnTo>
                      <a:pt x="2904" y="1060"/>
                    </a:lnTo>
                    <a:lnTo>
                      <a:pt x="2904" y="1064"/>
                    </a:lnTo>
                    <a:lnTo>
                      <a:pt x="2904" y="1064"/>
                    </a:lnTo>
                    <a:lnTo>
                      <a:pt x="2900" y="1068"/>
                    </a:lnTo>
                    <a:lnTo>
                      <a:pt x="2900" y="1068"/>
                    </a:lnTo>
                    <a:lnTo>
                      <a:pt x="2896" y="1078"/>
                    </a:lnTo>
                    <a:lnTo>
                      <a:pt x="2894" y="1082"/>
                    </a:lnTo>
                    <a:lnTo>
                      <a:pt x="2890" y="1084"/>
                    </a:lnTo>
                    <a:lnTo>
                      <a:pt x="2890" y="1084"/>
                    </a:lnTo>
                    <a:lnTo>
                      <a:pt x="2884" y="1084"/>
                    </a:lnTo>
                    <a:lnTo>
                      <a:pt x="2876" y="1084"/>
                    </a:lnTo>
                    <a:lnTo>
                      <a:pt x="2860" y="1080"/>
                    </a:lnTo>
                    <a:lnTo>
                      <a:pt x="2860" y="1080"/>
                    </a:lnTo>
                    <a:lnTo>
                      <a:pt x="2856" y="1078"/>
                    </a:lnTo>
                    <a:lnTo>
                      <a:pt x="2848" y="1076"/>
                    </a:lnTo>
                    <a:lnTo>
                      <a:pt x="2848" y="1076"/>
                    </a:lnTo>
                    <a:lnTo>
                      <a:pt x="2860" y="1086"/>
                    </a:lnTo>
                    <a:lnTo>
                      <a:pt x="2876" y="1094"/>
                    </a:lnTo>
                    <a:lnTo>
                      <a:pt x="2890" y="1100"/>
                    </a:lnTo>
                    <a:lnTo>
                      <a:pt x="2904" y="1104"/>
                    </a:lnTo>
                    <a:lnTo>
                      <a:pt x="2904" y="1104"/>
                    </a:lnTo>
                    <a:lnTo>
                      <a:pt x="2908" y="1104"/>
                    </a:lnTo>
                    <a:lnTo>
                      <a:pt x="2912" y="1102"/>
                    </a:lnTo>
                    <a:lnTo>
                      <a:pt x="2918" y="1096"/>
                    </a:lnTo>
                    <a:lnTo>
                      <a:pt x="2922" y="1088"/>
                    </a:lnTo>
                    <a:lnTo>
                      <a:pt x="2924" y="1084"/>
                    </a:lnTo>
                    <a:lnTo>
                      <a:pt x="2922" y="1080"/>
                    </a:lnTo>
                    <a:lnTo>
                      <a:pt x="2922" y="1080"/>
                    </a:lnTo>
                    <a:lnTo>
                      <a:pt x="2916" y="1066"/>
                    </a:lnTo>
                    <a:lnTo>
                      <a:pt x="2912" y="1058"/>
                    </a:lnTo>
                    <a:lnTo>
                      <a:pt x="2906" y="1052"/>
                    </a:lnTo>
                    <a:lnTo>
                      <a:pt x="2906" y="1052"/>
                    </a:lnTo>
                    <a:lnTo>
                      <a:pt x="2896" y="1044"/>
                    </a:lnTo>
                    <a:lnTo>
                      <a:pt x="2888" y="1034"/>
                    </a:lnTo>
                    <a:lnTo>
                      <a:pt x="2888" y="1034"/>
                    </a:lnTo>
                    <a:lnTo>
                      <a:pt x="2880" y="1022"/>
                    </a:lnTo>
                    <a:lnTo>
                      <a:pt x="2872" y="1008"/>
                    </a:lnTo>
                    <a:lnTo>
                      <a:pt x="2872" y="1008"/>
                    </a:lnTo>
                    <a:lnTo>
                      <a:pt x="2872" y="1004"/>
                    </a:lnTo>
                    <a:lnTo>
                      <a:pt x="2874" y="1000"/>
                    </a:lnTo>
                    <a:lnTo>
                      <a:pt x="2874" y="1000"/>
                    </a:lnTo>
                    <a:lnTo>
                      <a:pt x="2880" y="996"/>
                    </a:lnTo>
                    <a:lnTo>
                      <a:pt x="2880" y="996"/>
                    </a:lnTo>
                    <a:lnTo>
                      <a:pt x="2886" y="988"/>
                    </a:lnTo>
                    <a:lnTo>
                      <a:pt x="2890" y="986"/>
                    </a:lnTo>
                    <a:lnTo>
                      <a:pt x="2894" y="984"/>
                    </a:lnTo>
                    <a:lnTo>
                      <a:pt x="2894" y="984"/>
                    </a:lnTo>
                    <a:lnTo>
                      <a:pt x="2908" y="990"/>
                    </a:lnTo>
                    <a:lnTo>
                      <a:pt x="2920" y="996"/>
                    </a:lnTo>
                    <a:lnTo>
                      <a:pt x="2920" y="996"/>
                    </a:lnTo>
                    <a:lnTo>
                      <a:pt x="2932" y="1006"/>
                    </a:lnTo>
                    <a:lnTo>
                      <a:pt x="2942" y="1018"/>
                    </a:lnTo>
                    <a:lnTo>
                      <a:pt x="2942" y="1018"/>
                    </a:lnTo>
                    <a:lnTo>
                      <a:pt x="2948" y="1024"/>
                    </a:lnTo>
                    <a:lnTo>
                      <a:pt x="2954" y="1028"/>
                    </a:lnTo>
                    <a:lnTo>
                      <a:pt x="2962" y="1032"/>
                    </a:lnTo>
                    <a:lnTo>
                      <a:pt x="2968" y="1034"/>
                    </a:lnTo>
                    <a:lnTo>
                      <a:pt x="2968" y="1034"/>
                    </a:lnTo>
                    <a:lnTo>
                      <a:pt x="2974" y="1034"/>
                    </a:lnTo>
                    <a:lnTo>
                      <a:pt x="2980" y="1032"/>
                    </a:lnTo>
                    <a:lnTo>
                      <a:pt x="2980" y="1032"/>
                    </a:lnTo>
                    <a:lnTo>
                      <a:pt x="2990" y="1024"/>
                    </a:lnTo>
                    <a:lnTo>
                      <a:pt x="2992" y="1018"/>
                    </a:lnTo>
                    <a:lnTo>
                      <a:pt x="2994" y="1014"/>
                    </a:lnTo>
                    <a:lnTo>
                      <a:pt x="2994" y="1008"/>
                    </a:lnTo>
                    <a:lnTo>
                      <a:pt x="2992" y="1004"/>
                    </a:lnTo>
                    <a:lnTo>
                      <a:pt x="2986" y="992"/>
                    </a:lnTo>
                    <a:lnTo>
                      <a:pt x="2986" y="992"/>
                    </a:lnTo>
                    <a:lnTo>
                      <a:pt x="2978" y="978"/>
                    </a:lnTo>
                    <a:lnTo>
                      <a:pt x="2970" y="966"/>
                    </a:lnTo>
                    <a:lnTo>
                      <a:pt x="2970" y="966"/>
                    </a:lnTo>
                    <a:lnTo>
                      <a:pt x="2964" y="960"/>
                    </a:lnTo>
                    <a:lnTo>
                      <a:pt x="2962" y="952"/>
                    </a:lnTo>
                    <a:lnTo>
                      <a:pt x="2960" y="936"/>
                    </a:lnTo>
                    <a:lnTo>
                      <a:pt x="2960" y="936"/>
                    </a:lnTo>
                    <a:lnTo>
                      <a:pt x="2960" y="932"/>
                    </a:lnTo>
                    <a:lnTo>
                      <a:pt x="2962" y="928"/>
                    </a:lnTo>
                    <a:lnTo>
                      <a:pt x="2962" y="928"/>
                    </a:lnTo>
                    <a:lnTo>
                      <a:pt x="2968" y="924"/>
                    </a:lnTo>
                    <a:lnTo>
                      <a:pt x="2968" y="924"/>
                    </a:lnTo>
                    <a:lnTo>
                      <a:pt x="2976" y="918"/>
                    </a:lnTo>
                    <a:lnTo>
                      <a:pt x="2980" y="916"/>
                    </a:lnTo>
                    <a:lnTo>
                      <a:pt x="2984" y="916"/>
                    </a:lnTo>
                    <a:lnTo>
                      <a:pt x="2984" y="916"/>
                    </a:lnTo>
                    <a:lnTo>
                      <a:pt x="2996" y="922"/>
                    </a:lnTo>
                    <a:lnTo>
                      <a:pt x="3008" y="934"/>
                    </a:lnTo>
                    <a:lnTo>
                      <a:pt x="3008" y="934"/>
                    </a:lnTo>
                    <a:lnTo>
                      <a:pt x="3018" y="946"/>
                    </a:lnTo>
                    <a:lnTo>
                      <a:pt x="3026" y="958"/>
                    </a:lnTo>
                    <a:lnTo>
                      <a:pt x="3026" y="958"/>
                    </a:lnTo>
                    <a:lnTo>
                      <a:pt x="3036" y="968"/>
                    </a:lnTo>
                    <a:lnTo>
                      <a:pt x="3046" y="978"/>
                    </a:lnTo>
                    <a:lnTo>
                      <a:pt x="3046" y="978"/>
                    </a:lnTo>
                    <a:lnTo>
                      <a:pt x="3050" y="980"/>
                    </a:lnTo>
                    <a:lnTo>
                      <a:pt x="3054" y="980"/>
                    </a:lnTo>
                    <a:lnTo>
                      <a:pt x="3062" y="978"/>
                    </a:lnTo>
                    <a:lnTo>
                      <a:pt x="3062" y="978"/>
                    </a:lnTo>
                    <a:lnTo>
                      <a:pt x="3070" y="972"/>
                    </a:lnTo>
                    <a:lnTo>
                      <a:pt x="3076" y="962"/>
                    </a:lnTo>
                    <a:lnTo>
                      <a:pt x="3076" y="954"/>
                    </a:lnTo>
                    <a:lnTo>
                      <a:pt x="3074" y="942"/>
                    </a:lnTo>
                    <a:lnTo>
                      <a:pt x="3074" y="942"/>
                    </a:lnTo>
                    <a:lnTo>
                      <a:pt x="3060" y="906"/>
                    </a:lnTo>
                    <a:lnTo>
                      <a:pt x="3060" y="906"/>
                    </a:lnTo>
                    <a:lnTo>
                      <a:pt x="3056" y="898"/>
                    </a:lnTo>
                    <a:lnTo>
                      <a:pt x="3056" y="898"/>
                    </a:lnTo>
                    <a:lnTo>
                      <a:pt x="3058" y="884"/>
                    </a:lnTo>
                    <a:lnTo>
                      <a:pt x="3058" y="880"/>
                    </a:lnTo>
                    <a:lnTo>
                      <a:pt x="3062" y="874"/>
                    </a:lnTo>
                    <a:lnTo>
                      <a:pt x="3066" y="872"/>
                    </a:lnTo>
                    <a:lnTo>
                      <a:pt x="3070" y="868"/>
                    </a:lnTo>
                    <a:lnTo>
                      <a:pt x="3082" y="864"/>
                    </a:lnTo>
                    <a:lnTo>
                      <a:pt x="3082" y="864"/>
                    </a:lnTo>
                    <a:lnTo>
                      <a:pt x="3086" y="864"/>
                    </a:lnTo>
                    <a:lnTo>
                      <a:pt x="3086" y="864"/>
                    </a:lnTo>
                    <a:lnTo>
                      <a:pt x="3096" y="876"/>
                    </a:lnTo>
                    <a:lnTo>
                      <a:pt x="3106" y="886"/>
                    </a:lnTo>
                    <a:lnTo>
                      <a:pt x="3106" y="886"/>
                    </a:lnTo>
                    <a:lnTo>
                      <a:pt x="3112" y="900"/>
                    </a:lnTo>
                    <a:lnTo>
                      <a:pt x="3118" y="914"/>
                    </a:lnTo>
                    <a:lnTo>
                      <a:pt x="3118" y="914"/>
                    </a:lnTo>
                    <a:lnTo>
                      <a:pt x="3120" y="922"/>
                    </a:lnTo>
                    <a:lnTo>
                      <a:pt x="3124" y="928"/>
                    </a:lnTo>
                    <a:lnTo>
                      <a:pt x="3130" y="934"/>
                    </a:lnTo>
                    <a:lnTo>
                      <a:pt x="3136" y="938"/>
                    </a:lnTo>
                    <a:lnTo>
                      <a:pt x="3136" y="938"/>
                    </a:lnTo>
                    <a:lnTo>
                      <a:pt x="3142" y="942"/>
                    </a:lnTo>
                    <a:lnTo>
                      <a:pt x="3146" y="942"/>
                    </a:lnTo>
                    <a:lnTo>
                      <a:pt x="3146" y="942"/>
                    </a:lnTo>
                    <a:lnTo>
                      <a:pt x="3158" y="938"/>
                    </a:lnTo>
                    <a:lnTo>
                      <a:pt x="3164" y="934"/>
                    </a:lnTo>
                    <a:lnTo>
                      <a:pt x="3166" y="930"/>
                    </a:lnTo>
                    <a:lnTo>
                      <a:pt x="3168" y="926"/>
                    </a:lnTo>
                    <a:lnTo>
                      <a:pt x="3170" y="920"/>
                    </a:lnTo>
                    <a:lnTo>
                      <a:pt x="3168" y="908"/>
                    </a:lnTo>
                    <a:lnTo>
                      <a:pt x="3168" y="908"/>
                    </a:lnTo>
                    <a:lnTo>
                      <a:pt x="3166" y="892"/>
                    </a:lnTo>
                    <a:lnTo>
                      <a:pt x="3164" y="878"/>
                    </a:lnTo>
                    <a:lnTo>
                      <a:pt x="3164" y="878"/>
                    </a:lnTo>
                    <a:lnTo>
                      <a:pt x="3164" y="864"/>
                    </a:lnTo>
                    <a:lnTo>
                      <a:pt x="3164" y="850"/>
                    </a:lnTo>
                    <a:lnTo>
                      <a:pt x="3164" y="850"/>
                    </a:lnTo>
                    <a:lnTo>
                      <a:pt x="3166" y="844"/>
                    </a:lnTo>
                    <a:lnTo>
                      <a:pt x="3168" y="840"/>
                    </a:lnTo>
                    <a:lnTo>
                      <a:pt x="3172" y="838"/>
                    </a:lnTo>
                    <a:lnTo>
                      <a:pt x="3178" y="838"/>
                    </a:lnTo>
                    <a:lnTo>
                      <a:pt x="3178" y="838"/>
                    </a:lnTo>
                    <a:lnTo>
                      <a:pt x="3188" y="836"/>
                    </a:lnTo>
                    <a:lnTo>
                      <a:pt x="3192" y="836"/>
                    </a:lnTo>
                    <a:lnTo>
                      <a:pt x="3196" y="836"/>
                    </a:lnTo>
                    <a:lnTo>
                      <a:pt x="3196" y="836"/>
                    </a:lnTo>
                    <a:lnTo>
                      <a:pt x="3204" y="848"/>
                    </a:lnTo>
                    <a:lnTo>
                      <a:pt x="3210" y="860"/>
                    </a:lnTo>
                    <a:lnTo>
                      <a:pt x="3210" y="860"/>
                    </a:lnTo>
                    <a:lnTo>
                      <a:pt x="3214" y="876"/>
                    </a:lnTo>
                    <a:lnTo>
                      <a:pt x="3218" y="892"/>
                    </a:lnTo>
                    <a:lnTo>
                      <a:pt x="3218" y="892"/>
                    </a:lnTo>
                    <a:lnTo>
                      <a:pt x="3222" y="904"/>
                    </a:lnTo>
                    <a:lnTo>
                      <a:pt x="3228" y="918"/>
                    </a:lnTo>
                    <a:lnTo>
                      <a:pt x="3228" y="918"/>
                    </a:lnTo>
                    <a:lnTo>
                      <a:pt x="3230" y="920"/>
                    </a:lnTo>
                    <a:lnTo>
                      <a:pt x="3234" y="922"/>
                    </a:lnTo>
                    <a:lnTo>
                      <a:pt x="3238" y="924"/>
                    </a:lnTo>
                    <a:lnTo>
                      <a:pt x="3242" y="924"/>
                    </a:lnTo>
                    <a:lnTo>
                      <a:pt x="3242" y="924"/>
                    </a:lnTo>
                    <a:lnTo>
                      <a:pt x="3252" y="920"/>
                    </a:lnTo>
                    <a:lnTo>
                      <a:pt x="3260" y="914"/>
                    </a:lnTo>
                    <a:lnTo>
                      <a:pt x="3264" y="906"/>
                    </a:lnTo>
                    <a:lnTo>
                      <a:pt x="3268" y="896"/>
                    </a:lnTo>
                    <a:lnTo>
                      <a:pt x="3268" y="896"/>
                    </a:lnTo>
                    <a:lnTo>
                      <a:pt x="3268" y="892"/>
                    </a:lnTo>
                    <a:lnTo>
                      <a:pt x="3268" y="892"/>
                    </a:lnTo>
                    <a:lnTo>
                      <a:pt x="3268" y="858"/>
                    </a:lnTo>
                    <a:lnTo>
                      <a:pt x="3272" y="842"/>
                    </a:lnTo>
                    <a:lnTo>
                      <a:pt x="3276" y="834"/>
                    </a:lnTo>
                    <a:lnTo>
                      <a:pt x="3280" y="826"/>
                    </a:lnTo>
                    <a:lnTo>
                      <a:pt x="3280" y="826"/>
                    </a:lnTo>
                    <a:lnTo>
                      <a:pt x="3264" y="828"/>
                    </a:lnTo>
                    <a:lnTo>
                      <a:pt x="3264" y="828"/>
                    </a:lnTo>
                    <a:lnTo>
                      <a:pt x="3256" y="828"/>
                    </a:lnTo>
                    <a:lnTo>
                      <a:pt x="3250" y="828"/>
                    </a:lnTo>
                    <a:lnTo>
                      <a:pt x="3244" y="826"/>
                    </a:lnTo>
                    <a:lnTo>
                      <a:pt x="3238" y="822"/>
                    </a:lnTo>
                    <a:lnTo>
                      <a:pt x="3234" y="818"/>
                    </a:lnTo>
                    <a:lnTo>
                      <a:pt x="3230" y="814"/>
                    </a:lnTo>
                    <a:lnTo>
                      <a:pt x="3228" y="808"/>
                    </a:lnTo>
                    <a:lnTo>
                      <a:pt x="3226" y="802"/>
                    </a:lnTo>
                    <a:lnTo>
                      <a:pt x="3226" y="802"/>
                    </a:lnTo>
                    <a:lnTo>
                      <a:pt x="3226" y="796"/>
                    </a:lnTo>
                    <a:lnTo>
                      <a:pt x="3226" y="790"/>
                    </a:lnTo>
                    <a:lnTo>
                      <a:pt x="3228" y="784"/>
                    </a:lnTo>
                    <a:lnTo>
                      <a:pt x="3232" y="780"/>
                    </a:lnTo>
                    <a:lnTo>
                      <a:pt x="3242" y="772"/>
                    </a:lnTo>
                    <a:lnTo>
                      <a:pt x="3246" y="768"/>
                    </a:lnTo>
                    <a:lnTo>
                      <a:pt x="3254" y="766"/>
                    </a:lnTo>
                    <a:lnTo>
                      <a:pt x="3254" y="766"/>
                    </a:lnTo>
                    <a:lnTo>
                      <a:pt x="3356" y="750"/>
                    </a:lnTo>
                    <a:lnTo>
                      <a:pt x="3356" y="750"/>
                    </a:lnTo>
                    <a:lnTo>
                      <a:pt x="3362" y="746"/>
                    </a:lnTo>
                    <a:lnTo>
                      <a:pt x="3368" y="740"/>
                    </a:lnTo>
                    <a:lnTo>
                      <a:pt x="3368" y="740"/>
                    </a:lnTo>
                    <a:lnTo>
                      <a:pt x="3424" y="624"/>
                    </a:lnTo>
                    <a:lnTo>
                      <a:pt x="3424" y="624"/>
                    </a:lnTo>
                    <a:lnTo>
                      <a:pt x="3426" y="616"/>
                    </a:lnTo>
                    <a:lnTo>
                      <a:pt x="3426" y="608"/>
                    </a:lnTo>
                    <a:lnTo>
                      <a:pt x="3426" y="608"/>
                    </a:lnTo>
                    <a:lnTo>
                      <a:pt x="3404" y="530"/>
                    </a:lnTo>
                    <a:lnTo>
                      <a:pt x="3404" y="530"/>
                    </a:lnTo>
                    <a:lnTo>
                      <a:pt x="3372" y="540"/>
                    </a:lnTo>
                    <a:lnTo>
                      <a:pt x="3372" y="540"/>
                    </a:lnTo>
                    <a:lnTo>
                      <a:pt x="3370" y="544"/>
                    </a:lnTo>
                    <a:lnTo>
                      <a:pt x="3368" y="548"/>
                    </a:lnTo>
                    <a:lnTo>
                      <a:pt x="3368" y="548"/>
                    </a:lnTo>
                    <a:lnTo>
                      <a:pt x="3360" y="590"/>
                    </a:lnTo>
                    <a:lnTo>
                      <a:pt x="3360" y="590"/>
                    </a:lnTo>
                    <a:lnTo>
                      <a:pt x="3356" y="598"/>
                    </a:lnTo>
                    <a:lnTo>
                      <a:pt x="3352" y="604"/>
                    </a:lnTo>
                    <a:lnTo>
                      <a:pt x="3346" y="608"/>
                    </a:lnTo>
                    <a:lnTo>
                      <a:pt x="3336" y="608"/>
                    </a:lnTo>
                    <a:lnTo>
                      <a:pt x="3336" y="608"/>
                    </a:lnTo>
                    <a:lnTo>
                      <a:pt x="3330" y="604"/>
                    </a:lnTo>
                    <a:lnTo>
                      <a:pt x="3324" y="598"/>
                    </a:lnTo>
                    <a:lnTo>
                      <a:pt x="3322" y="592"/>
                    </a:lnTo>
                    <a:lnTo>
                      <a:pt x="3322" y="582"/>
                    </a:lnTo>
                    <a:lnTo>
                      <a:pt x="3322" y="582"/>
                    </a:lnTo>
                    <a:lnTo>
                      <a:pt x="3334" y="522"/>
                    </a:lnTo>
                    <a:lnTo>
                      <a:pt x="3334" y="522"/>
                    </a:lnTo>
                    <a:lnTo>
                      <a:pt x="3336" y="516"/>
                    </a:lnTo>
                    <a:lnTo>
                      <a:pt x="3340" y="510"/>
                    </a:lnTo>
                    <a:lnTo>
                      <a:pt x="3344" y="506"/>
                    </a:lnTo>
                    <a:lnTo>
                      <a:pt x="3350" y="504"/>
                    </a:lnTo>
                    <a:lnTo>
                      <a:pt x="3350" y="504"/>
                    </a:lnTo>
                    <a:lnTo>
                      <a:pt x="3426" y="478"/>
                    </a:lnTo>
                    <a:lnTo>
                      <a:pt x="3426" y="478"/>
                    </a:lnTo>
                    <a:lnTo>
                      <a:pt x="3434" y="476"/>
                    </a:lnTo>
                    <a:lnTo>
                      <a:pt x="3440" y="476"/>
                    </a:lnTo>
                    <a:lnTo>
                      <a:pt x="3440" y="476"/>
                    </a:lnTo>
                    <a:lnTo>
                      <a:pt x="3492" y="480"/>
                    </a:lnTo>
                    <a:lnTo>
                      <a:pt x="3492" y="480"/>
                    </a:lnTo>
                    <a:lnTo>
                      <a:pt x="3502" y="484"/>
                    </a:lnTo>
                    <a:lnTo>
                      <a:pt x="3504" y="486"/>
                    </a:lnTo>
                    <a:lnTo>
                      <a:pt x="3508" y="490"/>
                    </a:lnTo>
                    <a:lnTo>
                      <a:pt x="3508" y="490"/>
                    </a:lnTo>
                    <a:lnTo>
                      <a:pt x="3516" y="502"/>
                    </a:lnTo>
                    <a:lnTo>
                      <a:pt x="3526" y="514"/>
                    </a:lnTo>
                    <a:lnTo>
                      <a:pt x="3526" y="514"/>
                    </a:lnTo>
                    <a:lnTo>
                      <a:pt x="3526" y="492"/>
                    </a:lnTo>
                    <a:lnTo>
                      <a:pt x="3526" y="492"/>
                    </a:lnTo>
                    <a:lnTo>
                      <a:pt x="3526" y="484"/>
                    </a:lnTo>
                    <a:lnTo>
                      <a:pt x="3530" y="478"/>
                    </a:lnTo>
                    <a:lnTo>
                      <a:pt x="3536" y="474"/>
                    </a:lnTo>
                    <a:lnTo>
                      <a:pt x="3542" y="472"/>
                    </a:lnTo>
                    <a:lnTo>
                      <a:pt x="3542" y="472"/>
                    </a:lnTo>
                    <a:lnTo>
                      <a:pt x="3550" y="474"/>
                    </a:lnTo>
                    <a:lnTo>
                      <a:pt x="3556" y="478"/>
                    </a:lnTo>
                    <a:lnTo>
                      <a:pt x="3560" y="484"/>
                    </a:lnTo>
                    <a:lnTo>
                      <a:pt x="3560" y="494"/>
                    </a:lnTo>
                    <a:lnTo>
                      <a:pt x="3560" y="494"/>
                    </a:lnTo>
                    <a:lnTo>
                      <a:pt x="3558" y="564"/>
                    </a:lnTo>
                    <a:lnTo>
                      <a:pt x="3558" y="564"/>
                    </a:lnTo>
                    <a:lnTo>
                      <a:pt x="3558" y="570"/>
                    </a:lnTo>
                    <a:lnTo>
                      <a:pt x="3556" y="574"/>
                    </a:lnTo>
                    <a:lnTo>
                      <a:pt x="3554" y="578"/>
                    </a:lnTo>
                    <a:lnTo>
                      <a:pt x="3548" y="582"/>
                    </a:lnTo>
                    <a:lnTo>
                      <a:pt x="3548" y="582"/>
                    </a:lnTo>
                    <a:lnTo>
                      <a:pt x="3544" y="582"/>
                    </a:lnTo>
                    <a:lnTo>
                      <a:pt x="3538" y="582"/>
                    </a:lnTo>
                    <a:lnTo>
                      <a:pt x="3534" y="580"/>
                    </a:lnTo>
                    <a:lnTo>
                      <a:pt x="3530" y="576"/>
                    </a:lnTo>
                    <a:lnTo>
                      <a:pt x="3530" y="576"/>
                    </a:lnTo>
                    <a:lnTo>
                      <a:pt x="3512" y="562"/>
                    </a:lnTo>
                    <a:lnTo>
                      <a:pt x="3512" y="562"/>
                    </a:lnTo>
                    <a:lnTo>
                      <a:pt x="3512" y="574"/>
                    </a:lnTo>
                    <a:lnTo>
                      <a:pt x="3512" y="586"/>
                    </a:lnTo>
                    <a:lnTo>
                      <a:pt x="3512" y="586"/>
                    </a:lnTo>
                    <a:lnTo>
                      <a:pt x="3510" y="602"/>
                    </a:lnTo>
                    <a:lnTo>
                      <a:pt x="3512" y="618"/>
                    </a:lnTo>
                    <a:lnTo>
                      <a:pt x="3518" y="634"/>
                    </a:lnTo>
                    <a:lnTo>
                      <a:pt x="3526" y="650"/>
                    </a:lnTo>
                    <a:lnTo>
                      <a:pt x="3526" y="650"/>
                    </a:lnTo>
                    <a:lnTo>
                      <a:pt x="3548" y="694"/>
                    </a:lnTo>
                    <a:lnTo>
                      <a:pt x="3572" y="738"/>
                    </a:lnTo>
                    <a:lnTo>
                      <a:pt x="3572" y="738"/>
                    </a:lnTo>
                    <a:lnTo>
                      <a:pt x="3580" y="754"/>
                    </a:lnTo>
                    <a:lnTo>
                      <a:pt x="3588" y="770"/>
                    </a:lnTo>
                    <a:lnTo>
                      <a:pt x="3592" y="788"/>
                    </a:lnTo>
                    <a:lnTo>
                      <a:pt x="3596" y="806"/>
                    </a:lnTo>
                    <a:lnTo>
                      <a:pt x="3596" y="806"/>
                    </a:lnTo>
                    <a:lnTo>
                      <a:pt x="3612" y="892"/>
                    </a:lnTo>
                    <a:lnTo>
                      <a:pt x="3612" y="892"/>
                    </a:lnTo>
                    <a:lnTo>
                      <a:pt x="3612" y="902"/>
                    </a:lnTo>
                    <a:lnTo>
                      <a:pt x="3610" y="910"/>
                    </a:lnTo>
                    <a:lnTo>
                      <a:pt x="3608" y="920"/>
                    </a:lnTo>
                    <a:lnTo>
                      <a:pt x="3600" y="926"/>
                    </a:lnTo>
                    <a:lnTo>
                      <a:pt x="3600" y="926"/>
                    </a:lnTo>
                    <a:lnTo>
                      <a:pt x="3606" y="932"/>
                    </a:lnTo>
                    <a:lnTo>
                      <a:pt x="3606" y="932"/>
                    </a:lnTo>
                    <a:lnTo>
                      <a:pt x="3614" y="938"/>
                    </a:lnTo>
                    <a:lnTo>
                      <a:pt x="3616" y="940"/>
                    </a:lnTo>
                    <a:lnTo>
                      <a:pt x="3618" y="942"/>
                    </a:lnTo>
                    <a:lnTo>
                      <a:pt x="3618" y="942"/>
                    </a:lnTo>
                    <a:lnTo>
                      <a:pt x="3616" y="956"/>
                    </a:lnTo>
                    <a:lnTo>
                      <a:pt x="3612" y="968"/>
                    </a:lnTo>
                    <a:lnTo>
                      <a:pt x="3612" y="968"/>
                    </a:lnTo>
                    <a:lnTo>
                      <a:pt x="3602" y="984"/>
                    </a:lnTo>
                    <a:lnTo>
                      <a:pt x="3592" y="998"/>
                    </a:lnTo>
                    <a:lnTo>
                      <a:pt x="3592" y="998"/>
                    </a:lnTo>
                    <a:lnTo>
                      <a:pt x="3586" y="1010"/>
                    </a:lnTo>
                    <a:lnTo>
                      <a:pt x="3582" y="1022"/>
                    </a:lnTo>
                    <a:lnTo>
                      <a:pt x="3582" y="1022"/>
                    </a:lnTo>
                    <a:lnTo>
                      <a:pt x="3580" y="1026"/>
                    </a:lnTo>
                    <a:lnTo>
                      <a:pt x="3582" y="1030"/>
                    </a:lnTo>
                    <a:lnTo>
                      <a:pt x="3584" y="1034"/>
                    </a:lnTo>
                    <a:lnTo>
                      <a:pt x="3588" y="1036"/>
                    </a:lnTo>
                    <a:lnTo>
                      <a:pt x="3588" y="1036"/>
                    </a:lnTo>
                    <a:lnTo>
                      <a:pt x="3596" y="1042"/>
                    </a:lnTo>
                    <a:lnTo>
                      <a:pt x="3606" y="1042"/>
                    </a:lnTo>
                    <a:lnTo>
                      <a:pt x="3616" y="1040"/>
                    </a:lnTo>
                    <a:lnTo>
                      <a:pt x="3624" y="1034"/>
                    </a:lnTo>
                    <a:lnTo>
                      <a:pt x="3624" y="1034"/>
                    </a:lnTo>
                    <a:lnTo>
                      <a:pt x="3638" y="1022"/>
                    </a:lnTo>
                    <a:lnTo>
                      <a:pt x="3652" y="1010"/>
                    </a:lnTo>
                    <a:lnTo>
                      <a:pt x="3652" y="1010"/>
                    </a:lnTo>
                    <a:lnTo>
                      <a:pt x="3666" y="1002"/>
                    </a:lnTo>
                    <a:lnTo>
                      <a:pt x="3680" y="998"/>
                    </a:lnTo>
                    <a:lnTo>
                      <a:pt x="3680" y="998"/>
                    </a:lnTo>
                    <a:lnTo>
                      <a:pt x="3682" y="998"/>
                    </a:lnTo>
                    <a:lnTo>
                      <a:pt x="3686" y="998"/>
                    </a:lnTo>
                    <a:lnTo>
                      <a:pt x="3686" y="998"/>
                    </a:lnTo>
                    <a:lnTo>
                      <a:pt x="3690" y="1004"/>
                    </a:lnTo>
                    <a:lnTo>
                      <a:pt x="3690" y="1004"/>
                    </a:lnTo>
                    <a:lnTo>
                      <a:pt x="3698" y="1012"/>
                    </a:lnTo>
                    <a:lnTo>
                      <a:pt x="3700" y="1016"/>
                    </a:lnTo>
                    <a:lnTo>
                      <a:pt x="3702" y="1018"/>
                    </a:lnTo>
                    <a:lnTo>
                      <a:pt x="3702" y="1018"/>
                    </a:lnTo>
                    <a:lnTo>
                      <a:pt x="3696" y="1032"/>
                    </a:lnTo>
                    <a:lnTo>
                      <a:pt x="3688" y="1046"/>
                    </a:lnTo>
                    <a:lnTo>
                      <a:pt x="3688" y="1046"/>
                    </a:lnTo>
                    <a:lnTo>
                      <a:pt x="3676" y="1056"/>
                    </a:lnTo>
                    <a:lnTo>
                      <a:pt x="3664" y="1066"/>
                    </a:lnTo>
                    <a:lnTo>
                      <a:pt x="3664" y="1066"/>
                    </a:lnTo>
                    <a:lnTo>
                      <a:pt x="3656" y="1078"/>
                    </a:lnTo>
                    <a:lnTo>
                      <a:pt x="3650" y="1090"/>
                    </a:lnTo>
                    <a:lnTo>
                      <a:pt x="3650" y="1090"/>
                    </a:lnTo>
                    <a:lnTo>
                      <a:pt x="3648" y="1094"/>
                    </a:lnTo>
                    <a:lnTo>
                      <a:pt x="3648" y="1098"/>
                    </a:lnTo>
                    <a:lnTo>
                      <a:pt x="3650" y="1104"/>
                    </a:lnTo>
                    <a:lnTo>
                      <a:pt x="3650" y="1104"/>
                    </a:lnTo>
                    <a:lnTo>
                      <a:pt x="3658" y="1112"/>
                    </a:lnTo>
                    <a:lnTo>
                      <a:pt x="3666" y="1116"/>
                    </a:lnTo>
                    <a:lnTo>
                      <a:pt x="3676" y="1118"/>
                    </a:lnTo>
                    <a:lnTo>
                      <a:pt x="3688" y="1112"/>
                    </a:lnTo>
                    <a:lnTo>
                      <a:pt x="3688" y="1112"/>
                    </a:lnTo>
                    <a:lnTo>
                      <a:pt x="3722" y="1092"/>
                    </a:lnTo>
                    <a:lnTo>
                      <a:pt x="3722" y="1092"/>
                    </a:lnTo>
                    <a:lnTo>
                      <a:pt x="3730" y="1088"/>
                    </a:lnTo>
                    <a:lnTo>
                      <a:pt x="3730" y="1088"/>
                    </a:lnTo>
                    <a:lnTo>
                      <a:pt x="3744" y="1088"/>
                    </a:lnTo>
                    <a:lnTo>
                      <a:pt x="3748" y="1088"/>
                    </a:lnTo>
                    <a:lnTo>
                      <a:pt x="3752" y="1090"/>
                    </a:lnTo>
                    <a:lnTo>
                      <a:pt x="3760" y="1096"/>
                    </a:lnTo>
                    <a:lnTo>
                      <a:pt x="3766" y="1108"/>
                    </a:lnTo>
                    <a:lnTo>
                      <a:pt x="3766" y="1108"/>
                    </a:lnTo>
                    <a:lnTo>
                      <a:pt x="3766" y="1112"/>
                    </a:lnTo>
                    <a:lnTo>
                      <a:pt x="3766" y="1114"/>
                    </a:lnTo>
                    <a:lnTo>
                      <a:pt x="3766" y="1114"/>
                    </a:lnTo>
                    <a:lnTo>
                      <a:pt x="3756" y="1126"/>
                    </a:lnTo>
                    <a:lnTo>
                      <a:pt x="3746" y="1136"/>
                    </a:lnTo>
                    <a:lnTo>
                      <a:pt x="3746" y="1136"/>
                    </a:lnTo>
                    <a:lnTo>
                      <a:pt x="3734" y="1146"/>
                    </a:lnTo>
                    <a:lnTo>
                      <a:pt x="3720" y="1152"/>
                    </a:lnTo>
                    <a:lnTo>
                      <a:pt x="3720" y="1152"/>
                    </a:lnTo>
                    <a:lnTo>
                      <a:pt x="3712" y="1156"/>
                    </a:lnTo>
                    <a:lnTo>
                      <a:pt x="3708" y="1162"/>
                    </a:lnTo>
                    <a:lnTo>
                      <a:pt x="3698" y="1174"/>
                    </a:lnTo>
                    <a:lnTo>
                      <a:pt x="3698" y="1174"/>
                    </a:lnTo>
                    <a:lnTo>
                      <a:pt x="3698" y="1178"/>
                    </a:lnTo>
                    <a:lnTo>
                      <a:pt x="3698" y="1182"/>
                    </a:lnTo>
                    <a:lnTo>
                      <a:pt x="3698" y="1182"/>
                    </a:lnTo>
                    <a:lnTo>
                      <a:pt x="3702" y="1190"/>
                    </a:lnTo>
                    <a:lnTo>
                      <a:pt x="3702" y="1190"/>
                    </a:lnTo>
                    <a:lnTo>
                      <a:pt x="3708" y="1200"/>
                    </a:lnTo>
                    <a:lnTo>
                      <a:pt x="3716" y="1206"/>
                    </a:lnTo>
                    <a:lnTo>
                      <a:pt x="3726" y="1208"/>
                    </a:lnTo>
                    <a:lnTo>
                      <a:pt x="3738" y="1206"/>
                    </a:lnTo>
                    <a:lnTo>
                      <a:pt x="3738" y="1206"/>
                    </a:lnTo>
                    <a:lnTo>
                      <a:pt x="3774" y="1194"/>
                    </a:lnTo>
                    <a:lnTo>
                      <a:pt x="3774" y="1194"/>
                    </a:lnTo>
                    <a:lnTo>
                      <a:pt x="3782" y="1192"/>
                    </a:lnTo>
                    <a:lnTo>
                      <a:pt x="3782" y="1192"/>
                    </a:lnTo>
                    <a:lnTo>
                      <a:pt x="3794" y="1192"/>
                    </a:lnTo>
                    <a:lnTo>
                      <a:pt x="3800" y="1194"/>
                    </a:lnTo>
                    <a:lnTo>
                      <a:pt x="3804" y="1196"/>
                    </a:lnTo>
                    <a:lnTo>
                      <a:pt x="3808" y="1200"/>
                    </a:lnTo>
                    <a:lnTo>
                      <a:pt x="3810" y="1206"/>
                    </a:lnTo>
                    <a:lnTo>
                      <a:pt x="3814" y="1218"/>
                    </a:lnTo>
                    <a:lnTo>
                      <a:pt x="3814" y="1218"/>
                    </a:lnTo>
                    <a:lnTo>
                      <a:pt x="3812" y="1224"/>
                    </a:lnTo>
                    <a:lnTo>
                      <a:pt x="3812" y="1224"/>
                    </a:lnTo>
                    <a:lnTo>
                      <a:pt x="3802" y="1234"/>
                    </a:lnTo>
                    <a:lnTo>
                      <a:pt x="3796" y="1238"/>
                    </a:lnTo>
                    <a:lnTo>
                      <a:pt x="3788" y="1242"/>
                    </a:lnTo>
                    <a:lnTo>
                      <a:pt x="3788" y="1242"/>
                    </a:lnTo>
                    <a:lnTo>
                      <a:pt x="3774" y="1246"/>
                    </a:lnTo>
                    <a:lnTo>
                      <a:pt x="3760" y="1252"/>
                    </a:lnTo>
                    <a:lnTo>
                      <a:pt x="3760" y="1252"/>
                    </a:lnTo>
                    <a:lnTo>
                      <a:pt x="3752" y="1254"/>
                    </a:lnTo>
                    <a:lnTo>
                      <a:pt x="3746" y="1258"/>
                    </a:lnTo>
                    <a:lnTo>
                      <a:pt x="3734" y="1270"/>
                    </a:lnTo>
                    <a:lnTo>
                      <a:pt x="3734" y="1270"/>
                    </a:lnTo>
                    <a:lnTo>
                      <a:pt x="3734" y="1272"/>
                    </a:lnTo>
                    <a:lnTo>
                      <a:pt x="3732" y="1276"/>
                    </a:lnTo>
                    <a:lnTo>
                      <a:pt x="3734" y="1284"/>
                    </a:lnTo>
                    <a:lnTo>
                      <a:pt x="3736" y="1292"/>
                    </a:lnTo>
                    <a:lnTo>
                      <a:pt x="3742" y="1298"/>
                    </a:lnTo>
                    <a:lnTo>
                      <a:pt x="3742" y="1298"/>
                    </a:lnTo>
                    <a:lnTo>
                      <a:pt x="3756" y="1302"/>
                    </a:lnTo>
                    <a:lnTo>
                      <a:pt x="3768" y="1302"/>
                    </a:lnTo>
                    <a:lnTo>
                      <a:pt x="3792" y="1298"/>
                    </a:lnTo>
                    <a:lnTo>
                      <a:pt x="3792" y="1298"/>
                    </a:lnTo>
                    <a:lnTo>
                      <a:pt x="3810" y="1298"/>
                    </a:lnTo>
                    <a:lnTo>
                      <a:pt x="3818" y="1298"/>
                    </a:lnTo>
                    <a:lnTo>
                      <a:pt x="3826" y="1302"/>
                    </a:lnTo>
                    <a:lnTo>
                      <a:pt x="3826" y="1302"/>
                    </a:lnTo>
                    <a:lnTo>
                      <a:pt x="3830" y="1306"/>
                    </a:lnTo>
                    <a:lnTo>
                      <a:pt x="3834" y="1310"/>
                    </a:lnTo>
                    <a:lnTo>
                      <a:pt x="3834" y="1310"/>
                    </a:lnTo>
                    <a:lnTo>
                      <a:pt x="3834" y="1314"/>
                    </a:lnTo>
                    <a:lnTo>
                      <a:pt x="3834" y="1314"/>
                    </a:lnTo>
                    <a:lnTo>
                      <a:pt x="3834" y="1320"/>
                    </a:lnTo>
                    <a:lnTo>
                      <a:pt x="3836" y="1326"/>
                    </a:lnTo>
                    <a:lnTo>
                      <a:pt x="3836" y="1332"/>
                    </a:lnTo>
                    <a:lnTo>
                      <a:pt x="3834" y="1334"/>
                    </a:lnTo>
                    <a:lnTo>
                      <a:pt x="3830" y="1336"/>
                    </a:lnTo>
                    <a:lnTo>
                      <a:pt x="3830" y="1336"/>
                    </a:lnTo>
                    <a:lnTo>
                      <a:pt x="3820" y="1342"/>
                    </a:lnTo>
                    <a:lnTo>
                      <a:pt x="3808" y="1346"/>
                    </a:lnTo>
                    <a:lnTo>
                      <a:pt x="3808" y="1346"/>
                    </a:lnTo>
                    <a:lnTo>
                      <a:pt x="3792" y="1350"/>
                    </a:lnTo>
                    <a:lnTo>
                      <a:pt x="3776" y="1350"/>
                    </a:lnTo>
                    <a:lnTo>
                      <a:pt x="3776" y="1350"/>
                    </a:lnTo>
                    <a:lnTo>
                      <a:pt x="3768" y="1352"/>
                    </a:lnTo>
                    <a:lnTo>
                      <a:pt x="3762" y="1354"/>
                    </a:lnTo>
                    <a:lnTo>
                      <a:pt x="3748" y="1362"/>
                    </a:lnTo>
                    <a:lnTo>
                      <a:pt x="3748" y="1362"/>
                    </a:lnTo>
                    <a:lnTo>
                      <a:pt x="3746" y="1366"/>
                    </a:lnTo>
                    <a:lnTo>
                      <a:pt x="3744" y="1368"/>
                    </a:lnTo>
                    <a:lnTo>
                      <a:pt x="3744" y="1368"/>
                    </a:lnTo>
                    <a:lnTo>
                      <a:pt x="3744" y="1376"/>
                    </a:lnTo>
                    <a:lnTo>
                      <a:pt x="3746" y="1382"/>
                    </a:lnTo>
                    <a:lnTo>
                      <a:pt x="3748" y="1386"/>
                    </a:lnTo>
                    <a:lnTo>
                      <a:pt x="3750" y="1392"/>
                    </a:lnTo>
                    <a:lnTo>
                      <a:pt x="3754" y="1396"/>
                    </a:lnTo>
                    <a:lnTo>
                      <a:pt x="3760" y="1398"/>
                    </a:lnTo>
                    <a:lnTo>
                      <a:pt x="3766" y="1400"/>
                    </a:lnTo>
                    <a:lnTo>
                      <a:pt x="3772" y="1402"/>
                    </a:lnTo>
                    <a:lnTo>
                      <a:pt x="3772" y="1402"/>
                    </a:lnTo>
                    <a:lnTo>
                      <a:pt x="3792" y="1404"/>
                    </a:lnTo>
                    <a:lnTo>
                      <a:pt x="3792" y="1404"/>
                    </a:lnTo>
                    <a:lnTo>
                      <a:pt x="3806" y="1404"/>
                    </a:lnTo>
                    <a:lnTo>
                      <a:pt x="3818" y="1406"/>
                    </a:lnTo>
                    <a:lnTo>
                      <a:pt x="3828" y="1412"/>
                    </a:lnTo>
                    <a:lnTo>
                      <a:pt x="3840" y="1418"/>
                    </a:lnTo>
                    <a:lnTo>
                      <a:pt x="3840" y="1418"/>
                    </a:lnTo>
                    <a:lnTo>
                      <a:pt x="3840" y="1428"/>
                    </a:lnTo>
                    <a:lnTo>
                      <a:pt x="3840" y="1428"/>
                    </a:lnTo>
                    <a:lnTo>
                      <a:pt x="3838" y="1442"/>
                    </a:lnTo>
                    <a:lnTo>
                      <a:pt x="3838" y="1442"/>
                    </a:lnTo>
                    <a:lnTo>
                      <a:pt x="3838" y="1444"/>
                    </a:lnTo>
                    <a:lnTo>
                      <a:pt x="3836" y="1448"/>
                    </a:lnTo>
                    <a:lnTo>
                      <a:pt x="3836" y="1448"/>
                    </a:lnTo>
                    <a:lnTo>
                      <a:pt x="3822" y="1452"/>
                    </a:lnTo>
                    <a:lnTo>
                      <a:pt x="3808" y="1454"/>
                    </a:lnTo>
                    <a:lnTo>
                      <a:pt x="3808" y="1454"/>
                    </a:lnTo>
                    <a:lnTo>
                      <a:pt x="3794" y="1454"/>
                    </a:lnTo>
                    <a:lnTo>
                      <a:pt x="3778" y="1452"/>
                    </a:lnTo>
                    <a:lnTo>
                      <a:pt x="3778" y="1452"/>
                    </a:lnTo>
                    <a:lnTo>
                      <a:pt x="3770" y="1452"/>
                    </a:lnTo>
                    <a:lnTo>
                      <a:pt x="3762" y="1452"/>
                    </a:lnTo>
                    <a:lnTo>
                      <a:pt x="3746" y="1458"/>
                    </a:lnTo>
                    <a:lnTo>
                      <a:pt x="3746" y="1458"/>
                    </a:lnTo>
                    <a:lnTo>
                      <a:pt x="3742" y="1462"/>
                    </a:lnTo>
                    <a:lnTo>
                      <a:pt x="3738" y="1468"/>
                    </a:lnTo>
                    <a:lnTo>
                      <a:pt x="3738" y="1476"/>
                    </a:lnTo>
                    <a:lnTo>
                      <a:pt x="3742" y="1482"/>
                    </a:lnTo>
                    <a:lnTo>
                      <a:pt x="3742" y="1482"/>
                    </a:lnTo>
                    <a:lnTo>
                      <a:pt x="3750" y="1488"/>
                    </a:lnTo>
                    <a:lnTo>
                      <a:pt x="3760" y="1494"/>
                    </a:lnTo>
                    <a:lnTo>
                      <a:pt x="3782" y="1500"/>
                    </a:lnTo>
                    <a:lnTo>
                      <a:pt x="3782" y="1500"/>
                    </a:lnTo>
                    <a:lnTo>
                      <a:pt x="3800" y="1506"/>
                    </a:lnTo>
                    <a:lnTo>
                      <a:pt x="3808" y="1508"/>
                    </a:lnTo>
                    <a:lnTo>
                      <a:pt x="3816" y="1514"/>
                    </a:lnTo>
                    <a:lnTo>
                      <a:pt x="3816" y="1514"/>
                    </a:lnTo>
                    <a:lnTo>
                      <a:pt x="3822" y="1520"/>
                    </a:lnTo>
                    <a:lnTo>
                      <a:pt x="3822" y="1526"/>
                    </a:lnTo>
                    <a:lnTo>
                      <a:pt x="3820" y="1540"/>
                    </a:lnTo>
                    <a:lnTo>
                      <a:pt x="3820" y="1540"/>
                    </a:lnTo>
                    <a:lnTo>
                      <a:pt x="3818" y="1546"/>
                    </a:lnTo>
                    <a:lnTo>
                      <a:pt x="3816" y="1550"/>
                    </a:lnTo>
                    <a:lnTo>
                      <a:pt x="3812" y="1552"/>
                    </a:lnTo>
                    <a:lnTo>
                      <a:pt x="3806" y="1552"/>
                    </a:lnTo>
                    <a:lnTo>
                      <a:pt x="3806" y="1552"/>
                    </a:lnTo>
                    <a:lnTo>
                      <a:pt x="3792" y="1552"/>
                    </a:lnTo>
                    <a:lnTo>
                      <a:pt x="3780" y="1552"/>
                    </a:lnTo>
                    <a:lnTo>
                      <a:pt x="3780" y="1552"/>
                    </a:lnTo>
                    <a:lnTo>
                      <a:pt x="3762" y="1548"/>
                    </a:lnTo>
                    <a:lnTo>
                      <a:pt x="3746" y="1542"/>
                    </a:lnTo>
                    <a:lnTo>
                      <a:pt x="3746" y="1542"/>
                    </a:lnTo>
                    <a:lnTo>
                      <a:pt x="3736" y="1542"/>
                    </a:lnTo>
                    <a:lnTo>
                      <a:pt x="3726" y="1544"/>
                    </a:lnTo>
                    <a:lnTo>
                      <a:pt x="3718" y="1550"/>
                    </a:lnTo>
                    <a:lnTo>
                      <a:pt x="3714" y="1560"/>
                    </a:lnTo>
                    <a:lnTo>
                      <a:pt x="3714" y="1560"/>
                    </a:lnTo>
                    <a:lnTo>
                      <a:pt x="3712" y="1568"/>
                    </a:lnTo>
                    <a:lnTo>
                      <a:pt x="3714" y="1572"/>
                    </a:lnTo>
                    <a:lnTo>
                      <a:pt x="3716" y="1576"/>
                    </a:lnTo>
                    <a:lnTo>
                      <a:pt x="3716" y="1576"/>
                    </a:lnTo>
                    <a:lnTo>
                      <a:pt x="3726" y="1584"/>
                    </a:lnTo>
                    <a:lnTo>
                      <a:pt x="3738" y="1592"/>
                    </a:lnTo>
                    <a:lnTo>
                      <a:pt x="3738" y="1592"/>
                    </a:lnTo>
                    <a:lnTo>
                      <a:pt x="3750" y="1600"/>
                    </a:lnTo>
                    <a:lnTo>
                      <a:pt x="3762" y="1606"/>
                    </a:lnTo>
                    <a:lnTo>
                      <a:pt x="3762" y="1606"/>
                    </a:lnTo>
                    <a:lnTo>
                      <a:pt x="3770" y="1610"/>
                    </a:lnTo>
                    <a:lnTo>
                      <a:pt x="3776" y="1614"/>
                    </a:lnTo>
                    <a:lnTo>
                      <a:pt x="3784" y="1628"/>
                    </a:lnTo>
                    <a:lnTo>
                      <a:pt x="3784" y="1628"/>
                    </a:lnTo>
                    <a:lnTo>
                      <a:pt x="3786" y="1630"/>
                    </a:lnTo>
                    <a:lnTo>
                      <a:pt x="3786" y="1634"/>
                    </a:lnTo>
                    <a:lnTo>
                      <a:pt x="3786" y="1634"/>
                    </a:lnTo>
                    <a:lnTo>
                      <a:pt x="3780" y="1646"/>
                    </a:lnTo>
                    <a:lnTo>
                      <a:pt x="3774" y="1652"/>
                    </a:lnTo>
                    <a:lnTo>
                      <a:pt x="3766" y="1656"/>
                    </a:lnTo>
                    <a:lnTo>
                      <a:pt x="3754" y="1656"/>
                    </a:lnTo>
                    <a:lnTo>
                      <a:pt x="3754" y="1656"/>
                    </a:lnTo>
                    <a:lnTo>
                      <a:pt x="3742" y="1652"/>
                    </a:lnTo>
                    <a:lnTo>
                      <a:pt x="3742" y="1652"/>
                    </a:lnTo>
                    <a:lnTo>
                      <a:pt x="3708" y="1634"/>
                    </a:lnTo>
                    <a:lnTo>
                      <a:pt x="3708" y="1634"/>
                    </a:lnTo>
                    <a:lnTo>
                      <a:pt x="3698" y="1632"/>
                    </a:lnTo>
                    <a:lnTo>
                      <a:pt x="3688" y="1632"/>
                    </a:lnTo>
                    <a:lnTo>
                      <a:pt x="3678" y="1636"/>
                    </a:lnTo>
                    <a:lnTo>
                      <a:pt x="3670" y="1644"/>
                    </a:lnTo>
                    <a:lnTo>
                      <a:pt x="3670" y="1644"/>
                    </a:lnTo>
                    <a:lnTo>
                      <a:pt x="3668" y="1648"/>
                    </a:lnTo>
                    <a:lnTo>
                      <a:pt x="3666" y="1650"/>
                    </a:lnTo>
                    <a:lnTo>
                      <a:pt x="3668" y="1654"/>
                    </a:lnTo>
                    <a:lnTo>
                      <a:pt x="3668" y="1658"/>
                    </a:lnTo>
                    <a:lnTo>
                      <a:pt x="3668" y="1658"/>
                    </a:lnTo>
                    <a:lnTo>
                      <a:pt x="3676" y="1670"/>
                    </a:lnTo>
                    <a:lnTo>
                      <a:pt x="3686" y="1680"/>
                    </a:lnTo>
                    <a:lnTo>
                      <a:pt x="3686" y="1680"/>
                    </a:lnTo>
                    <a:lnTo>
                      <a:pt x="3698" y="1690"/>
                    </a:lnTo>
                    <a:lnTo>
                      <a:pt x="3710" y="1700"/>
                    </a:lnTo>
                    <a:lnTo>
                      <a:pt x="3710" y="1700"/>
                    </a:lnTo>
                    <a:lnTo>
                      <a:pt x="3718" y="1712"/>
                    </a:lnTo>
                    <a:lnTo>
                      <a:pt x="3724" y="1726"/>
                    </a:lnTo>
                    <a:lnTo>
                      <a:pt x="3724" y="1726"/>
                    </a:lnTo>
                    <a:lnTo>
                      <a:pt x="3724" y="1730"/>
                    </a:lnTo>
                    <a:lnTo>
                      <a:pt x="3722" y="1734"/>
                    </a:lnTo>
                    <a:lnTo>
                      <a:pt x="3714" y="1742"/>
                    </a:lnTo>
                    <a:lnTo>
                      <a:pt x="3714" y="1742"/>
                    </a:lnTo>
                    <a:lnTo>
                      <a:pt x="3714" y="1744"/>
                    </a:lnTo>
                    <a:lnTo>
                      <a:pt x="3714" y="1744"/>
                    </a:lnTo>
                    <a:lnTo>
                      <a:pt x="3710" y="1746"/>
                    </a:lnTo>
                    <a:lnTo>
                      <a:pt x="3708" y="1748"/>
                    </a:lnTo>
                    <a:lnTo>
                      <a:pt x="3700" y="1748"/>
                    </a:lnTo>
                    <a:lnTo>
                      <a:pt x="3700" y="1748"/>
                    </a:lnTo>
                    <a:lnTo>
                      <a:pt x="3688" y="1744"/>
                    </a:lnTo>
                    <a:lnTo>
                      <a:pt x="3676" y="1738"/>
                    </a:lnTo>
                    <a:lnTo>
                      <a:pt x="3656" y="1722"/>
                    </a:lnTo>
                    <a:lnTo>
                      <a:pt x="3656" y="1722"/>
                    </a:lnTo>
                    <a:lnTo>
                      <a:pt x="3644" y="1712"/>
                    </a:lnTo>
                    <a:lnTo>
                      <a:pt x="3636" y="1708"/>
                    </a:lnTo>
                    <a:lnTo>
                      <a:pt x="3628" y="1706"/>
                    </a:lnTo>
                    <a:lnTo>
                      <a:pt x="3628" y="1706"/>
                    </a:lnTo>
                    <a:lnTo>
                      <a:pt x="3620" y="1708"/>
                    </a:lnTo>
                    <a:lnTo>
                      <a:pt x="3612" y="1714"/>
                    </a:lnTo>
                    <a:lnTo>
                      <a:pt x="3606" y="1720"/>
                    </a:lnTo>
                    <a:lnTo>
                      <a:pt x="3606" y="1724"/>
                    </a:lnTo>
                    <a:lnTo>
                      <a:pt x="3606" y="1728"/>
                    </a:lnTo>
                    <a:lnTo>
                      <a:pt x="3606" y="1728"/>
                    </a:lnTo>
                    <a:lnTo>
                      <a:pt x="3608" y="1742"/>
                    </a:lnTo>
                    <a:lnTo>
                      <a:pt x="3612" y="1748"/>
                    </a:lnTo>
                    <a:lnTo>
                      <a:pt x="3616" y="1754"/>
                    </a:lnTo>
                    <a:lnTo>
                      <a:pt x="3616" y="1754"/>
                    </a:lnTo>
                    <a:lnTo>
                      <a:pt x="3628" y="1766"/>
                    </a:lnTo>
                    <a:lnTo>
                      <a:pt x="3636" y="1778"/>
                    </a:lnTo>
                    <a:lnTo>
                      <a:pt x="3636" y="1778"/>
                    </a:lnTo>
                    <a:lnTo>
                      <a:pt x="3642" y="1792"/>
                    </a:lnTo>
                    <a:lnTo>
                      <a:pt x="3648" y="1808"/>
                    </a:lnTo>
                    <a:lnTo>
                      <a:pt x="3648" y="1808"/>
                    </a:lnTo>
                    <a:lnTo>
                      <a:pt x="3648" y="1810"/>
                    </a:lnTo>
                    <a:lnTo>
                      <a:pt x="3646" y="1812"/>
                    </a:lnTo>
                    <a:lnTo>
                      <a:pt x="3646" y="1812"/>
                    </a:lnTo>
                    <a:lnTo>
                      <a:pt x="3636" y="1822"/>
                    </a:lnTo>
                    <a:lnTo>
                      <a:pt x="3628" y="1826"/>
                    </a:lnTo>
                    <a:lnTo>
                      <a:pt x="3616" y="1824"/>
                    </a:lnTo>
                    <a:lnTo>
                      <a:pt x="3606" y="1820"/>
                    </a:lnTo>
                    <a:lnTo>
                      <a:pt x="3606" y="1820"/>
                    </a:lnTo>
                    <a:lnTo>
                      <a:pt x="3600" y="1814"/>
                    </a:lnTo>
                    <a:lnTo>
                      <a:pt x="3600" y="1814"/>
                    </a:lnTo>
                    <a:lnTo>
                      <a:pt x="3574" y="1782"/>
                    </a:lnTo>
                    <a:lnTo>
                      <a:pt x="3574" y="1782"/>
                    </a:lnTo>
                    <a:lnTo>
                      <a:pt x="3566" y="1774"/>
                    </a:lnTo>
                    <a:lnTo>
                      <a:pt x="3556" y="1772"/>
                    </a:lnTo>
                    <a:lnTo>
                      <a:pt x="3546" y="1772"/>
                    </a:lnTo>
                    <a:lnTo>
                      <a:pt x="3536" y="1778"/>
                    </a:lnTo>
                    <a:lnTo>
                      <a:pt x="3536" y="1778"/>
                    </a:lnTo>
                    <a:lnTo>
                      <a:pt x="3532" y="1782"/>
                    </a:lnTo>
                    <a:lnTo>
                      <a:pt x="3530" y="1786"/>
                    </a:lnTo>
                    <a:lnTo>
                      <a:pt x="3530" y="1786"/>
                    </a:lnTo>
                    <a:lnTo>
                      <a:pt x="3530" y="1802"/>
                    </a:lnTo>
                    <a:lnTo>
                      <a:pt x="3532" y="1808"/>
                    </a:lnTo>
                    <a:lnTo>
                      <a:pt x="3536" y="1816"/>
                    </a:lnTo>
                    <a:lnTo>
                      <a:pt x="3536" y="1816"/>
                    </a:lnTo>
                    <a:lnTo>
                      <a:pt x="3544" y="1830"/>
                    </a:lnTo>
                    <a:lnTo>
                      <a:pt x="3550" y="1844"/>
                    </a:lnTo>
                    <a:lnTo>
                      <a:pt x="3550" y="1844"/>
                    </a:lnTo>
                    <a:lnTo>
                      <a:pt x="3554" y="1858"/>
                    </a:lnTo>
                    <a:lnTo>
                      <a:pt x="3556" y="1874"/>
                    </a:lnTo>
                    <a:lnTo>
                      <a:pt x="3556" y="1874"/>
                    </a:lnTo>
                    <a:lnTo>
                      <a:pt x="3554" y="1876"/>
                    </a:lnTo>
                    <a:lnTo>
                      <a:pt x="3552" y="1878"/>
                    </a:lnTo>
                    <a:lnTo>
                      <a:pt x="3552" y="1878"/>
                    </a:lnTo>
                    <a:lnTo>
                      <a:pt x="3542" y="1884"/>
                    </a:lnTo>
                    <a:lnTo>
                      <a:pt x="3532" y="1888"/>
                    </a:lnTo>
                    <a:lnTo>
                      <a:pt x="3524" y="1884"/>
                    </a:lnTo>
                    <a:lnTo>
                      <a:pt x="3514" y="1878"/>
                    </a:lnTo>
                    <a:lnTo>
                      <a:pt x="3514" y="1878"/>
                    </a:lnTo>
                    <a:lnTo>
                      <a:pt x="3506" y="1870"/>
                    </a:lnTo>
                    <a:lnTo>
                      <a:pt x="3506" y="1870"/>
                    </a:lnTo>
                    <a:lnTo>
                      <a:pt x="3488" y="1836"/>
                    </a:lnTo>
                    <a:lnTo>
                      <a:pt x="3488" y="1836"/>
                    </a:lnTo>
                    <a:lnTo>
                      <a:pt x="3482" y="1826"/>
                    </a:lnTo>
                    <a:lnTo>
                      <a:pt x="3478" y="1822"/>
                    </a:lnTo>
                    <a:lnTo>
                      <a:pt x="3472" y="1820"/>
                    </a:lnTo>
                    <a:lnTo>
                      <a:pt x="3468" y="1818"/>
                    </a:lnTo>
                    <a:lnTo>
                      <a:pt x="3462" y="1818"/>
                    </a:lnTo>
                    <a:lnTo>
                      <a:pt x="3450" y="1824"/>
                    </a:lnTo>
                    <a:lnTo>
                      <a:pt x="3450" y="1824"/>
                    </a:lnTo>
                    <a:lnTo>
                      <a:pt x="3446" y="1826"/>
                    </a:lnTo>
                    <a:lnTo>
                      <a:pt x="3444" y="1832"/>
                    </a:lnTo>
                    <a:lnTo>
                      <a:pt x="3444" y="1832"/>
                    </a:lnTo>
                    <a:lnTo>
                      <a:pt x="3442" y="1846"/>
                    </a:lnTo>
                    <a:lnTo>
                      <a:pt x="3442" y="1854"/>
                    </a:lnTo>
                    <a:lnTo>
                      <a:pt x="3444" y="1862"/>
                    </a:lnTo>
                    <a:lnTo>
                      <a:pt x="3444" y="1862"/>
                    </a:lnTo>
                    <a:lnTo>
                      <a:pt x="3448" y="1876"/>
                    </a:lnTo>
                    <a:lnTo>
                      <a:pt x="3452" y="1890"/>
                    </a:lnTo>
                    <a:lnTo>
                      <a:pt x="3452" y="1890"/>
                    </a:lnTo>
                    <a:lnTo>
                      <a:pt x="3454" y="1898"/>
                    </a:lnTo>
                    <a:lnTo>
                      <a:pt x="3454" y="1906"/>
                    </a:lnTo>
                    <a:lnTo>
                      <a:pt x="3452" y="1920"/>
                    </a:lnTo>
                    <a:lnTo>
                      <a:pt x="3452" y="1920"/>
                    </a:lnTo>
                    <a:lnTo>
                      <a:pt x="3450" y="1922"/>
                    </a:lnTo>
                    <a:lnTo>
                      <a:pt x="3448" y="1924"/>
                    </a:lnTo>
                    <a:lnTo>
                      <a:pt x="3448" y="1924"/>
                    </a:lnTo>
                    <a:lnTo>
                      <a:pt x="3436" y="1930"/>
                    </a:lnTo>
                    <a:lnTo>
                      <a:pt x="3426" y="1930"/>
                    </a:lnTo>
                    <a:lnTo>
                      <a:pt x="3418" y="1926"/>
                    </a:lnTo>
                    <a:lnTo>
                      <a:pt x="3410" y="1916"/>
                    </a:lnTo>
                    <a:lnTo>
                      <a:pt x="3410" y="1916"/>
                    </a:lnTo>
                    <a:lnTo>
                      <a:pt x="3406" y="1906"/>
                    </a:lnTo>
                    <a:lnTo>
                      <a:pt x="3406" y="1906"/>
                    </a:lnTo>
                    <a:lnTo>
                      <a:pt x="3394" y="1868"/>
                    </a:lnTo>
                    <a:lnTo>
                      <a:pt x="3394" y="1868"/>
                    </a:lnTo>
                    <a:lnTo>
                      <a:pt x="3390" y="1860"/>
                    </a:lnTo>
                    <a:lnTo>
                      <a:pt x="3384" y="1854"/>
                    </a:lnTo>
                    <a:lnTo>
                      <a:pt x="3378" y="1848"/>
                    </a:lnTo>
                    <a:lnTo>
                      <a:pt x="3372" y="1846"/>
                    </a:lnTo>
                    <a:lnTo>
                      <a:pt x="3372" y="1846"/>
                    </a:lnTo>
                    <a:lnTo>
                      <a:pt x="3362" y="1846"/>
                    </a:lnTo>
                    <a:lnTo>
                      <a:pt x="3356" y="1848"/>
                    </a:lnTo>
                    <a:lnTo>
                      <a:pt x="3352" y="1854"/>
                    </a:lnTo>
                    <a:lnTo>
                      <a:pt x="3348" y="1864"/>
                    </a:lnTo>
                    <a:lnTo>
                      <a:pt x="3348" y="1864"/>
                    </a:lnTo>
                    <a:lnTo>
                      <a:pt x="3346" y="1870"/>
                    </a:lnTo>
                    <a:lnTo>
                      <a:pt x="3346" y="1878"/>
                    </a:lnTo>
                    <a:lnTo>
                      <a:pt x="3346" y="1878"/>
                    </a:lnTo>
                    <a:lnTo>
                      <a:pt x="3348" y="1896"/>
                    </a:lnTo>
                    <a:lnTo>
                      <a:pt x="3348" y="1916"/>
                    </a:lnTo>
                    <a:lnTo>
                      <a:pt x="3348" y="1916"/>
                    </a:lnTo>
                    <a:lnTo>
                      <a:pt x="3346" y="1930"/>
                    </a:lnTo>
                    <a:lnTo>
                      <a:pt x="3340" y="1942"/>
                    </a:lnTo>
                    <a:lnTo>
                      <a:pt x="3340" y="1942"/>
                    </a:lnTo>
                    <a:lnTo>
                      <a:pt x="3338" y="1944"/>
                    </a:lnTo>
                    <a:lnTo>
                      <a:pt x="3334" y="1946"/>
                    </a:lnTo>
                    <a:lnTo>
                      <a:pt x="3324" y="1946"/>
                    </a:lnTo>
                    <a:lnTo>
                      <a:pt x="3324" y="1946"/>
                    </a:lnTo>
                    <a:lnTo>
                      <a:pt x="3322" y="1948"/>
                    </a:lnTo>
                    <a:lnTo>
                      <a:pt x="3322" y="1948"/>
                    </a:lnTo>
                    <a:lnTo>
                      <a:pt x="3310" y="1948"/>
                    </a:lnTo>
                    <a:lnTo>
                      <a:pt x="3310" y="1948"/>
                    </a:lnTo>
                    <a:lnTo>
                      <a:pt x="3304" y="1936"/>
                    </a:lnTo>
                    <a:lnTo>
                      <a:pt x="3300" y="1922"/>
                    </a:lnTo>
                    <a:lnTo>
                      <a:pt x="3296" y="1910"/>
                    </a:lnTo>
                    <a:lnTo>
                      <a:pt x="3296" y="1896"/>
                    </a:lnTo>
                    <a:lnTo>
                      <a:pt x="3296" y="1896"/>
                    </a:lnTo>
                    <a:lnTo>
                      <a:pt x="3294" y="1878"/>
                    </a:lnTo>
                    <a:lnTo>
                      <a:pt x="3294" y="1878"/>
                    </a:lnTo>
                    <a:lnTo>
                      <a:pt x="3292" y="1868"/>
                    </a:lnTo>
                    <a:lnTo>
                      <a:pt x="3286" y="1860"/>
                    </a:lnTo>
                    <a:lnTo>
                      <a:pt x="3278" y="1856"/>
                    </a:lnTo>
                    <a:lnTo>
                      <a:pt x="3268" y="1854"/>
                    </a:lnTo>
                    <a:lnTo>
                      <a:pt x="3268" y="1854"/>
                    </a:lnTo>
                    <a:lnTo>
                      <a:pt x="3260" y="1856"/>
                    </a:lnTo>
                    <a:lnTo>
                      <a:pt x="3254" y="1862"/>
                    </a:lnTo>
                    <a:lnTo>
                      <a:pt x="3254" y="1862"/>
                    </a:lnTo>
                    <a:lnTo>
                      <a:pt x="3246" y="1874"/>
                    </a:lnTo>
                    <a:lnTo>
                      <a:pt x="3244" y="1880"/>
                    </a:lnTo>
                    <a:lnTo>
                      <a:pt x="3244" y="1886"/>
                    </a:lnTo>
                    <a:lnTo>
                      <a:pt x="3244" y="1886"/>
                    </a:lnTo>
                    <a:lnTo>
                      <a:pt x="3242" y="1902"/>
                    </a:lnTo>
                    <a:lnTo>
                      <a:pt x="3240" y="1918"/>
                    </a:lnTo>
                    <a:lnTo>
                      <a:pt x="3240" y="1918"/>
                    </a:lnTo>
                    <a:lnTo>
                      <a:pt x="3234" y="1932"/>
                    </a:lnTo>
                    <a:lnTo>
                      <a:pt x="3226" y="1944"/>
                    </a:lnTo>
                    <a:lnTo>
                      <a:pt x="3226" y="1944"/>
                    </a:lnTo>
                    <a:lnTo>
                      <a:pt x="3222" y="1946"/>
                    </a:lnTo>
                    <a:lnTo>
                      <a:pt x="3218" y="1946"/>
                    </a:lnTo>
                    <a:lnTo>
                      <a:pt x="3208" y="1944"/>
                    </a:lnTo>
                    <a:lnTo>
                      <a:pt x="3208" y="1944"/>
                    </a:lnTo>
                    <a:lnTo>
                      <a:pt x="3204" y="1944"/>
                    </a:lnTo>
                    <a:lnTo>
                      <a:pt x="3204" y="1944"/>
                    </a:lnTo>
                    <a:lnTo>
                      <a:pt x="3198" y="1940"/>
                    </a:lnTo>
                    <a:lnTo>
                      <a:pt x="3194" y="1936"/>
                    </a:lnTo>
                    <a:lnTo>
                      <a:pt x="3194" y="1936"/>
                    </a:lnTo>
                    <a:lnTo>
                      <a:pt x="3190" y="1926"/>
                    </a:lnTo>
                    <a:lnTo>
                      <a:pt x="3190" y="1916"/>
                    </a:lnTo>
                    <a:lnTo>
                      <a:pt x="3192" y="1894"/>
                    </a:lnTo>
                    <a:lnTo>
                      <a:pt x="3192" y="1894"/>
                    </a:lnTo>
                    <a:lnTo>
                      <a:pt x="3194" y="1874"/>
                    </a:lnTo>
                    <a:lnTo>
                      <a:pt x="3194" y="1864"/>
                    </a:lnTo>
                    <a:lnTo>
                      <a:pt x="3192" y="1852"/>
                    </a:lnTo>
                    <a:lnTo>
                      <a:pt x="3192" y="1852"/>
                    </a:lnTo>
                    <a:lnTo>
                      <a:pt x="3186" y="1846"/>
                    </a:lnTo>
                    <a:lnTo>
                      <a:pt x="3180" y="1842"/>
                    </a:lnTo>
                    <a:lnTo>
                      <a:pt x="3172" y="1842"/>
                    </a:lnTo>
                    <a:lnTo>
                      <a:pt x="3164" y="1848"/>
                    </a:lnTo>
                    <a:lnTo>
                      <a:pt x="3164" y="1848"/>
                    </a:lnTo>
                    <a:lnTo>
                      <a:pt x="3158" y="1858"/>
                    </a:lnTo>
                    <a:lnTo>
                      <a:pt x="3152" y="1870"/>
                    </a:lnTo>
                    <a:lnTo>
                      <a:pt x="3152" y="1870"/>
                    </a:lnTo>
                    <a:lnTo>
                      <a:pt x="3146" y="1886"/>
                    </a:lnTo>
                    <a:lnTo>
                      <a:pt x="3140" y="1900"/>
                    </a:lnTo>
                    <a:lnTo>
                      <a:pt x="3140" y="1900"/>
                    </a:lnTo>
                    <a:lnTo>
                      <a:pt x="3132" y="1912"/>
                    </a:lnTo>
                    <a:lnTo>
                      <a:pt x="3122" y="1924"/>
                    </a:lnTo>
                    <a:lnTo>
                      <a:pt x="3122" y="1924"/>
                    </a:lnTo>
                    <a:lnTo>
                      <a:pt x="3118" y="1924"/>
                    </a:lnTo>
                    <a:lnTo>
                      <a:pt x="3114" y="1922"/>
                    </a:lnTo>
                    <a:lnTo>
                      <a:pt x="3104" y="1920"/>
                    </a:lnTo>
                    <a:lnTo>
                      <a:pt x="3104" y="1920"/>
                    </a:lnTo>
                    <a:lnTo>
                      <a:pt x="3098" y="1918"/>
                    </a:lnTo>
                    <a:lnTo>
                      <a:pt x="3098" y="1918"/>
                    </a:lnTo>
                    <a:lnTo>
                      <a:pt x="3096" y="1914"/>
                    </a:lnTo>
                    <a:lnTo>
                      <a:pt x="3094" y="1910"/>
                    </a:lnTo>
                    <a:lnTo>
                      <a:pt x="3094" y="1910"/>
                    </a:lnTo>
                    <a:lnTo>
                      <a:pt x="3092" y="1894"/>
                    </a:lnTo>
                    <a:lnTo>
                      <a:pt x="3092" y="1886"/>
                    </a:lnTo>
                    <a:lnTo>
                      <a:pt x="3096" y="1878"/>
                    </a:lnTo>
                    <a:lnTo>
                      <a:pt x="3096" y="1878"/>
                    </a:lnTo>
                    <a:lnTo>
                      <a:pt x="3100" y="1862"/>
                    </a:lnTo>
                    <a:lnTo>
                      <a:pt x="3106" y="1846"/>
                    </a:lnTo>
                    <a:lnTo>
                      <a:pt x="3106" y="1846"/>
                    </a:lnTo>
                    <a:lnTo>
                      <a:pt x="3108" y="1836"/>
                    </a:lnTo>
                    <a:lnTo>
                      <a:pt x="3104" y="1826"/>
                    </a:lnTo>
                    <a:lnTo>
                      <a:pt x="3098" y="1818"/>
                    </a:lnTo>
                    <a:lnTo>
                      <a:pt x="3090" y="1812"/>
                    </a:lnTo>
                    <a:lnTo>
                      <a:pt x="3090" y="1812"/>
                    </a:lnTo>
                    <a:lnTo>
                      <a:pt x="3080" y="1812"/>
                    </a:lnTo>
                    <a:lnTo>
                      <a:pt x="3078" y="1812"/>
                    </a:lnTo>
                    <a:lnTo>
                      <a:pt x="3074" y="1814"/>
                    </a:lnTo>
                    <a:lnTo>
                      <a:pt x="3074" y="1814"/>
                    </a:lnTo>
                    <a:lnTo>
                      <a:pt x="3064" y="1824"/>
                    </a:lnTo>
                    <a:lnTo>
                      <a:pt x="3056" y="1834"/>
                    </a:lnTo>
                    <a:lnTo>
                      <a:pt x="3056" y="1834"/>
                    </a:lnTo>
                    <a:lnTo>
                      <a:pt x="3048" y="1848"/>
                    </a:lnTo>
                    <a:lnTo>
                      <a:pt x="3040" y="1862"/>
                    </a:lnTo>
                    <a:lnTo>
                      <a:pt x="3040" y="1862"/>
                    </a:lnTo>
                    <a:lnTo>
                      <a:pt x="3030" y="1872"/>
                    </a:lnTo>
                    <a:lnTo>
                      <a:pt x="3016" y="1880"/>
                    </a:lnTo>
                    <a:lnTo>
                      <a:pt x="3016" y="1880"/>
                    </a:lnTo>
                    <a:lnTo>
                      <a:pt x="3014" y="1880"/>
                    </a:lnTo>
                    <a:lnTo>
                      <a:pt x="3008" y="1878"/>
                    </a:lnTo>
                    <a:lnTo>
                      <a:pt x="3000" y="1874"/>
                    </a:lnTo>
                    <a:lnTo>
                      <a:pt x="3000" y="1874"/>
                    </a:lnTo>
                    <a:lnTo>
                      <a:pt x="2998" y="1872"/>
                    </a:lnTo>
                    <a:lnTo>
                      <a:pt x="2998" y="1872"/>
                    </a:lnTo>
                    <a:lnTo>
                      <a:pt x="2994" y="1870"/>
                    </a:lnTo>
                    <a:lnTo>
                      <a:pt x="2992" y="1868"/>
                    </a:lnTo>
                    <a:lnTo>
                      <a:pt x="2990" y="1860"/>
                    </a:lnTo>
                    <a:lnTo>
                      <a:pt x="2990" y="1860"/>
                    </a:lnTo>
                    <a:lnTo>
                      <a:pt x="2994" y="1844"/>
                    </a:lnTo>
                    <a:lnTo>
                      <a:pt x="3000" y="1828"/>
                    </a:lnTo>
                    <a:lnTo>
                      <a:pt x="3000" y="1828"/>
                    </a:lnTo>
                    <a:lnTo>
                      <a:pt x="3016" y="1802"/>
                    </a:lnTo>
                    <a:lnTo>
                      <a:pt x="3016" y="1802"/>
                    </a:lnTo>
                    <a:lnTo>
                      <a:pt x="3020" y="1792"/>
                    </a:lnTo>
                    <a:lnTo>
                      <a:pt x="3020" y="1782"/>
                    </a:lnTo>
                    <a:lnTo>
                      <a:pt x="3016" y="1774"/>
                    </a:lnTo>
                    <a:lnTo>
                      <a:pt x="3010" y="1766"/>
                    </a:lnTo>
                    <a:lnTo>
                      <a:pt x="3010" y="1766"/>
                    </a:lnTo>
                    <a:lnTo>
                      <a:pt x="3006" y="1762"/>
                    </a:lnTo>
                    <a:lnTo>
                      <a:pt x="3002" y="1762"/>
                    </a:lnTo>
                    <a:lnTo>
                      <a:pt x="2998" y="1762"/>
                    </a:lnTo>
                    <a:lnTo>
                      <a:pt x="2994" y="1764"/>
                    </a:lnTo>
                    <a:lnTo>
                      <a:pt x="2994" y="1764"/>
                    </a:lnTo>
                    <a:lnTo>
                      <a:pt x="2982" y="1770"/>
                    </a:lnTo>
                    <a:lnTo>
                      <a:pt x="2972" y="1778"/>
                    </a:lnTo>
                    <a:lnTo>
                      <a:pt x="2972" y="1778"/>
                    </a:lnTo>
                    <a:lnTo>
                      <a:pt x="2962" y="1790"/>
                    </a:lnTo>
                    <a:lnTo>
                      <a:pt x="2950" y="1802"/>
                    </a:lnTo>
                    <a:lnTo>
                      <a:pt x="2950" y="1802"/>
                    </a:lnTo>
                    <a:lnTo>
                      <a:pt x="2938" y="1810"/>
                    </a:lnTo>
                    <a:lnTo>
                      <a:pt x="2924" y="1816"/>
                    </a:lnTo>
                    <a:lnTo>
                      <a:pt x="2924" y="1816"/>
                    </a:lnTo>
                    <a:lnTo>
                      <a:pt x="2920" y="1814"/>
                    </a:lnTo>
                    <a:lnTo>
                      <a:pt x="2918" y="1812"/>
                    </a:lnTo>
                    <a:lnTo>
                      <a:pt x="2908" y="1804"/>
                    </a:lnTo>
                    <a:lnTo>
                      <a:pt x="2908" y="1804"/>
                    </a:lnTo>
                    <a:lnTo>
                      <a:pt x="2906" y="1802"/>
                    </a:lnTo>
                    <a:lnTo>
                      <a:pt x="2906" y="1802"/>
                    </a:lnTo>
                    <a:lnTo>
                      <a:pt x="2904" y="1796"/>
                    </a:lnTo>
                    <a:lnTo>
                      <a:pt x="2904" y="1790"/>
                    </a:lnTo>
                    <a:lnTo>
                      <a:pt x="2904" y="1790"/>
                    </a:lnTo>
                    <a:lnTo>
                      <a:pt x="2906" y="1780"/>
                    </a:lnTo>
                    <a:lnTo>
                      <a:pt x="2912" y="1770"/>
                    </a:lnTo>
                    <a:lnTo>
                      <a:pt x="2926" y="1752"/>
                    </a:lnTo>
                    <a:lnTo>
                      <a:pt x="2926" y="1752"/>
                    </a:lnTo>
                    <a:lnTo>
                      <a:pt x="2940" y="1738"/>
                    </a:lnTo>
                    <a:lnTo>
                      <a:pt x="2944" y="1730"/>
                    </a:lnTo>
                    <a:lnTo>
                      <a:pt x="2948" y="1720"/>
                    </a:lnTo>
                    <a:lnTo>
                      <a:pt x="2948" y="1720"/>
                    </a:lnTo>
                    <a:lnTo>
                      <a:pt x="2946" y="1712"/>
                    </a:lnTo>
                    <a:lnTo>
                      <a:pt x="2942" y="1704"/>
                    </a:lnTo>
                    <a:lnTo>
                      <a:pt x="2936" y="1698"/>
                    </a:lnTo>
                    <a:lnTo>
                      <a:pt x="2932" y="1696"/>
                    </a:lnTo>
                    <a:lnTo>
                      <a:pt x="2928" y="1696"/>
                    </a:lnTo>
                    <a:lnTo>
                      <a:pt x="2928" y="1696"/>
                    </a:lnTo>
                    <a:lnTo>
                      <a:pt x="2914" y="1698"/>
                    </a:lnTo>
                    <a:lnTo>
                      <a:pt x="2906" y="1702"/>
                    </a:lnTo>
                    <a:lnTo>
                      <a:pt x="2900" y="1706"/>
                    </a:lnTo>
                    <a:lnTo>
                      <a:pt x="2900" y="1706"/>
                    </a:lnTo>
                    <a:lnTo>
                      <a:pt x="2876" y="1724"/>
                    </a:lnTo>
                    <a:lnTo>
                      <a:pt x="2876" y="1724"/>
                    </a:lnTo>
                    <a:lnTo>
                      <a:pt x="2870" y="1728"/>
                    </a:lnTo>
                    <a:lnTo>
                      <a:pt x="2862" y="1732"/>
                    </a:lnTo>
                    <a:lnTo>
                      <a:pt x="2846" y="1734"/>
                    </a:lnTo>
                    <a:lnTo>
                      <a:pt x="2846" y="1734"/>
                    </a:lnTo>
                    <a:lnTo>
                      <a:pt x="2844" y="1734"/>
                    </a:lnTo>
                    <a:lnTo>
                      <a:pt x="2840" y="1732"/>
                    </a:lnTo>
                    <a:lnTo>
                      <a:pt x="2840" y="1732"/>
                    </a:lnTo>
                    <a:lnTo>
                      <a:pt x="2832" y="1722"/>
                    </a:lnTo>
                    <a:lnTo>
                      <a:pt x="2828" y="1714"/>
                    </a:lnTo>
                    <a:lnTo>
                      <a:pt x="2830" y="1704"/>
                    </a:lnTo>
                    <a:lnTo>
                      <a:pt x="2836" y="1694"/>
                    </a:lnTo>
                    <a:lnTo>
                      <a:pt x="2836" y="1694"/>
                    </a:lnTo>
                    <a:lnTo>
                      <a:pt x="2842" y="1686"/>
                    </a:lnTo>
                    <a:lnTo>
                      <a:pt x="2842" y="1686"/>
                    </a:lnTo>
                    <a:lnTo>
                      <a:pt x="2874" y="1664"/>
                    </a:lnTo>
                    <a:lnTo>
                      <a:pt x="2874" y="1664"/>
                    </a:lnTo>
                    <a:lnTo>
                      <a:pt x="2882" y="1654"/>
                    </a:lnTo>
                    <a:lnTo>
                      <a:pt x="2888" y="1646"/>
                    </a:lnTo>
                    <a:lnTo>
                      <a:pt x="2888" y="1634"/>
                    </a:lnTo>
                    <a:lnTo>
                      <a:pt x="2884" y="1624"/>
                    </a:lnTo>
                    <a:lnTo>
                      <a:pt x="2884" y="1624"/>
                    </a:lnTo>
                    <a:lnTo>
                      <a:pt x="2880" y="1618"/>
                    </a:lnTo>
                    <a:lnTo>
                      <a:pt x="2880" y="1618"/>
                    </a:lnTo>
                    <a:lnTo>
                      <a:pt x="2876" y="1614"/>
                    </a:lnTo>
                    <a:lnTo>
                      <a:pt x="2872" y="1612"/>
                    </a:lnTo>
                    <a:lnTo>
                      <a:pt x="2872" y="1612"/>
                    </a:lnTo>
                    <a:lnTo>
                      <a:pt x="2858" y="1612"/>
                    </a:lnTo>
                    <a:lnTo>
                      <a:pt x="2850" y="1614"/>
                    </a:lnTo>
                    <a:lnTo>
                      <a:pt x="2844" y="1618"/>
                    </a:lnTo>
                    <a:lnTo>
                      <a:pt x="2844" y="1618"/>
                    </a:lnTo>
                    <a:lnTo>
                      <a:pt x="2830" y="1624"/>
                    </a:lnTo>
                    <a:lnTo>
                      <a:pt x="2814" y="1630"/>
                    </a:lnTo>
                    <a:lnTo>
                      <a:pt x="2814" y="1630"/>
                    </a:lnTo>
                    <a:lnTo>
                      <a:pt x="2800" y="1634"/>
                    </a:lnTo>
                    <a:lnTo>
                      <a:pt x="2784" y="1634"/>
                    </a:lnTo>
                    <a:lnTo>
                      <a:pt x="2784" y="1634"/>
                    </a:lnTo>
                    <a:lnTo>
                      <a:pt x="2782" y="1632"/>
                    </a:lnTo>
                    <a:lnTo>
                      <a:pt x="2780" y="1628"/>
                    </a:lnTo>
                    <a:lnTo>
                      <a:pt x="2774" y="1618"/>
                    </a:lnTo>
                    <a:lnTo>
                      <a:pt x="2774" y="1618"/>
                    </a:lnTo>
                    <a:lnTo>
                      <a:pt x="2774" y="1614"/>
                    </a:lnTo>
                    <a:lnTo>
                      <a:pt x="2774" y="1614"/>
                    </a:lnTo>
                    <a:lnTo>
                      <a:pt x="2772" y="1608"/>
                    </a:lnTo>
                    <a:lnTo>
                      <a:pt x="2774" y="1602"/>
                    </a:lnTo>
                    <a:lnTo>
                      <a:pt x="2774" y="1602"/>
                    </a:lnTo>
                    <a:lnTo>
                      <a:pt x="2786" y="1590"/>
                    </a:lnTo>
                    <a:lnTo>
                      <a:pt x="2792" y="1586"/>
                    </a:lnTo>
                    <a:lnTo>
                      <a:pt x="2800" y="1582"/>
                    </a:lnTo>
                    <a:lnTo>
                      <a:pt x="2800" y="1582"/>
                    </a:lnTo>
                    <a:lnTo>
                      <a:pt x="2814" y="1576"/>
                    </a:lnTo>
                    <a:lnTo>
                      <a:pt x="2828" y="1568"/>
                    </a:lnTo>
                    <a:lnTo>
                      <a:pt x="2828" y="1568"/>
                    </a:lnTo>
                    <a:lnTo>
                      <a:pt x="2834" y="1566"/>
                    </a:lnTo>
                    <a:lnTo>
                      <a:pt x="2838" y="1560"/>
                    </a:lnTo>
                    <a:lnTo>
                      <a:pt x="2842" y="1556"/>
                    </a:lnTo>
                    <a:lnTo>
                      <a:pt x="2844" y="1550"/>
                    </a:lnTo>
                    <a:lnTo>
                      <a:pt x="2846" y="1544"/>
                    </a:lnTo>
                    <a:lnTo>
                      <a:pt x="2846" y="1538"/>
                    </a:lnTo>
                    <a:lnTo>
                      <a:pt x="2844" y="1534"/>
                    </a:lnTo>
                    <a:lnTo>
                      <a:pt x="2842" y="1528"/>
                    </a:lnTo>
                    <a:lnTo>
                      <a:pt x="2842" y="1528"/>
                    </a:lnTo>
                    <a:lnTo>
                      <a:pt x="2838" y="1526"/>
                    </a:lnTo>
                    <a:lnTo>
                      <a:pt x="2836" y="1524"/>
                    </a:lnTo>
                    <a:lnTo>
                      <a:pt x="2836" y="1524"/>
                    </a:lnTo>
                    <a:lnTo>
                      <a:pt x="2822" y="1522"/>
                    </a:lnTo>
                    <a:lnTo>
                      <a:pt x="2814" y="1522"/>
                    </a:lnTo>
                    <a:lnTo>
                      <a:pt x="2806" y="1522"/>
                    </a:lnTo>
                    <a:lnTo>
                      <a:pt x="2806" y="1522"/>
                    </a:lnTo>
                    <a:lnTo>
                      <a:pt x="2792" y="1526"/>
                    </a:lnTo>
                    <a:lnTo>
                      <a:pt x="2778" y="1530"/>
                    </a:lnTo>
                    <a:lnTo>
                      <a:pt x="2778" y="1530"/>
                    </a:lnTo>
                    <a:lnTo>
                      <a:pt x="2770" y="1532"/>
                    </a:lnTo>
                    <a:lnTo>
                      <a:pt x="2762" y="1532"/>
                    </a:lnTo>
                    <a:lnTo>
                      <a:pt x="2746" y="1528"/>
                    </a:lnTo>
                    <a:lnTo>
                      <a:pt x="2746" y="1528"/>
                    </a:lnTo>
                    <a:lnTo>
                      <a:pt x="2742" y="1524"/>
                    </a:lnTo>
                    <a:lnTo>
                      <a:pt x="2742" y="1524"/>
                    </a:lnTo>
                    <a:lnTo>
                      <a:pt x="2738" y="1512"/>
                    </a:lnTo>
                    <a:lnTo>
                      <a:pt x="2738" y="1506"/>
                    </a:lnTo>
                    <a:lnTo>
                      <a:pt x="2738" y="1502"/>
                    </a:lnTo>
                    <a:lnTo>
                      <a:pt x="2740" y="1496"/>
                    </a:lnTo>
                    <a:lnTo>
                      <a:pt x="2744" y="1492"/>
                    </a:lnTo>
                    <a:lnTo>
                      <a:pt x="2754" y="1484"/>
                    </a:lnTo>
                    <a:lnTo>
                      <a:pt x="2754" y="1484"/>
                    </a:lnTo>
                    <a:lnTo>
                      <a:pt x="2764" y="1482"/>
                    </a:lnTo>
                    <a:lnTo>
                      <a:pt x="2764" y="1482"/>
                    </a:lnTo>
                    <a:lnTo>
                      <a:pt x="2800" y="1472"/>
                    </a:lnTo>
                    <a:lnTo>
                      <a:pt x="2800" y="1472"/>
                    </a:lnTo>
                    <a:lnTo>
                      <a:pt x="2812" y="1468"/>
                    </a:lnTo>
                    <a:lnTo>
                      <a:pt x="2818" y="1460"/>
                    </a:lnTo>
                    <a:lnTo>
                      <a:pt x="2822" y="1452"/>
                    </a:lnTo>
                    <a:lnTo>
                      <a:pt x="2820" y="1440"/>
                    </a:lnTo>
                    <a:lnTo>
                      <a:pt x="2820" y="1440"/>
                    </a:lnTo>
                    <a:lnTo>
                      <a:pt x="2818" y="1436"/>
                    </a:lnTo>
                    <a:lnTo>
                      <a:pt x="2812" y="1432"/>
                    </a:lnTo>
                    <a:lnTo>
                      <a:pt x="2812" y="1432"/>
                    </a:lnTo>
                    <a:lnTo>
                      <a:pt x="2806" y="1428"/>
                    </a:lnTo>
                    <a:lnTo>
                      <a:pt x="2798" y="1426"/>
                    </a:lnTo>
                    <a:lnTo>
                      <a:pt x="2792" y="1424"/>
                    </a:lnTo>
                    <a:lnTo>
                      <a:pt x="2784" y="1424"/>
                    </a:lnTo>
                    <a:lnTo>
                      <a:pt x="2784" y="1424"/>
                    </a:lnTo>
                    <a:lnTo>
                      <a:pt x="2768" y="1426"/>
                    </a:lnTo>
                    <a:lnTo>
                      <a:pt x="2752" y="1426"/>
                    </a:lnTo>
                    <a:lnTo>
                      <a:pt x="2752" y="1426"/>
                    </a:lnTo>
                    <a:lnTo>
                      <a:pt x="2738" y="1422"/>
                    </a:lnTo>
                    <a:lnTo>
                      <a:pt x="2726" y="1416"/>
                    </a:lnTo>
                    <a:lnTo>
                      <a:pt x="2726" y="1416"/>
                    </a:lnTo>
                    <a:lnTo>
                      <a:pt x="2724" y="1412"/>
                    </a:lnTo>
                    <a:lnTo>
                      <a:pt x="2722" y="1408"/>
                    </a:lnTo>
                    <a:lnTo>
                      <a:pt x="2722" y="1398"/>
                    </a:lnTo>
                    <a:lnTo>
                      <a:pt x="2722" y="1398"/>
                    </a:lnTo>
                    <a:lnTo>
                      <a:pt x="2722" y="1394"/>
                    </a:lnTo>
                    <a:lnTo>
                      <a:pt x="2722" y="1394"/>
                    </a:lnTo>
                    <a:lnTo>
                      <a:pt x="2722" y="1388"/>
                    </a:lnTo>
                    <a:lnTo>
                      <a:pt x="2728" y="1382"/>
                    </a:lnTo>
                    <a:lnTo>
                      <a:pt x="2728" y="1382"/>
                    </a:lnTo>
                    <a:lnTo>
                      <a:pt x="2744" y="1376"/>
                    </a:lnTo>
                    <a:lnTo>
                      <a:pt x="2760" y="1374"/>
                    </a:lnTo>
                    <a:lnTo>
                      <a:pt x="2760" y="1374"/>
                    </a:lnTo>
                    <a:lnTo>
                      <a:pt x="2786" y="1374"/>
                    </a:lnTo>
                    <a:lnTo>
                      <a:pt x="2800" y="1372"/>
                    </a:lnTo>
                    <a:lnTo>
                      <a:pt x="2806" y="1370"/>
                    </a:lnTo>
                    <a:lnTo>
                      <a:pt x="2812" y="1366"/>
                    </a:lnTo>
                    <a:lnTo>
                      <a:pt x="2812" y="1366"/>
                    </a:lnTo>
                    <a:lnTo>
                      <a:pt x="2816" y="1360"/>
                    </a:lnTo>
                    <a:lnTo>
                      <a:pt x="2818" y="1352"/>
                    </a:lnTo>
                    <a:lnTo>
                      <a:pt x="2820" y="1344"/>
                    </a:lnTo>
                    <a:lnTo>
                      <a:pt x="2820" y="1340"/>
                    </a:lnTo>
                    <a:lnTo>
                      <a:pt x="2818" y="1338"/>
                    </a:lnTo>
                    <a:lnTo>
                      <a:pt x="2818" y="1338"/>
                    </a:lnTo>
                    <a:lnTo>
                      <a:pt x="2808" y="1330"/>
                    </a:lnTo>
                    <a:lnTo>
                      <a:pt x="2796" y="1324"/>
                    </a:lnTo>
                    <a:lnTo>
                      <a:pt x="2796" y="1324"/>
                    </a:lnTo>
                    <a:lnTo>
                      <a:pt x="2778" y="1320"/>
                    </a:lnTo>
                    <a:lnTo>
                      <a:pt x="2760" y="1318"/>
                    </a:lnTo>
                    <a:lnTo>
                      <a:pt x="2760" y="1318"/>
                    </a:lnTo>
                    <a:lnTo>
                      <a:pt x="2752" y="1316"/>
                    </a:lnTo>
                    <a:lnTo>
                      <a:pt x="2744" y="1312"/>
                    </a:lnTo>
                    <a:lnTo>
                      <a:pt x="2732" y="1304"/>
                    </a:lnTo>
                    <a:lnTo>
                      <a:pt x="2732" y="1304"/>
                    </a:lnTo>
                    <a:lnTo>
                      <a:pt x="2730" y="1300"/>
                    </a:lnTo>
                    <a:lnTo>
                      <a:pt x="2730" y="1298"/>
                    </a:lnTo>
                    <a:lnTo>
                      <a:pt x="2730" y="1298"/>
                    </a:lnTo>
                    <a:lnTo>
                      <a:pt x="2730" y="1284"/>
                    </a:lnTo>
                    <a:lnTo>
                      <a:pt x="2734" y="1276"/>
                    </a:lnTo>
                    <a:lnTo>
                      <a:pt x="2742" y="1272"/>
                    </a:lnTo>
                    <a:lnTo>
                      <a:pt x="2754" y="1268"/>
                    </a:lnTo>
                    <a:lnTo>
                      <a:pt x="2754" y="1268"/>
                    </a:lnTo>
                    <a:lnTo>
                      <a:pt x="2764" y="1268"/>
                    </a:lnTo>
                    <a:lnTo>
                      <a:pt x="2764" y="1268"/>
                    </a:lnTo>
                    <a:lnTo>
                      <a:pt x="2784" y="1270"/>
                    </a:lnTo>
                    <a:lnTo>
                      <a:pt x="2804" y="1274"/>
                    </a:lnTo>
                    <a:lnTo>
                      <a:pt x="2804" y="1274"/>
                    </a:lnTo>
                    <a:lnTo>
                      <a:pt x="2816" y="1272"/>
                    </a:lnTo>
                    <a:lnTo>
                      <a:pt x="2830" y="1268"/>
                    </a:lnTo>
                    <a:lnTo>
                      <a:pt x="2830" y="1268"/>
                    </a:lnTo>
                    <a:lnTo>
                      <a:pt x="2832" y="1266"/>
                    </a:lnTo>
                    <a:lnTo>
                      <a:pt x="2834" y="1260"/>
                    </a:lnTo>
                    <a:lnTo>
                      <a:pt x="2834" y="1254"/>
                    </a:lnTo>
                    <a:lnTo>
                      <a:pt x="2834" y="1250"/>
                    </a:lnTo>
                    <a:lnTo>
                      <a:pt x="2834" y="1250"/>
                    </a:lnTo>
                    <a:lnTo>
                      <a:pt x="2824" y="1240"/>
                    </a:lnTo>
                    <a:lnTo>
                      <a:pt x="2812" y="1232"/>
                    </a:lnTo>
                    <a:lnTo>
                      <a:pt x="2812" y="1232"/>
                    </a:lnTo>
                    <a:lnTo>
                      <a:pt x="2794" y="1226"/>
                    </a:lnTo>
                    <a:lnTo>
                      <a:pt x="2786" y="1222"/>
                    </a:lnTo>
                    <a:lnTo>
                      <a:pt x="2776" y="1218"/>
                    </a:lnTo>
                    <a:lnTo>
                      <a:pt x="2776" y="1218"/>
                    </a:lnTo>
                    <a:lnTo>
                      <a:pt x="2764" y="1208"/>
                    </a:lnTo>
                    <a:lnTo>
                      <a:pt x="2760" y="1204"/>
                    </a:lnTo>
                    <a:lnTo>
                      <a:pt x="2756" y="1196"/>
                    </a:lnTo>
                    <a:lnTo>
                      <a:pt x="2756" y="1196"/>
                    </a:lnTo>
                    <a:lnTo>
                      <a:pt x="2756" y="1192"/>
                    </a:lnTo>
                    <a:lnTo>
                      <a:pt x="2758" y="1186"/>
                    </a:lnTo>
                    <a:lnTo>
                      <a:pt x="2764" y="1174"/>
                    </a:lnTo>
                    <a:lnTo>
                      <a:pt x="2764" y="1174"/>
                    </a:lnTo>
                    <a:lnTo>
                      <a:pt x="2768" y="1172"/>
                    </a:lnTo>
                    <a:lnTo>
                      <a:pt x="2776" y="1170"/>
                    </a:lnTo>
                    <a:lnTo>
                      <a:pt x="2776" y="1170"/>
                    </a:lnTo>
                    <a:lnTo>
                      <a:pt x="2766" y="1158"/>
                    </a:lnTo>
                    <a:lnTo>
                      <a:pt x="2758" y="1144"/>
                    </a:lnTo>
                    <a:lnTo>
                      <a:pt x="2746" y="1134"/>
                    </a:lnTo>
                    <a:lnTo>
                      <a:pt x="2740" y="1130"/>
                    </a:lnTo>
                    <a:lnTo>
                      <a:pt x="2734" y="1126"/>
                    </a:lnTo>
                    <a:lnTo>
                      <a:pt x="2734" y="1126"/>
                    </a:lnTo>
                    <a:lnTo>
                      <a:pt x="2726" y="1126"/>
                    </a:lnTo>
                    <a:lnTo>
                      <a:pt x="2716" y="1128"/>
                    </a:lnTo>
                    <a:lnTo>
                      <a:pt x="2708" y="1134"/>
                    </a:lnTo>
                    <a:lnTo>
                      <a:pt x="2704" y="1140"/>
                    </a:lnTo>
                    <a:lnTo>
                      <a:pt x="2704" y="1140"/>
                    </a:lnTo>
                    <a:lnTo>
                      <a:pt x="2700" y="1156"/>
                    </a:lnTo>
                    <a:lnTo>
                      <a:pt x="2700" y="1164"/>
                    </a:lnTo>
                    <a:lnTo>
                      <a:pt x="2702" y="1172"/>
                    </a:lnTo>
                    <a:lnTo>
                      <a:pt x="2702" y="1172"/>
                    </a:lnTo>
                    <a:lnTo>
                      <a:pt x="2706" y="1186"/>
                    </a:lnTo>
                    <a:lnTo>
                      <a:pt x="2708" y="1200"/>
                    </a:lnTo>
                    <a:lnTo>
                      <a:pt x="2708" y="1200"/>
                    </a:lnTo>
                    <a:lnTo>
                      <a:pt x="2710" y="1208"/>
                    </a:lnTo>
                    <a:lnTo>
                      <a:pt x="2710" y="1214"/>
                    </a:lnTo>
                    <a:lnTo>
                      <a:pt x="2706" y="1230"/>
                    </a:lnTo>
                    <a:lnTo>
                      <a:pt x="2706" y="1230"/>
                    </a:lnTo>
                    <a:lnTo>
                      <a:pt x="2704" y="1232"/>
                    </a:lnTo>
                    <a:lnTo>
                      <a:pt x="2702" y="1234"/>
                    </a:lnTo>
                    <a:lnTo>
                      <a:pt x="2702" y="1234"/>
                    </a:lnTo>
                    <a:lnTo>
                      <a:pt x="2690" y="1238"/>
                    </a:lnTo>
                    <a:lnTo>
                      <a:pt x="2680" y="1238"/>
                    </a:lnTo>
                    <a:lnTo>
                      <a:pt x="2674" y="1234"/>
                    </a:lnTo>
                    <a:lnTo>
                      <a:pt x="2666" y="1224"/>
                    </a:lnTo>
                    <a:lnTo>
                      <a:pt x="2666" y="1224"/>
                    </a:lnTo>
                    <a:lnTo>
                      <a:pt x="2664" y="1218"/>
                    </a:lnTo>
                    <a:lnTo>
                      <a:pt x="2662" y="1214"/>
                    </a:lnTo>
                    <a:lnTo>
                      <a:pt x="2662" y="1214"/>
                    </a:lnTo>
                    <a:lnTo>
                      <a:pt x="2654" y="1176"/>
                    </a:lnTo>
                    <a:lnTo>
                      <a:pt x="2654" y="1176"/>
                    </a:lnTo>
                    <a:lnTo>
                      <a:pt x="2648" y="1164"/>
                    </a:lnTo>
                    <a:lnTo>
                      <a:pt x="2642" y="1156"/>
                    </a:lnTo>
                    <a:lnTo>
                      <a:pt x="2632" y="1152"/>
                    </a:lnTo>
                    <a:lnTo>
                      <a:pt x="2618" y="1152"/>
                    </a:lnTo>
                    <a:lnTo>
                      <a:pt x="2618" y="1152"/>
                    </a:lnTo>
                    <a:lnTo>
                      <a:pt x="2612" y="1154"/>
                    </a:lnTo>
                    <a:lnTo>
                      <a:pt x="2606" y="1158"/>
                    </a:lnTo>
                    <a:lnTo>
                      <a:pt x="2606" y="1158"/>
                    </a:lnTo>
                    <a:lnTo>
                      <a:pt x="2602" y="1164"/>
                    </a:lnTo>
                    <a:lnTo>
                      <a:pt x="2598" y="1170"/>
                    </a:lnTo>
                    <a:lnTo>
                      <a:pt x="2594" y="1186"/>
                    </a:lnTo>
                    <a:lnTo>
                      <a:pt x="2594" y="1186"/>
                    </a:lnTo>
                    <a:lnTo>
                      <a:pt x="2590" y="1200"/>
                    </a:lnTo>
                    <a:lnTo>
                      <a:pt x="2586" y="1214"/>
                    </a:lnTo>
                    <a:lnTo>
                      <a:pt x="2586" y="1214"/>
                    </a:lnTo>
                    <a:lnTo>
                      <a:pt x="2580" y="1226"/>
                    </a:lnTo>
                    <a:lnTo>
                      <a:pt x="2572" y="1238"/>
                    </a:lnTo>
                    <a:lnTo>
                      <a:pt x="2572" y="1238"/>
                    </a:lnTo>
                    <a:lnTo>
                      <a:pt x="2570" y="1240"/>
                    </a:lnTo>
                    <a:lnTo>
                      <a:pt x="2568" y="1240"/>
                    </a:lnTo>
                    <a:lnTo>
                      <a:pt x="2568" y="1240"/>
                    </a:lnTo>
                    <a:lnTo>
                      <a:pt x="2554" y="1238"/>
                    </a:lnTo>
                    <a:lnTo>
                      <a:pt x="2546" y="1234"/>
                    </a:lnTo>
                    <a:lnTo>
                      <a:pt x="2542" y="1228"/>
                    </a:lnTo>
                    <a:lnTo>
                      <a:pt x="2538" y="1216"/>
                    </a:lnTo>
                    <a:lnTo>
                      <a:pt x="2538" y="1216"/>
                    </a:lnTo>
                    <a:lnTo>
                      <a:pt x="2538" y="1204"/>
                    </a:lnTo>
                    <a:lnTo>
                      <a:pt x="2538" y="1204"/>
                    </a:lnTo>
                    <a:lnTo>
                      <a:pt x="2548" y="1166"/>
                    </a:lnTo>
                    <a:lnTo>
                      <a:pt x="2548" y="1166"/>
                    </a:lnTo>
                    <a:lnTo>
                      <a:pt x="2548" y="1154"/>
                    </a:lnTo>
                    <a:lnTo>
                      <a:pt x="2544" y="1144"/>
                    </a:lnTo>
                    <a:lnTo>
                      <a:pt x="2538" y="1136"/>
                    </a:lnTo>
                    <a:lnTo>
                      <a:pt x="2528" y="1132"/>
                    </a:lnTo>
                    <a:lnTo>
                      <a:pt x="2528" y="1132"/>
                    </a:lnTo>
                    <a:lnTo>
                      <a:pt x="2522" y="1130"/>
                    </a:lnTo>
                    <a:lnTo>
                      <a:pt x="2516" y="1132"/>
                    </a:lnTo>
                    <a:lnTo>
                      <a:pt x="2516" y="1132"/>
                    </a:lnTo>
                    <a:lnTo>
                      <a:pt x="2508" y="1136"/>
                    </a:lnTo>
                    <a:lnTo>
                      <a:pt x="2502" y="1140"/>
                    </a:lnTo>
                    <a:lnTo>
                      <a:pt x="2496" y="1146"/>
                    </a:lnTo>
                    <a:lnTo>
                      <a:pt x="2492" y="1152"/>
                    </a:lnTo>
                    <a:lnTo>
                      <a:pt x="2492" y="1152"/>
                    </a:lnTo>
                    <a:lnTo>
                      <a:pt x="2482" y="1164"/>
                    </a:lnTo>
                    <a:lnTo>
                      <a:pt x="2474" y="1176"/>
                    </a:lnTo>
                    <a:lnTo>
                      <a:pt x="2474" y="1176"/>
                    </a:lnTo>
                    <a:lnTo>
                      <a:pt x="2462" y="1186"/>
                    </a:lnTo>
                    <a:lnTo>
                      <a:pt x="2450" y="1192"/>
                    </a:lnTo>
                    <a:lnTo>
                      <a:pt x="2450" y="1192"/>
                    </a:lnTo>
                    <a:lnTo>
                      <a:pt x="2446" y="1192"/>
                    </a:lnTo>
                    <a:lnTo>
                      <a:pt x="2442" y="1188"/>
                    </a:lnTo>
                    <a:lnTo>
                      <a:pt x="2434" y="1182"/>
                    </a:lnTo>
                    <a:lnTo>
                      <a:pt x="2434" y="1182"/>
                    </a:lnTo>
                    <a:lnTo>
                      <a:pt x="2432" y="1182"/>
                    </a:lnTo>
                    <a:lnTo>
                      <a:pt x="2432" y="1182"/>
                    </a:lnTo>
                    <a:lnTo>
                      <a:pt x="2428" y="1180"/>
                    </a:lnTo>
                    <a:lnTo>
                      <a:pt x="2428" y="1176"/>
                    </a:lnTo>
                    <a:lnTo>
                      <a:pt x="2426" y="1170"/>
                    </a:lnTo>
                    <a:lnTo>
                      <a:pt x="2426" y="1170"/>
                    </a:lnTo>
                    <a:lnTo>
                      <a:pt x="2430" y="1158"/>
                    </a:lnTo>
                    <a:lnTo>
                      <a:pt x="2434" y="1146"/>
                    </a:lnTo>
                    <a:lnTo>
                      <a:pt x="2448" y="1128"/>
                    </a:lnTo>
                    <a:lnTo>
                      <a:pt x="2448" y="1128"/>
                    </a:lnTo>
                    <a:lnTo>
                      <a:pt x="2458" y="1112"/>
                    </a:lnTo>
                    <a:lnTo>
                      <a:pt x="2462" y="1104"/>
                    </a:lnTo>
                    <a:lnTo>
                      <a:pt x="2464" y="1096"/>
                    </a:lnTo>
                    <a:lnTo>
                      <a:pt x="2464" y="1096"/>
                    </a:lnTo>
                    <a:lnTo>
                      <a:pt x="2462" y="1088"/>
                    </a:lnTo>
                    <a:lnTo>
                      <a:pt x="2458" y="1078"/>
                    </a:lnTo>
                    <a:lnTo>
                      <a:pt x="2450" y="1072"/>
                    </a:lnTo>
                    <a:lnTo>
                      <a:pt x="2442" y="1070"/>
                    </a:lnTo>
                    <a:lnTo>
                      <a:pt x="2442" y="1070"/>
                    </a:lnTo>
                    <a:lnTo>
                      <a:pt x="2434" y="1070"/>
                    </a:lnTo>
                    <a:lnTo>
                      <a:pt x="2426" y="1072"/>
                    </a:lnTo>
                    <a:lnTo>
                      <a:pt x="2410" y="1078"/>
                    </a:lnTo>
                    <a:lnTo>
                      <a:pt x="2396" y="1086"/>
                    </a:lnTo>
                    <a:lnTo>
                      <a:pt x="2382" y="1094"/>
                    </a:lnTo>
                    <a:lnTo>
                      <a:pt x="2382" y="1094"/>
                    </a:lnTo>
                    <a:lnTo>
                      <a:pt x="2392" y="1098"/>
                    </a:lnTo>
                    <a:lnTo>
                      <a:pt x="2400" y="1104"/>
                    </a:lnTo>
                    <a:lnTo>
                      <a:pt x="2404" y="1112"/>
                    </a:lnTo>
                    <a:lnTo>
                      <a:pt x="2406" y="1122"/>
                    </a:lnTo>
                    <a:lnTo>
                      <a:pt x="2406" y="1122"/>
                    </a:lnTo>
                    <a:lnTo>
                      <a:pt x="2404" y="1130"/>
                    </a:lnTo>
                    <a:lnTo>
                      <a:pt x="2398" y="1134"/>
                    </a:lnTo>
                    <a:lnTo>
                      <a:pt x="2398" y="1134"/>
                    </a:lnTo>
                    <a:lnTo>
                      <a:pt x="2392" y="1138"/>
                    </a:lnTo>
                    <a:lnTo>
                      <a:pt x="2384" y="1142"/>
                    </a:lnTo>
                    <a:lnTo>
                      <a:pt x="2368" y="1144"/>
                    </a:lnTo>
                    <a:lnTo>
                      <a:pt x="2368" y="1144"/>
                    </a:lnTo>
                    <a:lnTo>
                      <a:pt x="2342" y="1144"/>
                    </a:lnTo>
                    <a:lnTo>
                      <a:pt x="2330" y="1148"/>
                    </a:lnTo>
                    <a:lnTo>
                      <a:pt x="2318" y="1154"/>
                    </a:lnTo>
                    <a:lnTo>
                      <a:pt x="2318" y="1154"/>
                    </a:lnTo>
                    <a:lnTo>
                      <a:pt x="2314" y="1158"/>
                    </a:lnTo>
                    <a:lnTo>
                      <a:pt x="2312" y="1162"/>
                    </a:lnTo>
                    <a:lnTo>
                      <a:pt x="2312" y="1166"/>
                    </a:lnTo>
                    <a:lnTo>
                      <a:pt x="2316" y="1170"/>
                    </a:lnTo>
                    <a:lnTo>
                      <a:pt x="2316" y="1170"/>
                    </a:lnTo>
                    <a:lnTo>
                      <a:pt x="2330" y="1180"/>
                    </a:lnTo>
                    <a:lnTo>
                      <a:pt x="2338" y="1184"/>
                    </a:lnTo>
                    <a:lnTo>
                      <a:pt x="2346" y="1186"/>
                    </a:lnTo>
                    <a:lnTo>
                      <a:pt x="2346" y="1186"/>
                    </a:lnTo>
                    <a:lnTo>
                      <a:pt x="2362" y="1188"/>
                    </a:lnTo>
                    <a:lnTo>
                      <a:pt x="2376" y="1192"/>
                    </a:lnTo>
                    <a:lnTo>
                      <a:pt x="2376" y="1192"/>
                    </a:lnTo>
                    <a:lnTo>
                      <a:pt x="2388" y="1198"/>
                    </a:lnTo>
                    <a:lnTo>
                      <a:pt x="2400" y="1208"/>
                    </a:lnTo>
                    <a:lnTo>
                      <a:pt x="2400" y="1208"/>
                    </a:lnTo>
                    <a:lnTo>
                      <a:pt x="2400" y="1210"/>
                    </a:lnTo>
                    <a:lnTo>
                      <a:pt x="2400" y="1216"/>
                    </a:lnTo>
                    <a:lnTo>
                      <a:pt x="2398" y="1226"/>
                    </a:lnTo>
                    <a:lnTo>
                      <a:pt x="2398" y="1226"/>
                    </a:lnTo>
                    <a:lnTo>
                      <a:pt x="2396" y="1230"/>
                    </a:lnTo>
                    <a:lnTo>
                      <a:pt x="2396" y="1230"/>
                    </a:lnTo>
                    <a:lnTo>
                      <a:pt x="2394" y="1234"/>
                    </a:lnTo>
                    <a:lnTo>
                      <a:pt x="2390" y="1236"/>
                    </a:lnTo>
                    <a:lnTo>
                      <a:pt x="2390" y="1236"/>
                    </a:lnTo>
                    <a:lnTo>
                      <a:pt x="2376" y="1240"/>
                    </a:lnTo>
                    <a:lnTo>
                      <a:pt x="2368" y="1240"/>
                    </a:lnTo>
                    <a:lnTo>
                      <a:pt x="2360" y="1238"/>
                    </a:lnTo>
                    <a:lnTo>
                      <a:pt x="2360" y="1238"/>
                    </a:lnTo>
                    <a:lnTo>
                      <a:pt x="2348" y="1236"/>
                    </a:lnTo>
                    <a:lnTo>
                      <a:pt x="2334" y="1232"/>
                    </a:lnTo>
                    <a:lnTo>
                      <a:pt x="2334" y="1232"/>
                    </a:lnTo>
                    <a:lnTo>
                      <a:pt x="2326" y="1230"/>
                    </a:lnTo>
                    <a:lnTo>
                      <a:pt x="2318" y="1230"/>
                    </a:lnTo>
                    <a:lnTo>
                      <a:pt x="2304" y="1234"/>
                    </a:lnTo>
                    <a:lnTo>
                      <a:pt x="2304" y="1234"/>
                    </a:lnTo>
                    <a:lnTo>
                      <a:pt x="2300" y="1236"/>
                    </a:lnTo>
                    <a:lnTo>
                      <a:pt x="2296" y="1240"/>
                    </a:lnTo>
                    <a:lnTo>
                      <a:pt x="2296" y="1240"/>
                    </a:lnTo>
                    <a:lnTo>
                      <a:pt x="2294" y="1246"/>
                    </a:lnTo>
                    <a:lnTo>
                      <a:pt x="2292" y="1252"/>
                    </a:lnTo>
                    <a:lnTo>
                      <a:pt x="2294" y="1258"/>
                    </a:lnTo>
                    <a:lnTo>
                      <a:pt x="2298" y="1264"/>
                    </a:lnTo>
                    <a:lnTo>
                      <a:pt x="2298" y="1264"/>
                    </a:lnTo>
                    <a:lnTo>
                      <a:pt x="2306" y="1272"/>
                    </a:lnTo>
                    <a:lnTo>
                      <a:pt x="2316" y="1278"/>
                    </a:lnTo>
                    <a:lnTo>
                      <a:pt x="2316" y="1278"/>
                    </a:lnTo>
                    <a:lnTo>
                      <a:pt x="2328" y="1286"/>
                    </a:lnTo>
                    <a:lnTo>
                      <a:pt x="2342" y="1294"/>
                    </a:lnTo>
                    <a:lnTo>
                      <a:pt x="2342" y="1294"/>
                    </a:lnTo>
                    <a:lnTo>
                      <a:pt x="2354" y="1304"/>
                    </a:lnTo>
                    <a:lnTo>
                      <a:pt x="2364" y="1316"/>
                    </a:lnTo>
                    <a:lnTo>
                      <a:pt x="2364" y="1316"/>
                    </a:lnTo>
                    <a:lnTo>
                      <a:pt x="2364" y="1318"/>
                    </a:lnTo>
                    <a:lnTo>
                      <a:pt x="2364" y="1322"/>
                    </a:lnTo>
                    <a:lnTo>
                      <a:pt x="2364" y="1322"/>
                    </a:lnTo>
                    <a:lnTo>
                      <a:pt x="2358" y="1334"/>
                    </a:lnTo>
                    <a:lnTo>
                      <a:pt x="2352" y="1340"/>
                    </a:lnTo>
                    <a:lnTo>
                      <a:pt x="2344" y="1342"/>
                    </a:lnTo>
                    <a:lnTo>
                      <a:pt x="2332" y="1342"/>
                    </a:lnTo>
                    <a:lnTo>
                      <a:pt x="2332" y="1342"/>
                    </a:lnTo>
                    <a:lnTo>
                      <a:pt x="2322" y="1338"/>
                    </a:lnTo>
                    <a:lnTo>
                      <a:pt x="2322" y="1338"/>
                    </a:lnTo>
                    <a:lnTo>
                      <a:pt x="2306" y="1328"/>
                    </a:lnTo>
                    <a:lnTo>
                      <a:pt x="2290" y="1320"/>
                    </a:lnTo>
                    <a:lnTo>
                      <a:pt x="2290" y="1320"/>
                    </a:lnTo>
                    <a:lnTo>
                      <a:pt x="2276" y="1316"/>
                    </a:lnTo>
                    <a:lnTo>
                      <a:pt x="2260" y="1316"/>
                    </a:lnTo>
                    <a:lnTo>
                      <a:pt x="2260" y="1316"/>
                    </a:lnTo>
                    <a:lnTo>
                      <a:pt x="2256" y="1318"/>
                    </a:lnTo>
                    <a:lnTo>
                      <a:pt x="2252" y="1324"/>
                    </a:lnTo>
                    <a:lnTo>
                      <a:pt x="2248" y="1330"/>
                    </a:lnTo>
                    <a:lnTo>
                      <a:pt x="2248" y="1336"/>
                    </a:lnTo>
                    <a:lnTo>
                      <a:pt x="2248" y="1336"/>
                    </a:lnTo>
                    <a:lnTo>
                      <a:pt x="2250" y="1344"/>
                    </a:lnTo>
                    <a:lnTo>
                      <a:pt x="2254" y="1352"/>
                    </a:lnTo>
                    <a:lnTo>
                      <a:pt x="2258" y="1358"/>
                    </a:lnTo>
                    <a:lnTo>
                      <a:pt x="2264" y="1364"/>
                    </a:lnTo>
                    <a:lnTo>
                      <a:pt x="2264" y="1364"/>
                    </a:lnTo>
                    <a:lnTo>
                      <a:pt x="2282" y="1382"/>
                    </a:lnTo>
                    <a:lnTo>
                      <a:pt x="2282" y="1382"/>
                    </a:lnTo>
                    <a:lnTo>
                      <a:pt x="2288" y="1388"/>
                    </a:lnTo>
                    <a:lnTo>
                      <a:pt x="2290" y="1396"/>
                    </a:lnTo>
                    <a:lnTo>
                      <a:pt x="2296" y="1410"/>
                    </a:lnTo>
                    <a:lnTo>
                      <a:pt x="2296" y="1410"/>
                    </a:lnTo>
                    <a:lnTo>
                      <a:pt x="2296" y="1414"/>
                    </a:lnTo>
                    <a:lnTo>
                      <a:pt x="2294" y="1416"/>
                    </a:lnTo>
                    <a:lnTo>
                      <a:pt x="2294" y="1416"/>
                    </a:lnTo>
                    <a:lnTo>
                      <a:pt x="2286" y="1426"/>
                    </a:lnTo>
                    <a:lnTo>
                      <a:pt x="2278" y="1430"/>
                    </a:lnTo>
                    <a:lnTo>
                      <a:pt x="2270" y="1430"/>
                    </a:lnTo>
                    <a:lnTo>
                      <a:pt x="2258" y="1426"/>
                    </a:lnTo>
                    <a:lnTo>
                      <a:pt x="2258" y="1426"/>
                    </a:lnTo>
                    <a:lnTo>
                      <a:pt x="2254" y="1424"/>
                    </a:lnTo>
                    <a:lnTo>
                      <a:pt x="2250" y="1420"/>
                    </a:lnTo>
                    <a:lnTo>
                      <a:pt x="2250" y="1420"/>
                    </a:lnTo>
                    <a:lnTo>
                      <a:pt x="2222" y="1390"/>
                    </a:lnTo>
                    <a:lnTo>
                      <a:pt x="2222" y="1390"/>
                    </a:lnTo>
                    <a:lnTo>
                      <a:pt x="2212" y="1384"/>
                    </a:lnTo>
                    <a:lnTo>
                      <a:pt x="2202" y="1382"/>
                    </a:lnTo>
                    <a:lnTo>
                      <a:pt x="2194" y="1382"/>
                    </a:lnTo>
                    <a:lnTo>
                      <a:pt x="2184" y="1388"/>
                    </a:lnTo>
                    <a:lnTo>
                      <a:pt x="2184" y="1388"/>
                    </a:lnTo>
                    <a:lnTo>
                      <a:pt x="2182" y="1392"/>
                    </a:lnTo>
                    <a:lnTo>
                      <a:pt x="2180" y="1396"/>
                    </a:lnTo>
                    <a:lnTo>
                      <a:pt x="2180" y="1396"/>
                    </a:lnTo>
                    <a:lnTo>
                      <a:pt x="2180" y="1404"/>
                    </a:lnTo>
                    <a:lnTo>
                      <a:pt x="2182" y="1412"/>
                    </a:lnTo>
                    <a:lnTo>
                      <a:pt x="2184" y="1420"/>
                    </a:lnTo>
                    <a:lnTo>
                      <a:pt x="2188" y="1428"/>
                    </a:lnTo>
                    <a:lnTo>
                      <a:pt x="2188" y="1428"/>
                    </a:lnTo>
                    <a:lnTo>
                      <a:pt x="2196" y="1442"/>
                    </a:lnTo>
                    <a:lnTo>
                      <a:pt x="2202" y="1456"/>
                    </a:lnTo>
                    <a:lnTo>
                      <a:pt x="2202" y="1456"/>
                    </a:lnTo>
                    <a:lnTo>
                      <a:pt x="2204" y="1468"/>
                    </a:lnTo>
                    <a:lnTo>
                      <a:pt x="2204" y="1482"/>
                    </a:lnTo>
                    <a:lnTo>
                      <a:pt x="2204" y="1482"/>
                    </a:lnTo>
                    <a:lnTo>
                      <a:pt x="2202" y="1486"/>
                    </a:lnTo>
                    <a:lnTo>
                      <a:pt x="2198" y="1488"/>
                    </a:lnTo>
                    <a:lnTo>
                      <a:pt x="2190" y="1492"/>
                    </a:lnTo>
                    <a:lnTo>
                      <a:pt x="2190" y="1492"/>
                    </a:lnTo>
                    <a:lnTo>
                      <a:pt x="2184" y="1496"/>
                    </a:lnTo>
                    <a:lnTo>
                      <a:pt x="2184" y="1496"/>
                    </a:lnTo>
                    <a:lnTo>
                      <a:pt x="2182" y="1496"/>
                    </a:lnTo>
                    <a:lnTo>
                      <a:pt x="2178" y="1496"/>
                    </a:lnTo>
                    <a:lnTo>
                      <a:pt x="2178" y="1496"/>
                    </a:lnTo>
                    <a:lnTo>
                      <a:pt x="2166" y="1484"/>
                    </a:lnTo>
                    <a:lnTo>
                      <a:pt x="2156" y="1474"/>
                    </a:lnTo>
                    <a:lnTo>
                      <a:pt x="2156" y="1474"/>
                    </a:lnTo>
                    <a:lnTo>
                      <a:pt x="2150" y="1462"/>
                    </a:lnTo>
                    <a:lnTo>
                      <a:pt x="2144" y="1450"/>
                    </a:lnTo>
                    <a:lnTo>
                      <a:pt x="2144" y="1450"/>
                    </a:lnTo>
                    <a:lnTo>
                      <a:pt x="2140" y="1442"/>
                    </a:lnTo>
                    <a:lnTo>
                      <a:pt x="2136" y="1436"/>
                    </a:lnTo>
                    <a:lnTo>
                      <a:pt x="2122" y="1426"/>
                    </a:lnTo>
                    <a:lnTo>
                      <a:pt x="2122" y="1426"/>
                    </a:lnTo>
                    <a:lnTo>
                      <a:pt x="2118" y="1424"/>
                    </a:lnTo>
                    <a:lnTo>
                      <a:pt x="2114" y="1424"/>
                    </a:lnTo>
                    <a:lnTo>
                      <a:pt x="2114" y="1424"/>
                    </a:lnTo>
                    <a:lnTo>
                      <a:pt x="2104" y="1428"/>
                    </a:lnTo>
                    <a:lnTo>
                      <a:pt x="2096" y="1438"/>
                    </a:lnTo>
                    <a:lnTo>
                      <a:pt x="2092" y="1448"/>
                    </a:lnTo>
                    <a:lnTo>
                      <a:pt x="2092" y="1460"/>
                    </a:lnTo>
                    <a:lnTo>
                      <a:pt x="2092" y="1460"/>
                    </a:lnTo>
                    <a:lnTo>
                      <a:pt x="2094" y="1478"/>
                    </a:lnTo>
                    <a:lnTo>
                      <a:pt x="2096" y="1496"/>
                    </a:lnTo>
                    <a:lnTo>
                      <a:pt x="2096" y="1496"/>
                    </a:lnTo>
                    <a:lnTo>
                      <a:pt x="2096" y="1510"/>
                    </a:lnTo>
                    <a:lnTo>
                      <a:pt x="2092" y="1526"/>
                    </a:lnTo>
                    <a:lnTo>
                      <a:pt x="2092" y="1526"/>
                    </a:lnTo>
                    <a:lnTo>
                      <a:pt x="2092" y="1528"/>
                    </a:lnTo>
                    <a:lnTo>
                      <a:pt x="2090" y="1528"/>
                    </a:lnTo>
                    <a:lnTo>
                      <a:pt x="2090" y="1528"/>
                    </a:lnTo>
                    <a:lnTo>
                      <a:pt x="2078" y="1532"/>
                    </a:lnTo>
                    <a:lnTo>
                      <a:pt x="2068" y="1532"/>
                    </a:lnTo>
                    <a:lnTo>
                      <a:pt x="2060" y="1526"/>
                    </a:lnTo>
                    <a:lnTo>
                      <a:pt x="2054" y="1516"/>
                    </a:lnTo>
                    <a:lnTo>
                      <a:pt x="2054" y="1516"/>
                    </a:lnTo>
                    <a:lnTo>
                      <a:pt x="2050" y="1508"/>
                    </a:lnTo>
                    <a:lnTo>
                      <a:pt x="2048" y="1500"/>
                    </a:lnTo>
                    <a:lnTo>
                      <a:pt x="2048" y="1500"/>
                    </a:lnTo>
                    <a:lnTo>
                      <a:pt x="2046" y="1484"/>
                    </a:lnTo>
                    <a:lnTo>
                      <a:pt x="2044" y="1470"/>
                    </a:lnTo>
                    <a:lnTo>
                      <a:pt x="2044" y="1470"/>
                    </a:lnTo>
                    <a:lnTo>
                      <a:pt x="2038" y="1456"/>
                    </a:lnTo>
                    <a:lnTo>
                      <a:pt x="2030" y="1444"/>
                    </a:lnTo>
                    <a:lnTo>
                      <a:pt x="2030" y="1444"/>
                    </a:lnTo>
                    <a:lnTo>
                      <a:pt x="2026" y="1442"/>
                    </a:lnTo>
                    <a:lnTo>
                      <a:pt x="2018" y="1442"/>
                    </a:lnTo>
                    <a:lnTo>
                      <a:pt x="2012" y="1444"/>
                    </a:lnTo>
                    <a:lnTo>
                      <a:pt x="2008" y="1446"/>
                    </a:lnTo>
                    <a:lnTo>
                      <a:pt x="2008" y="1446"/>
                    </a:lnTo>
                    <a:lnTo>
                      <a:pt x="1998" y="1460"/>
                    </a:lnTo>
                    <a:lnTo>
                      <a:pt x="1996" y="1468"/>
                    </a:lnTo>
                    <a:lnTo>
                      <a:pt x="1994" y="1476"/>
                    </a:lnTo>
                    <a:lnTo>
                      <a:pt x="1994" y="1476"/>
                    </a:lnTo>
                    <a:lnTo>
                      <a:pt x="1994" y="1492"/>
                    </a:lnTo>
                    <a:lnTo>
                      <a:pt x="1990" y="1508"/>
                    </a:lnTo>
                    <a:lnTo>
                      <a:pt x="1990" y="1508"/>
                    </a:lnTo>
                    <a:lnTo>
                      <a:pt x="1984" y="1522"/>
                    </a:lnTo>
                    <a:lnTo>
                      <a:pt x="1976" y="1534"/>
                    </a:lnTo>
                    <a:lnTo>
                      <a:pt x="1976" y="1534"/>
                    </a:lnTo>
                    <a:lnTo>
                      <a:pt x="1974" y="1534"/>
                    </a:lnTo>
                    <a:lnTo>
                      <a:pt x="1970" y="1534"/>
                    </a:lnTo>
                    <a:lnTo>
                      <a:pt x="1960" y="1532"/>
                    </a:lnTo>
                    <a:lnTo>
                      <a:pt x="1960" y="1532"/>
                    </a:lnTo>
                    <a:lnTo>
                      <a:pt x="1954" y="1532"/>
                    </a:lnTo>
                    <a:lnTo>
                      <a:pt x="1950" y="1530"/>
                    </a:lnTo>
                    <a:lnTo>
                      <a:pt x="1950" y="1530"/>
                    </a:lnTo>
                    <a:lnTo>
                      <a:pt x="1944" y="1518"/>
                    </a:lnTo>
                    <a:lnTo>
                      <a:pt x="1942" y="1506"/>
                    </a:lnTo>
                    <a:lnTo>
                      <a:pt x="1942" y="1506"/>
                    </a:lnTo>
                    <a:lnTo>
                      <a:pt x="1944" y="1488"/>
                    </a:lnTo>
                    <a:lnTo>
                      <a:pt x="1946" y="1472"/>
                    </a:lnTo>
                    <a:lnTo>
                      <a:pt x="1946" y="1472"/>
                    </a:lnTo>
                    <a:lnTo>
                      <a:pt x="1948" y="1464"/>
                    </a:lnTo>
                    <a:lnTo>
                      <a:pt x="1946" y="1454"/>
                    </a:lnTo>
                    <a:lnTo>
                      <a:pt x="1942" y="1438"/>
                    </a:lnTo>
                    <a:lnTo>
                      <a:pt x="1942" y="1438"/>
                    </a:lnTo>
                    <a:lnTo>
                      <a:pt x="1938" y="1434"/>
                    </a:lnTo>
                    <a:lnTo>
                      <a:pt x="1930" y="1432"/>
                    </a:lnTo>
                    <a:lnTo>
                      <a:pt x="1924" y="1430"/>
                    </a:lnTo>
                    <a:lnTo>
                      <a:pt x="1918" y="1432"/>
                    </a:lnTo>
                    <a:lnTo>
                      <a:pt x="1918" y="1432"/>
                    </a:lnTo>
                    <a:lnTo>
                      <a:pt x="1904" y="1444"/>
                    </a:lnTo>
                    <a:lnTo>
                      <a:pt x="1900" y="1450"/>
                    </a:lnTo>
                    <a:lnTo>
                      <a:pt x="1896" y="1458"/>
                    </a:lnTo>
                    <a:lnTo>
                      <a:pt x="1896" y="1458"/>
                    </a:lnTo>
                    <a:lnTo>
                      <a:pt x="1892" y="1470"/>
                    </a:lnTo>
                    <a:lnTo>
                      <a:pt x="1886" y="1482"/>
                    </a:lnTo>
                    <a:lnTo>
                      <a:pt x="1886" y="1482"/>
                    </a:lnTo>
                    <a:lnTo>
                      <a:pt x="1876" y="1494"/>
                    </a:lnTo>
                    <a:lnTo>
                      <a:pt x="1866" y="1504"/>
                    </a:lnTo>
                    <a:lnTo>
                      <a:pt x="1866" y="1504"/>
                    </a:lnTo>
                    <a:lnTo>
                      <a:pt x="1862" y="1506"/>
                    </a:lnTo>
                    <a:lnTo>
                      <a:pt x="1860" y="1506"/>
                    </a:lnTo>
                    <a:lnTo>
                      <a:pt x="1860" y="1506"/>
                    </a:lnTo>
                    <a:lnTo>
                      <a:pt x="1848" y="1502"/>
                    </a:lnTo>
                    <a:lnTo>
                      <a:pt x="1840" y="1494"/>
                    </a:lnTo>
                    <a:lnTo>
                      <a:pt x="1836" y="1486"/>
                    </a:lnTo>
                    <a:lnTo>
                      <a:pt x="1836" y="1474"/>
                    </a:lnTo>
                    <a:lnTo>
                      <a:pt x="1836" y="1474"/>
                    </a:lnTo>
                    <a:lnTo>
                      <a:pt x="1840" y="1464"/>
                    </a:lnTo>
                    <a:lnTo>
                      <a:pt x="1840" y="1464"/>
                    </a:lnTo>
                    <a:lnTo>
                      <a:pt x="1856" y="1428"/>
                    </a:lnTo>
                    <a:lnTo>
                      <a:pt x="1856" y="1428"/>
                    </a:lnTo>
                    <a:lnTo>
                      <a:pt x="1860" y="1418"/>
                    </a:lnTo>
                    <a:lnTo>
                      <a:pt x="1858" y="1408"/>
                    </a:lnTo>
                    <a:lnTo>
                      <a:pt x="1854" y="1398"/>
                    </a:lnTo>
                    <a:lnTo>
                      <a:pt x="1846" y="1392"/>
                    </a:lnTo>
                    <a:lnTo>
                      <a:pt x="1846" y="1392"/>
                    </a:lnTo>
                    <a:lnTo>
                      <a:pt x="1842" y="1392"/>
                    </a:lnTo>
                    <a:lnTo>
                      <a:pt x="1836" y="1392"/>
                    </a:lnTo>
                    <a:lnTo>
                      <a:pt x="1836" y="1392"/>
                    </a:lnTo>
                    <a:lnTo>
                      <a:pt x="1828" y="1394"/>
                    </a:lnTo>
                    <a:lnTo>
                      <a:pt x="1820" y="1398"/>
                    </a:lnTo>
                    <a:lnTo>
                      <a:pt x="1814" y="1404"/>
                    </a:lnTo>
                    <a:lnTo>
                      <a:pt x="1808" y="1410"/>
                    </a:lnTo>
                    <a:lnTo>
                      <a:pt x="1808" y="1410"/>
                    </a:lnTo>
                    <a:lnTo>
                      <a:pt x="1800" y="1422"/>
                    </a:lnTo>
                    <a:lnTo>
                      <a:pt x="1790" y="1432"/>
                    </a:lnTo>
                    <a:lnTo>
                      <a:pt x="1790" y="1432"/>
                    </a:lnTo>
                    <a:lnTo>
                      <a:pt x="1778" y="1440"/>
                    </a:lnTo>
                    <a:lnTo>
                      <a:pt x="1766" y="1446"/>
                    </a:lnTo>
                    <a:lnTo>
                      <a:pt x="1766" y="1446"/>
                    </a:lnTo>
                    <a:lnTo>
                      <a:pt x="1764" y="1446"/>
                    </a:lnTo>
                    <a:lnTo>
                      <a:pt x="1760" y="1446"/>
                    </a:lnTo>
                    <a:lnTo>
                      <a:pt x="1760" y="1446"/>
                    </a:lnTo>
                    <a:lnTo>
                      <a:pt x="1750" y="1438"/>
                    </a:lnTo>
                    <a:lnTo>
                      <a:pt x="1746" y="1430"/>
                    </a:lnTo>
                    <a:lnTo>
                      <a:pt x="1744" y="1420"/>
                    </a:lnTo>
                    <a:lnTo>
                      <a:pt x="1748" y="1408"/>
                    </a:lnTo>
                    <a:lnTo>
                      <a:pt x="1748" y="1408"/>
                    </a:lnTo>
                    <a:lnTo>
                      <a:pt x="1754" y="1400"/>
                    </a:lnTo>
                    <a:lnTo>
                      <a:pt x="1754" y="1400"/>
                    </a:lnTo>
                    <a:lnTo>
                      <a:pt x="1766" y="1386"/>
                    </a:lnTo>
                    <a:lnTo>
                      <a:pt x="1778" y="1372"/>
                    </a:lnTo>
                    <a:lnTo>
                      <a:pt x="1778" y="1372"/>
                    </a:lnTo>
                    <a:lnTo>
                      <a:pt x="1784" y="1360"/>
                    </a:lnTo>
                    <a:lnTo>
                      <a:pt x="1788" y="1346"/>
                    </a:lnTo>
                    <a:lnTo>
                      <a:pt x="1788" y="1346"/>
                    </a:lnTo>
                    <a:lnTo>
                      <a:pt x="1786" y="1342"/>
                    </a:lnTo>
                    <a:lnTo>
                      <a:pt x="1784" y="1340"/>
                    </a:lnTo>
                    <a:lnTo>
                      <a:pt x="1776" y="1332"/>
                    </a:lnTo>
                    <a:lnTo>
                      <a:pt x="1776" y="1332"/>
                    </a:lnTo>
                    <a:lnTo>
                      <a:pt x="1774" y="1328"/>
                    </a:lnTo>
                    <a:lnTo>
                      <a:pt x="1770" y="1326"/>
                    </a:lnTo>
                    <a:lnTo>
                      <a:pt x="1762" y="1326"/>
                    </a:lnTo>
                    <a:lnTo>
                      <a:pt x="1762" y="1326"/>
                    </a:lnTo>
                    <a:lnTo>
                      <a:pt x="1746" y="1328"/>
                    </a:lnTo>
                    <a:lnTo>
                      <a:pt x="1732" y="1334"/>
                    </a:lnTo>
                    <a:lnTo>
                      <a:pt x="1732" y="1334"/>
                    </a:lnTo>
                    <a:lnTo>
                      <a:pt x="1720" y="1342"/>
                    </a:lnTo>
                    <a:lnTo>
                      <a:pt x="1706" y="1348"/>
                    </a:lnTo>
                    <a:lnTo>
                      <a:pt x="1706" y="1348"/>
                    </a:lnTo>
                    <a:lnTo>
                      <a:pt x="1692" y="1352"/>
                    </a:lnTo>
                    <a:lnTo>
                      <a:pt x="1678" y="1352"/>
                    </a:lnTo>
                    <a:lnTo>
                      <a:pt x="1678" y="1352"/>
                    </a:lnTo>
                    <a:lnTo>
                      <a:pt x="1674" y="1350"/>
                    </a:lnTo>
                    <a:lnTo>
                      <a:pt x="1672" y="1346"/>
                    </a:lnTo>
                    <a:lnTo>
                      <a:pt x="1668" y="1338"/>
                    </a:lnTo>
                    <a:lnTo>
                      <a:pt x="1668" y="1338"/>
                    </a:lnTo>
                    <a:lnTo>
                      <a:pt x="1664" y="1332"/>
                    </a:lnTo>
                    <a:lnTo>
                      <a:pt x="1664" y="1332"/>
                    </a:lnTo>
                    <a:lnTo>
                      <a:pt x="1664" y="1330"/>
                    </a:lnTo>
                    <a:lnTo>
                      <a:pt x="1664" y="1326"/>
                    </a:lnTo>
                    <a:lnTo>
                      <a:pt x="1664" y="1326"/>
                    </a:lnTo>
                    <a:lnTo>
                      <a:pt x="1674" y="1314"/>
                    </a:lnTo>
                    <a:lnTo>
                      <a:pt x="1680" y="1308"/>
                    </a:lnTo>
                    <a:lnTo>
                      <a:pt x="1686" y="1304"/>
                    </a:lnTo>
                    <a:lnTo>
                      <a:pt x="1686" y="1304"/>
                    </a:lnTo>
                    <a:lnTo>
                      <a:pt x="1710" y="1292"/>
                    </a:lnTo>
                    <a:lnTo>
                      <a:pt x="1710" y="1292"/>
                    </a:lnTo>
                    <a:lnTo>
                      <a:pt x="1718" y="1288"/>
                    </a:lnTo>
                    <a:lnTo>
                      <a:pt x="1724" y="1282"/>
                    </a:lnTo>
                    <a:lnTo>
                      <a:pt x="1728" y="1276"/>
                    </a:lnTo>
                    <a:lnTo>
                      <a:pt x="1734" y="1270"/>
                    </a:lnTo>
                    <a:lnTo>
                      <a:pt x="1734" y="1270"/>
                    </a:lnTo>
                    <a:lnTo>
                      <a:pt x="1734" y="1264"/>
                    </a:lnTo>
                    <a:lnTo>
                      <a:pt x="1734" y="1260"/>
                    </a:lnTo>
                    <a:lnTo>
                      <a:pt x="1734" y="1260"/>
                    </a:lnTo>
                    <a:lnTo>
                      <a:pt x="1732" y="1254"/>
                    </a:lnTo>
                    <a:lnTo>
                      <a:pt x="1730" y="1248"/>
                    </a:lnTo>
                    <a:lnTo>
                      <a:pt x="1724" y="1244"/>
                    </a:lnTo>
                    <a:lnTo>
                      <a:pt x="1718" y="1244"/>
                    </a:lnTo>
                    <a:lnTo>
                      <a:pt x="1718" y="1244"/>
                    </a:lnTo>
                    <a:lnTo>
                      <a:pt x="1706" y="1244"/>
                    </a:lnTo>
                    <a:lnTo>
                      <a:pt x="1694" y="1244"/>
                    </a:lnTo>
                    <a:lnTo>
                      <a:pt x="1694" y="1244"/>
                    </a:lnTo>
                    <a:lnTo>
                      <a:pt x="1680" y="1248"/>
                    </a:lnTo>
                    <a:lnTo>
                      <a:pt x="1664" y="1250"/>
                    </a:lnTo>
                    <a:lnTo>
                      <a:pt x="1664" y="1250"/>
                    </a:lnTo>
                    <a:lnTo>
                      <a:pt x="1650" y="1250"/>
                    </a:lnTo>
                    <a:lnTo>
                      <a:pt x="1634" y="1248"/>
                    </a:lnTo>
                    <a:lnTo>
                      <a:pt x="1634" y="1248"/>
                    </a:lnTo>
                    <a:lnTo>
                      <a:pt x="1632" y="1246"/>
                    </a:lnTo>
                    <a:lnTo>
                      <a:pt x="1630" y="1244"/>
                    </a:lnTo>
                    <a:lnTo>
                      <a:pt x="1630" y="1244"/>
                    </a:lnTo>
                    <a:lnTo>
                      <a:pt x="1626" y="1232"/>
                    </a:lnTo>
                    <a:lnTo>
                      <a:pt x="1626" y="1222"/>
                    </a:lnTo>
                    <a:lnTo>
                      <a:pt x="1632" y="1216"/>
                    </a:lnTo>
                    <a:lnTo>
                      <a:pt x="1640" y="1208"/>
                    </a:lnTo>
                    <a:lnTo>
                      <a:pt x="1640" y="1208"/>
                    </a:lnTo>
                    <a:lnTo>
                      <a:pt x="1650" y="1204"/>
                    </a:lnTo>
                    <a:lnTo>
                      <a:pt x="1650" y="1204"/>
                    </a:lnTo>
                    <a:lnTo>
                      <a:pt x="1668" y="1200"/>
                    </a:lnTo>
                    <a:lnTo>
                      <a:pt x="1686" y="1196"/>
                    </a:lnTo>
                    <a:lnTo>
                      <a:pt x="1686" y="1196"/>
                    </a:lnTo>
                    <a:lnTo>
                      <a:pt x="1698" y="1188"/>
                    </a:lnTo>
                    <a:lnTo>
                      <a:pt x="1712" y="1180"/>
                    </a:lnTo>
                    <a:lnTo>
                      <a:pt x="1712" y="1180"/>
                    </a:lnTo>
                    <a:lnTo>
                      <a:pt x="1714" y="1176"/>
                    </a:lnTo>
                    <a:lnTo>
                      <a:pt x="1714" y="1168"/>
                    </a:lnTo>
                    <a:lnTo>
                      <a:pt x="1712" y="1162"/>
                    </a:lnTo>
                    <a:lnTo>
                      <a:pt x="1708" y="1156"/>
                    </a:lnTo>
                    <a:lnTo>
                      <a:pt x="1708" y="1156"/>
                    </a:lnTo>
                    <a:lnTo>
                      <a:pt x="1702" y="1152"/>
                    </a:lnTo>
                    <a:lnTo>
                      <a:pt x="1696" y="1148"/>
                    </a:lnTo>
                    <a:lnTo>
                      <a:pt x="1682" y="1146"/>
                    </a:lnTo>
                    <a:lnTo>
                      <a:pt x="1652" y="1144"/>
                    </a:lnTo>
                    <a:lnTo>
                      <a:pt x="1652" y="1144"/>
                    </a:lnTo>
                    <a:lnTo>
                      <a:pt x="1654" y="1146"/>
                    </a:lnTo>
                    <a:lnTo>
                      <a:pt x="1654" y="1146"/>
                    </a:lnTo>
                    <a:lnTo>
                      <a:pt x="1672" y="1164"/>
                    </a:lnTo>
                    <a:lnTo>
                      <a:pt x="1672" y="1164"/>
                    </a:lnTo>
                    <a:lnTo>
                      <a:pt x="1674" y="1168"/>
                    </a:lnTo>
                    <a:lnTo>
                      <a:pt x="1674" y="1170"/>
                    </a:lnTo>
                    <a:lnTo>
                      <a:pt x="1672" y="1176"/>
                    </a:lnTo>
                    <a:lnTo>
                      <a:pt x="1668" y="1182"/>
                    </a:lnTo>
                    <a:lnTo>
                      <a:pt x="1666" y="1188"/>
                    </a:lnTo>
                    <a:lnTo>
                      <a:pt x="1666" y="1188"/>
                    </a:lnTo>
                    <a:lnTo>
                      <a:pt x="1666" y="1188"/>
                    </a:lnTo>
                    <a:lnTo>
                      <a:pt x="1666" y="1188"/>
                    </a:lnTo>
                    <a:lnTo>
                      <a:pt x="1662" y="1194"/>
                    </a:lnTo>
                    <a:lnTo>
                      <a:pt x="1656" y="1196"/>
                    </a:lnTo>
                    <a:lnTo>
                      <a:pt x="1656" y="1196"/>
                    </a:lnTo>
                    <a:lnTo>
                      <a:pt x="1648" y="1196"/>
                    </a:lnTo>
                    <a:lnTo>
                      <a:pt x="1638" y="1194"/>
                    </a:lnTo>
                    <a:lnTo>
                      <a:pt x="1630" y="1192"/>
                    </a:lnTo>
                    <a:lnTo>
                      <a:pt x="1622" y="1188"/>
                    </a:lnTo>
                    <a:lnTo>
                      <a:pt x="1622" y="1188"/>
                    </a:lnTo>
                    <a:lnTo>
                      <a:pt x="1594" y="1174"/>
                    </a:lnTo>
                    <a:lnTo>
                      <a:pt x="1594" y="1174"/>
                    </a:lnTo>
                    <a:lnTo>
                      <a:pt x="1584" y="1170"/>
                    </a:lnTo>
                    <a:lnTo>
                      <a:pt x="1576" y="1170"/>
                    </a:lnTo>
                    <a:lnTo>
                      <a:pt x="1566" y="1174"/>
                    </a:lnTo>
                    <a:lnTo>
                      <a:pt x="1560" y="1182"/>
                    </a:lnTo>
                    <a:lnTo>
                      <a:pt x="1560" y="1182"/>
                    </a:lnTo>
                    <a:lnTo>
                      <a:pt x="1556" y="1186"/>
                    </a:lnTo>
                    <a:lnTo>
                      <a:pt x="1556" y="1190"/>
                    </a:lnTo>
                    <a:lnTo>
                      <a:pt x="1556" y="1194"/>
                    </a:lnTo>
                    <a:lnTo>
                      <a:pt x="1558" y="1198"/>
                    </a:lnTo>
                    <a:lnTo>
                      <a:pt x="1558" y="1198"/>
                    </a:lnTo>
                    <a:lnTo>
                      <a:pt x="1566" y="1208"/>
                    </a:lnTo>
                    <a:lnTo>
                      <a:pt x="1574" y="1218"/>
                    </a:lnTo>
                    <a:lnTo>
                      <a:pt x="1574" y="1218"/>
                    </a:lnTo>
                    <a:lnTo>
                      <a:pt x="1586" y="1228"/>
                    </a:lnTo>
                    <a:lnTo>
                      <a:pt x="1598" y="1238"/>
                    </a:lnTo>
                    <a:lnTo>
                      <a:pt x="1598" y="1238"/>
                    </a:lnTo>
                    <a:lnTo>
                      <a:pt x="1608" y="1250"/>
                    </a:lnTo>
                    <a:lnTo>
                      <a:pt x="1614" y="1264"/>
                    </a:lnTo>
                    <a:lnTo>
                      <a:pt x="1614" y="1264"/>
                    </a:lnTo>
                    <a:lnTo>
                      <a:pt x="1612" y="1268"/>
                    </a:lnTo>
                    <a:lnTo>
                      <a:pt x="1610" y="1272"/>
                    </a:lnTo>
                    <a:lnTo>
                      <a:pt x="1604" y="1280"/>
                    </a:lnTo>
                    <a:lnTo>
                      <a:pt x="1604" y="1280"/>
                    </a:lnTo>
                    <a:lnTo>
                      <a:pt x="1602" y="1282"/>
                    </a:lnTo>
                    <a:lnTo>
                      <a:pt x="1602" y="1282"/>
                    </a:lnTo>
                    <a:lnTo>
                      <a:pt x="1598" y="1286"/>
                    </a:lnTo>
                    <a:lnTo>
                      <a:pt x="1596" y="1286"/>
                    </a:lnTo>
                    <a:lnTo>
                      <a:pt x="1590" y="1286"/>
                    </a:lnTo>
                    <a:lnTo>
                      <a:pt x="1590" y="1286"/>
                    </a:lnTo>
                    <a:lnTo>
                      <a:pt x="1578" y="1284"/>
                    </a:lnTo>
                    <a:lnTo>
                      <a:pt x="1568" y="1278"/>
                    </a:lnTo>
                    <a:lnTo>
                      <a:pt x="1550" y="1264"/>
                    </a:lnTo>
                    <a:lnTo>
                      <a:pt x="1550" y="1264"/>
                    </a:lnTo>
                    <a:lnTo>
                      <a:pt x="1536" y="1252"/>
                    </a:lnTo>
                    <a:lnTo>
                      <a:pt x="1526" y="1248"/>
                    </a:lnTo>
                    <a:lnTo>
                      <a:pt x="1516" y="1246"/>
                    </a:lnTo>
                    <a:lnTo>
                      <a:pt x="1516" y="1246"/>
                    </a:lnTo>
                    <a:lnTo>
                      <a:pt x="1508" y="1246"/>
                    </a:lnTo>
                    <a:lnTo>
                      <a:pt x="1502" y="1252"/>
                    </a:lnTo>
                    <a:lnTo>
                      <a:pt x="1496" y="1260"/>
                    </a:lnTo>
                    <a:lnTo>
                      <a:pt x="1494" y="1264"/>
                    </a:lnTo>
                    <a:lnTo>
                      <a:pt x="1494" y="1266"/>
                    </a:lnTo>
                    <a:lnTo>
                      <a:pt x="1494" y="1266"/>
                    </a:lnTo>
                    <a:lnTo>
                      <a:pt x="1498" y="1282"/>
                    </a:lnTo>
                    <a:lnTo>
                      <a:pt x="1500" y="1288"/>
                    </a:lnTo>
                    <a:lnTo>
                      <a:pt x="1506" y="1294"/>
                    </a:lnTo>
                    <a:lnTo>
                      <a:pt x="1506" y="1294"/>
                    </a:lnTo>
                    <a:lnTo>
                      <a:pt x="1516" y="1306"/>
                    </a:lnTo>
                    <a:lnTo>
                      <a:pt x="1526" y="1318"/>
                    </a:lnTo>
                    <a:lnTo>
                      <a:pt x="1526" y="1318"/>
                    </a:lnTo>
                    <a:lnTo>
                      <a:pt x="1532" y="1332"/>
                    </a:lnTo>
                    <a:lnTo>
                      <a:pt x="1536" y="1348"/>
                    </a:lnTo>
                    <a:lnTo>
                      <a:pt x="1536" y="1348"/>
                    </a:lnTo>
                    <a:lnTo>
                      <a:pt x="1534" y="1352"/>
                    </a:lnTo>
                    <a:lnTo>
                      <a:pt x="1530" y="1354"/>
                    </a:lnTo>
                    <a:lnTo>
                      <a:pt x="1522" y="1362"/>
                    </a:lnTo>
                    <a:lnTo>
                      <a:pt x="1522" y="1362"/>
                    </a:lnTo>
                    <a:lnTo>
                      <a:pt x="1520" y="1364"/>
                    </a:lnTo>
                    <a:lnTo>
                      <a:pt x="1520" y="1364"/>
                    </a:lnTo>
                    <a:lnTo>
                      <a:pt x="1514" y="1366"/>
                    </a:lnTo>
                    <a:lnTo>
                      <a:pt x="1510" y="1366"/>
                    </a:lnTo>
                    <a:lnTo>
                      <a:pt x="1510" y="1366"/>
                    </a:lnTo>
                    <a:lnTo>
                      <a:pt x="1494" y="1358"/>
                    </a:lnTo>
                    <a:lnTo>
                      <a:pt x="1488" y="1352"/>
                    </a:lnTo>
                    <a:lnTo>
                      <a:pt x="1482" y="1346"/>
                    </a:lnTo>
                    <a:lnTo>
                      <a:pt x="1482" y="1346"/>
                    </a:lnTo>
                    <a:lnTo>
                      <a:pt x="1472" y="1332"/>
                    </a:lnTo>
                    <a:lnTo>
                      <a:pt x="1462" y="1320"/>
                    </a:lnTo>
                    <a:lnTo>
                      <a:pt x="1462" y="1320"/>
                    </a:lnTo>
                    <a:lnTo>
                      <a:pt x="1454" y="1314"/>
                    </a:lnTo>
                    <a:lnTo>
                      <a:pt x="1444" y="1310"/>
                    </a:lnTo>
                    <a:lnTo>
                      <a:pt x="1436" y="1310"/>
                    </a:lnTo>
                    <a:lnTo>
                      <a:pt x="1426" y="1314"/>
                    </a:lnTo>
                    <a:lnTo>
                      <a:pt x="1426" y="1314"/>
                    </a:lnTo>
                    <a:lnTo>
                      <a:pt x="1422" y="1318"/>
                    </a:lnTo>
                    <a:lnTo>
                      <a:pt x="1418" y="1322"/>
                    </a:lnTo>
                    <a:lnTo>
                      <a:pt x="1418" y="1326"/>
                    </a:lnTo>
                    <a:lnTo>
                      <a:pt x="1418" y="1332"/>
                    </a:lnTo>
                    <a:lnTo>
                      <a:pt x="1418" y="1332"/>
                    </a:lnTo>
                    <a:lnTo>
                      <a:pt x="1420" y="1344"/>
                    </a:lnTo>
                    <a:lnTo>
                      <a:pt x="1424" y="1356"/>
                    </a:lnTo>
                    <a:lnTo>
                      <a:pt x="1424" y="1356"/>
                    </a:lnTo>
                    <a:lnTo>
                      <a:pt x="1430" y="1368"/>
                    </a:lnTo>
                    <a:lnTo>
                      <a:pt x="1438" y="1380"/>
                    </a:lnTo>
                    <a:lnTo>
                      <a:pt x="1438" y="1380"/>
                    </a:lnTo>
                    <a:lnTo>
                      <a:pt x="1442" y="1388"/>
                    </a:lnTo>
                    <a:lnTo>
                      <a:pt x="1444" y="1396"/>
                    </a:lnTo>
                    <a:lnTo>
                      <a:pt x="1444" y="1412"/>
                    </a:lnTo>
                    <a:lnTo>
                      <a:pt x="1444" y="1412"/>
                    </a:lnTo>
                    <a:lnTo>
                      <a:pt x="1442" y="1416"/>
                    </a:lnTo>
                    <a:lnTo>
                      <a:pt x="1442" y="1416"/>
                    </a:lnTo>
                    <a:lnTo>
                      <a:pt x="1430" y="1424"/>
                    </a:lnTo>
                    <a:lnTo>
                      <a:pt x="1426" y="1424"/>
                    </a:lnTo>
                    <a:lnTo>
                      <a:pt x="1420" y="1426"/>
                    </a:lnTo>
                    <a:lnTo>
                      <a:pt x="1414" y="1424"/>
                    </a:lnTo>
                    <a:lnTo>
                      <a:pt x="1410" y="1422"/>
                    </a:lnTo>
                    <a:lnTo>
                      <a:pt x="1400" y="1414"/>
                    </a:lnTo>
                    <a:lnTo>
                      <a:pt x="1400" y="1414"/>
                    </a:lnTo>
                    <a:lnTo>
                      <a:pt x="1396" y="1408"/>
                    </a:lnTo>
                    <a:lnTo>
                      <a:pt x="1396" y="1408"/>
                    </a:lnTo>
                    <a:lnTo>
                      <a:pt x="1378" y="1374"/>
                    </a:lnTo>
                    <a:lnTo>
                      <a:pt x="1378" y="1374"/>
                    </a:lnTo>
                    <a:lnTo>
                      <a:pt x="1370" y="1364"/>
                    </a:lnTo>
                    <a:lnTo>
                      <a:pt x="1366" y="1360"/>
                    </a:lnTo>
                    <a:lnTo>
                      <a:pt x="1360" y="1358"/>
                    </a:lnTo>
                    <a:lnTo>
                      <a:pt x="1356" y="1358"/>
                    </a:lnTo>
                    <a:lnTo>
                      <a:pt x="1350" y="1358"/>
                    </a:lnTo>
                    <a:lnTo>
                      <a:pt x="1338" y="1362"/>
                    </a:lnTo>
                    <a:lnTo>
                      <a:pt x="1338" y="1362"/>
                    </a:lnTo>
                    <a:lnTo>
                      <a:pt x="1334" y="1366"/>
                    </a:lnTo>
                    <a:lnTo>
                      <a:pt x="1332" y="1370"/>
                    </a:lnTo>
                    <a:lnTo>
                      <a:pt x="1332" y="1370"/>
                    </a:lnTo>
                    <a:lnTo>
                      <a:pt x="1330" y="1386"/>
                    </a:lnTo>
                    <a:lnTo>
                      <a:pt x="1330" y="1392"/>
                    </a:lnTo>
                    <a:lnTo>
                      <a:pt x="1332" y="1400"/>
                    </a:lnTo>
                    <a:lnTo>
                      <a:pt x="1332" y="1400"/>
                    </a:lnTo>
                    <a:lnTo>
                      <a:pt x="1338" y="1414"/>
                    </a:lnTo>
                    <a:lnTo>
                      <a:pt x="1340" y="1430"/>
                    </a:lnTo>
                    <a:lnTo>
                      <a:pt x="1340" y="1430"/>
                    </a:lnTo>
                    <a:lnTo>
                      <a:pt x="1342" y="1444"/>
                    </a:lnTo>
                    <a:lnTo>
                      <a:pt x="1340" y="1460"/>
                    </a:lnTo>
                    <a:lnTo>
                      <a:pt x="1340" y="1460"/>
                    </a:lnTo>
                    <a:lnTo>
                      <a:pt x="1338" y="1462"/>
                    </a:lnTo>
                    <a:lnTo>
                      <a:pt x="1336" y="1464"/>
                    </a:lnTo>
                    <a:lnTo>
                      <a:pt x="1336" y="1464"/>
                    </a:lnTo>
                    <a:lnTo>
                      <a:pt x="1324" y="1468"/>
                    </a:lnTo>
                    <a:lnTo>
                      <a:pt x="1316" y="1468"/>
                    </a:lnTo>
                    <a:lnTo>
                      <a:pt x="1306" y="1464"/>
                    </a:lnTo>
                    <a:lnTo>
                      <a:pt x="1298" y="1454"/>
                    </a:lnTo>
                    <a:lnTo>
                      <a:pt x="1298" y="1454"/>
                    </a:lnTo>
                    <a:lnTo>
                      <a:pt x="1294" y="1446"/>
                    </a:lnTo>
                    <a:lnTo>
                      <a:pt x="1294" y="1446"/>
                    </a:lnTo>
                    <a:lnTo>
                      <a:pt x="1288" y="1426"/>
                    </a:lnTo>
                    <a:lnTo>
                      <a:pt x="1282" y="1408"/>
                    </a:lnTo>
                    <a:lnTo>
                      <a:pt x="1282" y="1408"/>
                    </a:lnTo>
                    <a:lnTo>
                      <a:pt x="1274" y="1396"/>
                    </a:lnTo>
                    <a:lnTo>
                      <a:pt x="1268" y="1390"/>
                    </a:lnTo>
                    <a:lnTo>
                      <a:pt x="1262" y="1386"/>
                    </a:lnTo>
                    <a:lnTo>
                      <a:pt x="1262" y="1386"/>
                    </a:lnTo>
                    <a:lnTo>
                      <a:pt x="1254" y="1384"/>
                    </a:lnTo>
                    <a:lnTo>
                      <a:pt x="1248" y="1386"/>
                    </a:lnTo>
                    <a:lnTo>
                      <a:pt x="1242" y="1392"/>
                    </a:lnTo>
                    <a:lnTo>
                      <a:pt x="1238" y="1400"/>
                    </a:lnTo>
                    <a:lnTo>
                      <a:pt x="1238" y="1400"/>
                    </a:lnTo>
                    <a:lnTo>
                      <a:pt x="1236" y="1408"/>
                    </a:lnTo>
                    <a:lnTo>
                      <a:pt x="1234" y="1418"/>
                    </a:lnTo>
                    <a:lnTo>
                      <a:pt x="1234" y="1418"/>
                    </a:lnTo>
                    <a:lnTo>
                      <a:pt x="1236" y="1436"/>
                    </a:lnTo>
                    <a:lnTo>
                      <a:pt x="1236" y="1456"/>
                    </a:lnTo>
                    <a:lnTo>
                      <a:pt x="1236" y="1456"/>
                    </a:lnTo>
                    <a:lnTo>
                      <a:pt x="1234" y="1470"/>
                    </a:lnTo>
                    <a:lnTo>
                      <a:pt x="1228" y="1482"/>
                    </a:lnTo>
                    <a:lnTo>
                      <a:pt x="1228" y="1482"/>
                    </a:lnTo>
                    <a:lnTo>
                      <a:pt x="1226" y="1484"/>
                    </a:lnTo>
                    <a:lnTo>
                      <a:pt x="1222" y="1484"/>
                    </a:lnTo>
                    <a:lnTo>
                      <a:pt x="1212" y="1486"/>
                    </a:lnTo>
                    <a:lnTo>
                      <a:pt x="1212" y="1486"/>
                    </a:lnTo>
                    <a:lnTo>
                      <a:pt x="1204" y="1486"/>
                    </a:lnTo>
                    <a:lnTo>
                      <a:pt x="1204" y="1486"/>
                    </a:lnTo>
                    <a:lnTo>
                      <a:pt x="1200" y="1486"/>
                    </a:lnTo>
                    <a:lnTo>
                      <a:pt x="1198" y="1484"/>
                    </a:lnTo>
                    <a:lnTo>
                      <a:pt x="1198" y="1484"/>
                    </a:lnTo>
                    <a:lnTo>
                      <a:pt x="1192" y="1472"/>
                    </a:lnTo>
                    <a:lnTo>
                      <a:pt x="1186" y="1458"/>
                    </a:lnTo>
                    <a:lnTo>
                      <a:pt x="1186" y="1458"/>
                    </a:lnTo>
                    <a:lnTo>
                      <a:pt x="1184" y="1442"/>
                    </a:lnTo>
                    <a:lnTo>
                      <a:pt x="1184" y="1424"/>
                    </a:lnTo>
                    <a:lnTo>
                      <a:pt x="1184" y="1424"/>
                    </a:lnTo>
                    <a:lnTo>
                      <a:pt x="1184" y="1416"/>
                    </a:lnTo>
                    <a:lnTo>
                      <a:pt x="1180" y="1408"/>
                    </a:lnTo>
                    <a:lnTo>
                      <a:pt x="1174" y="1396"/>
                    </a:lnTo>
                    <a:lnTo>
                      <a:pt x="1174" y="1396"/>
                    </a:lnTo>
                    <a:lnTo>
                      <a:pt x="1170" y="1394"/>
                    </a:lnTo>
                    <a:lnTo>
                      <a:pt x="1168" y="1392"/>
                    </a:lnTo>
                    <a:lnTo>
                      <a:pt x="1168" y="1392"/>
                    </a:lnTo>
                    <a:lnTo>
                      <a:pt x="1158" y="1392"/>
                    </a:lnTo>
                    <a:lnTo>
                      <a:pt x="1150" y="1394"/>
                    </a:lnTo>
                    <a:lnTo>
                      <a:pt x="1142" y="1398"/>
                    </a:lnTo>
                    <a:lnTo>
                      <a:pt x="1138" y="1406"/>
                    </a:lnTo>
                    <a:lnTo>
                      <a:pt x="1138" y="1406"/>
                    </a:lnTo>
                    <a:lnTo>
                      <a:pt x="1134" y="1420"/>
                    </a:lnTo>
                    <a:lnTo>
                      <a:pt x="1134" y="1420"/>
                    </a:lnTo>
                    <a:lnTo>
                      <a:pt x="1130" y="1440"/>
                    </a:lnTo>
                    <a:lnTo>
                      <a:pt x="1128" y="1458"/>
                    </a:lnTo>
                    <a:lnTo>
                      <a:pt x="1128" y="1458"/>
                    </a:lnTo>
                    <a:lnTo>
                      <a:pt x="1122" y="1472"/>
                    </a:lnTo>
                    <a:lnTo>
                      <a:pt x="1114" y="1482"/>
                    </a:lnTo>
                    <a:lnTo>
                      <a:pt x="1114" y="1482"/>
                    </a:lnTo>
                    <a:lnTo>
                      <a:pt x="1112" y="1484"/>
                    </a:lnTo>
                    <a:lnTo>
                      <a:pt x="1106" y="1484"/>
                    </a:lnTo>
                    <a:lnTo>
                      <a:pt x="1098" y="1482"/>
                    </a:lnTo>
                    <a:lnTo>
                      <a:pt x="1098" y="1482"/>
                    </a:lnTo>
                    <a:lnTo>
                      <a:pt x="1088" y="1482"/>
                    </a:lnTo>
                    <a:lnTo>
                      <a:pt x="1088" y="1482"/>
                    </a:lnTo>
                    <a:lnTo>
                      <a:pt x="1084" y="1480"/>
                    </a:lnTo>
                    <a:lnTo>
                      <a:pt x="1084" y="1480"/>
                    </a:lnTo>
                    <a:lnTo>
                      <a:pt x="1080" y="1466"/>
                    </a:lnTo>
                    <a:lnTo>
                      <a:pt x="1078" y="1454"/>
                    </a:lnTo>
                    <a:lnTo>
                      <a:pt x="1078" y="1454"/>
                    </a:lnTo>
                    <a:lnTo>
                      <a:pt x="1080" y="1438"/>
                    </a:lnTo>
                    <a:lnTo>
                      <a:pt x="1082" y="1422"/>
                    </a:lnTo>
                    <a:lnTo>
                      <a:pt x="1082" y="1422"/>
                    </a:lnTo>
                    <a:lnTo>
                      <a:pt x="1082" y="1408"/>
                    </a:lnTo>
                    <a:lnTo>
                      <a:pt x="1080" y="1394"/>
                    </a:lnTo>
                    <a:lnTo>
                      <a:pt x="1080" y="1394"/>
                    </a:lnTo>
                    <a:lnTo>
                      <a:pt x="1076" y="1384"/>
                    </a:lnTo>
                    <a:lnTo>
                      <a:pt x="1072" y="1382"/>
                    </a:lnTo>
                    <a:lnTo>
                      <a:pt x="1068" y="1380"/>
                    </a:lnTo>
                    <a:lnTo>
                      <a:pt x="1064" y="1380"/>
                    </a:lnTo>
                    <a:lnTo>
                      <a:pt x="1060" y="1382"/>
                    </a:lnTo>
                    <a:lnTo>
                      <a:pt x="1052" y="1388"/>
                    </a:lnTo>
                    <a:lnTo>
                      <a:pt x="1052" y="1388"/>
                    </a:lnTo>
                    <a:lnTo>
                      <a:pt x="1046" y="1396"/>
                    </a:lnTo>
                    <a:lnTo>
                      <a:pt x="1040" y="1408"/>
                    </a:lnTo>
                    <a:lnTo>
                      <a:pt x="1040" y="1408"/>
                    </a:lnTo>
                    <a:lnTo>
                      <a:pt x="1034" y="1424"/>
                    </a:lnTo>
                    <a:lnTo>
                      <a:pt x="1028" y="1440"/>
                    </a:lnTo>
                    <a:lnTo>
                      <a:pt x="1028" y="1440"/>
                    </a:lnTo>
                    <a:lnTo>
                      <a:pt x="1020" y="1454"/>
                    </a:lnTo>
                    <a:lnTo>
                      <a:pt x="1014" y="1458"/>
                    </a:lnTo>
                    <a:lnTo>
                      <a:pt x="1008" y="1462"/>
                    </a:lnTo>
                    <a:lnTo>
                      <a:pt x="1008" y="1462"/>
                    </a:lnTo>
                    <a:lnTo>
                      <a:pt x="1004" y="1462"/>
                    </a:lnTo>
                    <a:lnTo>
                      <a:pt x="998" y="1462"/>
                    </a:lnTo>
                    <a:lnTo>
                      <a:pt x="984" y="1454"/>
                    </a:lnTo>
                    <a:lnTo>
                      <a:pt x="984" y="1454"/>
                    </a:lnTo>
                    <a:lnTo>
                      <a:pt x="982" y="1452"/>
                    </a:lnTo>
                    <a:lnTo>
                      <a:pt x="982" y="1448"/>
                    </a:lnTo>
                    <a:lnTo>
                      <a:pt x="980" y="1440"/>
                    </a:lnTo>
                    <a:lnTo>
                      <a:pt x="980" y="1440"/>
                    </a:lnTo>
                    <a:lnTo>
                      <a:pt x="982" y="1430"/>
                    </a:lnTo>
                    <a:lnTo>
                      <a:pt x="982" y="1420"/>
                    </a:lnTo>
                    <a:lnTo>
                      <a:pt x="982" y="1420"/>
                    </a:lnTo>
                    <a:lnTo>
                      <a:pt x="994" y="1386"/>
                    </a:lnTo>
                    <a:lnTo>
                      <a:pt x="994" y="1386"/>
                    </a:lnTo>
                    <a:lnTo>
                      <a:pt x="996" y="1374"/>
                    </a:lnTo>
                    <a:lnTo>
                      <a:pt x="994" y="1364"/>
                    </a:lnTo>
                    <a:lnTo>
                      <a:pt x="988" y="1358"/>
                    </a:lnTo>
                    <a:lnTo>
                      <a:pt x="978" y="1352"/>
                    </a:lnTo>
                    <a:lnTo>
                      <a:pt x="978" y="1352"/>
                    </a:lnTo>
                    <a:lnTo>
                      <a:pt x="970" y="1350"/>
                    </a:lnTo>
                    <a:lnTo>
                      <a:pt x="962" y="1354"/>
                    </a:lnTo>
                    <a:lnTo>
                      <a:pt x="962" y="1354"/>
                    </a:lnTo>
                    <a:lnTo>
                      <a:pt x="952" y="1362"/>
                    </a:lnTo>
                    <a:lnTo>
                      <a:pt x="944" y="1374"/>
                    </a:lnTo>
                    <a:lnTo>
                      <a:pt x="944" y="1374"/>
                    </a:lnTo>
                    <a:lnTo>
                      <a:pt x="936" y="1386"/>
                    </a:lnTo>
                    <a:lnTo>
                      <a:pt x="928" y="1400"/>
                    </a:lnTo>
                    <a:lnTo>
                      <a:pt x="928" y="1400"/>
                    </a:lnTo>
                    <a:lnTo>
                      <a:pt x="918" y="1410"/>
                    </a:lnTo>
                    <a:lnTo>
                      <a:pt x="906" y="1420"/>
                    </a:lnTo>
                    <a:lnTo>
                      <a:pt x="906" y="1420"/>
                    </a:lnTo>
                    <a:lnTo>
                      <a:pt x="904" y="1420"/>
                    </a:lnTo>
                    <a:lnTo>
                      <a:pt x="900" y="1420"/>
                    </a:lnTo>
                    <a:lnTo>
                      <a:pt x="900" y="1420"/>
                    </a:lnTo>
                    <a:lnTo>
                      <a:pt x="888" y="1414"/>
                    </a:lnTo>
                    <a:lnTo>
                      <a:pt x="882" y="1408"/>
                    </a:lnTo>
                    <a:lnTo>
                      <a:pt x="880" y="1398"/>
                    </a:lnTo>
                    <a:lnTo>
                      <a:pt x="880" y="1386"/>
                    </a:lnTo>
                    <a:lnTo>
                      <a:pt x="880" y="1386"/>
                    </a:lnTo>
                    <a:lnTo>
                      <a:pt x="884" y="1376"/>
                    </a:lnTo>
                    <a:lnTo>
                      <a:pt x="884" y="1376"/>
                    </a:lnTo>
                    <a:lnTo>
                      <a:pt x="904" y="1342"/>
                    </a:lnTo>
                    <a:lnTo>
                      <a:pt x="904" y="1342"/>
                    </a:lnTo>
                    <a:lnTo>
                      <a:pt x="908" y="1332"/>
                    </a:lnTo>
                    <a:lnTo>
                      <a:pt x="908" y="1322"/>
                    </a:lnTo>
                    <a:lnTo>
                      <a:pt x="904" y="1312"/>
                    </a:lnTo>
                    <a:lnTo>
                      <a:pt x="898" y="1304"/>
                    </a:lnTo>
                    <a:lnTo>
                      <a:pt x="898" y="1304"/>
                    </a:lnTo>
                    <a:lnTo>
                      <a:pt x="890" y="1300"/>
                    </a:lnTo>
                    <a:lnTo>
                      <a:pt x="884" y="1302"/>
                    </a:lnTo>
                    <a:lnTo>
                      <a:pt x="884" y="1302"/>
                    </a:lnTo>
                    <a:lnTo>
                      <a:pt x="870" y="1308"/>
                    </a:lnTo>
                    <a:lnTo>
                      <a:pt x="860" y="1318"/>
                    </a:lnTo>
                    <a:lnTo>
                      <a:pt x="860" y="1318"/>
                    </a:lnTo>
                    <a:lnTo>
                      <a:pt x="850" y="1330"/>
                    </a:lnTo>
                    <a:lnTo>
                      <a:pt x="838" y="1340"/>
                    </a:lnTo>
                    <a:lnTo>
                      <a:pt x="838" y="1340"/>
                    </a:lnTo>
                    <a:lnTo>
                      <a:pt x="826" y="1348"/>
                    </a:lnTo>
                    <a:lnTo>
                      <a:pt x="812" y="1354"/>
                    </a:lnTo>
                    <a:lnTo>
                      <a:pt x="812" y="1354"/>
                    </a:lnTo>
                    <a:lnTo>
                      <a:pt x="810" y="1352"/>
                    </a:lnTo>
                    <a:lnTo>
                      <a:pt x="806" y="1350"/>
                    </a:lnTo>
                    <a:lnTo>
                      <a:pt x="798" y="1344"/>
                    </a:lnTo>
                    <a:lnTo>
                      <a:pt x="798" y="1344"/>
                    </a:lnTo>
                    <a:lnTo>
                      <a:pt x="796" y="1342"/>
                    </a:lnTo>
                    <a:lnTo>
                      <a:pt x="796" y="1342"/>
                    </a:lnTo>
                    <a:lnTo>
                      <a:pt x="792" y="1338"/>
                    </a:lnTo>
                    <a:lnTo>
                      <a:pt x="792" y="1336"/>
                    </a:lnTo>
                    <a:lnTo>
                      <a:pt x="792" y="1328"/>
                    </a:lnTo>
                    <a:lnTo>
                      <a:pt x="792" y="1328"/>
                    </a:lnTo>
                    <a:lnTo>
                      <a:pt x="796" y="1316"/>
                    </a:lnTo>
                    <a:lnTo>
                      <a:pt x="802" y="1306"/>
                    </a:lnTo>
                    <a:lnTo>
                      <a:pt x="818" y="1290"/>
                    </a:lnTo>
                    <a:lnTo>
                      <a:pt x="818" y="1290"/>
                    </a:lnTo>
                    <a:lnTo>
                      <a:pt x="830" y="1276"/>
                    </a:lnTo>
                    <a:lnTo>
                      <a:pt x="834" y="1268"/>
                    </a:lnTo>
                    <a:lnTo>
                      <a:pt x="836" y="1258"/>
                    </a:lnTo>
                    <a:lnTo>
                      <a:pt x="836" y="1258"/>
                    </a:lnTo>
                    <a:lnTo>
                      <a:pt x="836" y="1250"/>
                    </a:lnTo>
                    <a:lnTo>
                      <a:pt x="830" y="1242"/>
                    </a:lnTo>
                    <a:lnTo>
                      <a:pt x="824" y="1236"/>
                    </a:lnTo>
                    <a:lnTo>
                      <a:pt x="820" y="1236"/>
                    </a:lnTo>
                    <a:lnTo>
                      <a:pt x="816" y="1234"/>
                    </a:lnTo>
                    <a:lnTo>
                      <a:pt x="816" y="1234"/>
                    </a:lnTo>
                    <a:lnTo>
                      <a:pt x="806" y="1236"/>
                    </a:lnTo>
                    <a:lnTo>
                      <a:pt x="798" y="1238"/>
                    </a:lnTo>
                    <a:lnTo>
                      <a:pt x="784" y="1248"/>
                    </a:lnTo>
                    <a:lnTo>
                      <a:pt x="772" y="1258"/>
                    </a:lnTo>
                    <a:lnTo>
                      <a:pt x="758" y="1268"/>
                    </a:lnTo>
                    <a:lnTo>
                      <a:pt x="758" y="1268"/>
                    </a:lnTo>
                    <a:lnTo>
                      <a:pt x="770" y="1272"/>
                    </a:lnTo>
                    <a:lnTo>
                      <a:pt x="776" y="1278"/>
                    </a:lnTo>
                    <a:lnTo>
                      <a:pt x="780" y="1286"/>
                    </a:lnTo>
                    <a:lnTo>
                      <a:pt x="780" y="1298"/>
                    </a:lnTo>
                    <a:lnTo>
                      <a:pt x="780" y="1298"/>
                    </a:lnTo>
                    <a:lnTo>
                      <a:pt x="778" y="1304"/>
                    </a:lnTo>
                    <a:lnTo>
                      <a:pt x="776" y="1308"/>
                    </a:lnTo>
                    <a:lnTo>
                      <a:pt x="776" y="1308"/>
                    </a:lnTo>
                    <a:lnTo>
                      <a:pt x="768" y="1312"/>
                    </a:lnTo>
                    <a:lnTo>
                      <a:pt x="760" y="1316"/>
                    </a:lnTo>
                    <a:lnTo>
                      <a:pt x="744" y="1318"/>
                    </a:lnTo>
                    <a:lnTo>
                      <a:pt x="744" y="1318"/>
                    </a:lnTo>
                    <a:lnTo>
                      <a:pt x="718" y="1320"/>
                    </a:lnTo>
                    <a:lnTo>
                      <a:pt x="706" y="1322"/>
                    </a:lnTo>
                    <a:lnTo>
                      <a:pt x="694" y="1330"/>
                    </a:lnTo>
                    <a:lnTo>
                      <a:pt x="694" y="1330"/>
                    </a:lnTo>
                    <a:lnTo>
                      <a:pt x="690" y="1336"/>
                    </a:lnTo>
                    <a:lnTo>
                      <a:pt x="686" y="1344"/>
                    </a:lnTo>
                    <a:lnTo>
                      <a:pt x="688" y="1352"/>
                    </a:lnTo>
                    <a:lnTo>
                      <a:pt x="690" y="1358"/>
                    </a:lnTo>
                    <a:lnTo>
                      <a:pt x="690" y="1358"/>
                    </a:lnTo>
                    <a:lnTo>
                      <a:pt x="704" y="1368"/>
                    </a:lnTo>
                    <a:lnTo>
                      <a:pt x="712" y="1372"/>
                    </a:lnTo>
                    <a:lnTo>
                      <a:pt x="720" y="1374"/>
                    </a:lnTo>
                    <a:lnTo>
                      <a:pt x="720" y="1374"/>
                    </a:lnTo>
                    <a:lnTo>
                      <a:pt x="734" y="1376"/>
                    </a:lnTo>
                    <a:lnTo>
                      <a:pt x="746" y="1380"/>
                    </a:lnTo>
                    <a:lnTo>
                      <a:pt x="746" y="1380"/>
                    </a:lnTo>
                    <a:lnTo>
                      <a:pt x="760" y="1388"/>
                    </a:lnTo>
                    <a:lnTo>
                      <a:pt x="772" y="1396"/>
                    </a:lnTo>
                    <a:lnTo>
                      <a:pt x="772" y="1396"/>
                    </a:lnTo>
                    <a:lnTo>
                      <a:pt x="774" y="1398"/>
                    </a:lnTo>
                    <a:lnTo>
                      <a:pt x="774" y="1400"/>
                    </a:lnTo>
                    <a:lnTo>
                      <a:pt x="774" y="1400"/>
                    </a:lnTo>
                    <a:lnTo>
                      <a:pt x="774" y="1412"/>
                    </a:lnTo>
                    <a:lnTo>
                      <a:pt x="768" y="1422"/>
                    </a:lnTo>
                    <a:lnTo>
                      <a:pt x="760" y="1428"/>
                    </a:lnTo>
                    <a:lnTo>
                      <a:pt x="748" y="1430"/>
                    </a:lnTo>
                    <a:lnTo>
                      <a:pt x="748" y="1430"/>
                    </a:lnTo>
                    <a:lnTo>
                      <a:pt x="738" y="1428"/>
                    </a:lnTo>
                    <a:lnTo>
                      <a:pt x="738" y="1428"/>
                    </a:lnTo>
                    <a:lnTo>
                      <a:pt x="698" y="1420"/>
                    </a:lnTo>
                    <a:lnTo>
                      <a:pt x="698" y="1420"/>
                    </a:lnTo>
                    <a:lnTo>
                      <a:pt x="688" y="1418"/>
                    </a:lnTo>
                    <a:lnTo>
                      <a:pt x="678" y="1422"/>
                    </a:lnTo>
                    <a:lnTo>
                      <a:pt x="670" y="1428"/>
                    </a:lnTo>
                    <a:lnTo>
                      <a:pt x="666" y="1436"/>
                    </a:lnTo>
                    <a:lnTo>
                      <a:pt x="666" y="1436"/>
                    </a:lnTo>
                    <a:lnTo>
                      <a:pt x="666" y="1442"/>
                    </a:lnTo>
                    <a:lnTo>
                      <a:pt x="668" y="1446"/>
                    </a:lnTo>
                    <a:lnTo>
                      <a:pt x="668" y="1446"/>
                    </a:lnTo>
                    <a:lnTo>
                      <a:pt x="672" y="1454"/>
                    </a:lnTo>
                    <a:lnTo>
                      <a:pt x="678" y="1460"/>
                    </a:lnTo>
                    <a:lnTo>
                      <a:pt x="684" y="1466"/>
                    </a:lnTo>
                    <a:lnTo>
                      <a:pt x="692" y="1470"/>
                    </a:lnTo>
                    <a:lnTo>
                      <a:pt x="692" y="1470"/>
                    </a:lnTo>
                    <a:lnTo>
                      <a:pt x="704" y="1476"/>
                    </a:lnTo>
                    <a:lnTo>
                      <a:pt x="716" y="1484"/>
                    </a:lnTo>
                    <a:lnTo>
                      <a:pt x="716" y="1484"/>
                    </a:lnTo>
                    <a:lnTo>
                      <a:pt x="726" y="1494"/>
                    </a:lnTo>
                    <a:lnTo>
                      <a:pt x="736" y="1504"/>
                    </a:lnTo>
                    <a:lnTo>
                      <a:pt x="736" y="1504"/>
                    </a:lnTo>
                    <a:lnTo>
                      <a:pt x="736" y="1508"/>
                    </a:lnTo>
                    <a:lnTo>
                      <a:pt x="736" y="1510"/>
                    </a:lnTo>
                    <a:lnTo>
                      <a:pt x="736" y="1510"/>
                    </a:lnTo>
                    <a:lnTo>
                      <a:pt x="730" y="1522"/>
                    </a:lnTo>
                    <a:lnTo>
                      <a:pt x="724" y="1528"/>
                    </a:lnTo>
                    <a:lnTo>
                      <a:pt x="714" y="1530"/>
                    </a:lnTo>
                    <a:lnTo>
                      <a:pt x="702" y="1530"/>
                    </a:lnTo>
                    <a:lnTo>
                      <a:pt x="702" y="1530"/>
                    </a:lnTo>
                    <a:lnTo>
                      <a:pt x="694" y="1526"/>
                    </a:lnTo>
                    <a:lnTo>
                      <a:pt x="694" y="1526"/>
                    </a:lnTo>
                    <a:lnTo>
                      <a:pt x="678" y="1518"/>
                    </a:lnTo>
                    <a:lnTo>
                      <a:pt x="664" y="1510"/>
                    </a:lnTo>
                    <a:lnTo>
                      <a:pt x="664" y="1510"/>
                    </a:lnTo>
                    <a:lnTo>
                      <a:pt x="648" y="1504"/>
                    </a:lnTo>
                    <a:lnTo>
                      <a:pt x="634" y="1502"/>
                    </a:lnTo>
                    <a:lnTo>
                      <a:pt x="634" y="1502"/>
                    </a:lnTo>
                    <a:lnTo>
                      <a:pt x="628" y="1504"/>
                    </a:lnTo>
                    <a:lnTo>
                      <a:pt x="624" y="1510"/>
                    </a:lnTo>
                    <a:lnTo>
                      <a:pt x="620" y="1516"/>
                    </a:lnTo>
                    <a:lnTo>
                      <a:pt x="618" y="1522"/>
                    </a:lnTo>
                    <a:lnTo>
                      <a:pt x="618" y="1522"/>
                    </a:lnTo>
                    <a:lnTo>
                      <a:pt x="624" y="1538"/>
                    </a:lnTo>
                    <a:lnTo>
                      <a:pt x="628" y="1544"/>
                    </a:lnTo>
                    <a:lnTo>
                      <a:pt x="634" y="1550"/>
                    </a:lnTo>
                    <a:lnTo>
                      <a:pt x="634" y="1550"/>
                    </a:lnTo>
                    <a:lnTo>
                      <a:pt x="644" y="1560"/>
                    </a:lnTo>
                    <a:lnTo>
                      <a:pt x="652" y="1572"/>
                    </a:lnTo>
                    <a:lnTo>
                      <a:pt x="652" y="1572"/>
                    </a:lnTo>
                    <a:lnTo>
                      <a:pt x="660" y="1584"/>
                    </a:lnTo>
                    <a:lnTo>
                      <a:pt x="666" y="1598"/>
                    </a:lnTo>
                    <a:lnTo>
                      <a:pt x="666" y="1598"/>
                    </a:lnTo>
                    <a:lnTo>
                      <a:pt x="666" y="1602"/>
                    </a:lnTo>
                    <a:lnTo>
                      <a:pt x="664" y="1604"/>
                    </a:lnTo>
                    <a:lnTo>
                      <a:pt x="664" y="1604"/>
                    </a:lnTo>
                    <a:lnTo>
                      <a:pt x="656" y="1614"/>
                    </a:lnTo>
                    <a:lnTo>
                      <a:pt x="648" y="1618"/>
                    </a:lnTo>
                    <a:lnTo>
                      <a:pt x="640" y="1618"/>
                    </a:lnTo>
                    <a:lnTo>
                      <a:pt x="628" y="1614"/>
                    </a:lnTo>
                    <a:lnTo>
                      <a:pt x="628" y="1614"/>
                    </a:lnTo>
                    <a:lnTo>
                      <a:pt x="624" y="1610"/>
                    </a:lnTo>
                    <a:lnTo>
                      <a:pt x="620" y="1606"/>
                    </a:lnTo>
                    <a:lnTo>
                      <a:pt x="620" y="1606"/>
                    </a:lnTo>
                    <a:lnTo>
                      <a:pt x="592" y="1576"/>
                    </a:lnTo>
                    <a:lnTo>
                      <a:pt x="592" y="1576"/>
                    </a:lnTo>
                    <a:lnTo>
                      <a:pt x="584" y="1570"/>
                    </a:lnTo>
                    <a:lnTo>
                      <a:pt x="574" y="1568"/>
                    </a:lnTo>
                    <a:lnTo>
                      <a:pt x="564" y="1568"/>
                    </a:lnTo>
                    <a:lnTo>
                      <a:pt x="556" y="1572"/>
                    </a:lnTo>
                    <a:lnTo>
                      <a:pt x="556" y="1572"/>
                    </a:lnTo>
                    <a:lnTo>
                      <a:pt x="552" y="1576"/>
                    </a:lnTo>
                    <a:lnTo>
                      <a:pt x="550" y="1582"/>
                    </a:lnTo>
                    <a:lnTo>
                      <a:pt x="550" y="1582"/>
                    </a:lnTo>
                    <a:lnTo>
                      <a:pt x="550" y="1590"/>
                    </a:lnTo>
                    <a:lnTo>
                      <a:pt x="552" y="1598"/>
                    </a:lnTo>
                    <a:lnTo>
                      <a:pt x="554" y="1606"/>
                    </a:lnTo>
                    <a:lnTo>
                      <a:pt x="558" y="1614"/>
                    </a:lnTo>
                    <a:lnTo>
                      <a:pt x="558" y="1614"/>
                    </a:lnTo>
                    <a:lnTo>
                      <a:pt x="564" y="1628"/>
                    </a:lnTo>
                    <a:lnTo>
                      <a:pt x="570" y="1642"/>
                    </a:lnTo>
                    <a:lnTo>
                      <a:pt x="570" y="1642"/>
                    </a:lnTo>
                    <a:lnTo>
                      <a:pt x="574" y="1656"/>
                    </a:lnTo>
                    <a:lnTo>
                      <a:pt x="574" y="1670"/>
                    </a:lnTo>
                    <a:lnTo>
                      <a:pt x="574" y="1670"/>
                    </a:lnTo>
                    <a:lnTo>
                      <a:pt x="572" y="1672"/>
                    </a:lnTo>
                    <a:lnTo>
                      <a:pt x="568" y="1674"/>
                    </a:lnTo>
                    <a:lnTo>
                      <a:pt x="558" y="1678"/>
                    </a:lnTo>
                    <a:lnTo>
                      <a:pt x="558" y="1678"/>
                    </a:lnTo>
                    <a:lnTo>
                      <a:pt x="554" y="1680"/>
                    </a:lnTo>
                    <a:lnTo>
                      <a:pt x="554" y="1680"/>
                    </a:lnTo>
                    <a:lnTo>
                      <a:pt x="550" y="1680"/>
                    </a:lnTo>
                    <a:lnTo>
                      <a:pt x="546" y="1680"/>
                    </a:lnTo>
                    <a:lnTo>
                      <a:pt x="546" y="1680"/>
                    </a:lnTo>
                    <a:lnTo>
                      <a:pt x="532" y="1670"/>
                    </a:lnTo>
                    <a:lnTo>
                      <a:pt x="528" y="1664"/>
                    </a:lnTo>
                    <a:lnTo>
                      <a:pt x="524" y="1656"/>
                    </a:lnTo>
                    <a:lnTo>
                      <a:pt x="524" y="1656"/>
                    </a:lnTo>
                    <a:lnTo>
                      <a:pt x="518" y="1644"/>
                    </a:lnTo>
                    <a:lnTo>
                      <a:pt x="512" y="1632"/>
                    </a:lnTo>
                    <a:lnTo>
                      <a:pt x="512" y="1632"/>
                    </a:lnTo>
                    <a:lnTo>
                      <a:pt x="508" y="1626"/>
                    </a:lnTo>
                    <a:lnTo>
                      <a:pt x="504" y="1620"/>
                    </a:lnTo>
                    <a:lnTo>
                      <a:pt x="490" y="1610"/>
                    </a:lnTo>
                    <a:lnTo>
                      <a:pt x="490" y="1610"/>
                    </a:lnTo>
                    <a:lnTo>
                      <a:pt x="486" y="1608"/>
                    </a:lnTo>
                    <a:lnTo>
                      <a:pt x="486" y="1608"/>
                    </a:lnTo>
                    <a:lnTo>
                      <a:pt x="480" y="1610"/>
                    </a:lnTo>
                    <a:lnTo>
                      <a:pt x="474" y="1612"/>
                    </a:lnTo>
                    <a:lnTo>
                      <a:pt x="464" y="1622"/>
                    </a:lnTo>
                    <a:lnTo>
                      <a:pt x="458" y="1634"/>
                    </a:lnTo>
                    <a:lnTo>
                      <a:pt x="456" y="1640"/>
                    </a:lnTo>
                    <a:lnTo>
                      <a:pt x="456" y="1646"/>
                    </a:lnTo>
                    <a:lnTo>
                      <a:pt x="456" y="1646"/>
                    </a:lnTo>
                    <a:lnTo>
                      <a:pt x="460" y="1688"/>
                    </a:lnTo>
                    <a:lnTo>
                      <a:pt x="460" y="1688"/>
                    </a:lnTo>
                    <a:lnTo>
                      <a:pt x="460" y="1700"/>
                    </a:lnTo>
                    <a:lnTo>
                      <a:pt x="456" y="1708"/>
                    </a:lnTo>
                    <a:lnTo>
                      <a:pt x="448" y="1714"/>
                    </a:lnTo>
                    <a:lnTo>
                      <a:pt x="438" y="1716"/>
                    </a:lnTo>
                    <a:lnTo>
                      <a:pt x="438" y="1716"/>
                    </a:lnTo>
                    <a:lnTo>
                      <a:pt x="430" y="1718"/>
                    </a:lnTo>
                    <a:lnTo>
                      <a:pt x="426" y="1716"/>
                    </a:lnTo>
                    <a:lnTo>
                      <a:pt x="426" y="1716"/>
                    </a:lnTo>
                    <a:lnTo>
                      <a:pt x="418" y="1704"/>
                    </a:lnTo>
                    <a:lnTo>
                      <a:pt x="414" y="1692"/>
                    </a:lnTo>
                    <a:lnTo>
                      <a:pt x="414" y="1692"/>
                    </a:lnTo>
                    <a:lnTo>
                      <a:pt x="410" y="1676"/>
                    </a:lnTo>
                    <a:lnTo>
                      <a:pt x="410" y="1658"/>
                    </a:lnTo>
                    <a:lnTo>
                      <a:pt x="410" y="1658"/>
                    </a:lnTo>
                    <a:lnTo>
                      <a:pt x="408" y="1648"/>
                    </a:lnTo>
                    <a:lnTo>
                      <a:pt x="406" y="1642"/>
                    </a:lnTo>
                    <a:lnTo>
                      <a:pt x="396" y="1628"/>
                    </a:lnTo>
                    <a:lnTo>
                      <a:pt x="396" y="1628"/>
                    </a:lnTo>
                    <a:lnTo>
                      <a:pt x="394" y="1626"/>
                    </a:lnTo>
                    <a:lnTo>
                      <a:pt x="392" y="1624"/>
                    </a:lnTo>
                    <a:lnTo>
                      <a:pt x="392" y="1624"/>
                    </a:lnTo>
                    <a:lnTo>
                      <a:pt x="384" y="1624"/>
                    </a:lnTo>
                    <a:lnTo>
                      <a:pt x="378" y="1626"/>
                    </a:lnTo>
                    <a:lnTo>
                      <a:pt x="372" y="1628"/>
                    </a:lnTo>
                    <a:lnTo>
                      <a:pt x="368" y="1634"/>
                    </a:lnTo>
                    <a:lnTo>
                      <a:pt x="368" y="1634"/>
                    </a:lnTo>
                    <a:lnTo>
                      <a:pt x="364" y="1646"/>
                    </a:lnTo>
                    <a:lnTo>
                      <a:pt x="360" y="1656"/>
                    </a:lnTo>
                    <a:lnTo>
                      <a:pt x="360" y="1656"/>
                    </a:lnTo>
                    <a:lnTo>
                      <a:pt x="356" y="1672"/>
                    </a:lnTo>
                    <a:lnTo>
                      <a:pt x="352" y="1690"/>
                    </a:lnTo>
                    <a:lnTo>
                      <a:pt x="352" y="1690"/>
                    </a:lnTo>
                    <a:lnTo>
                      <a:pt x="346" y="1702"/>
                    </a:lnTo>
                    <a:lnTo>
                      <a:pt x="338" y="1714"/>
                    </a:lnTo>
                    <a:lnTo>
                      <a:pt x="338" y="1714"/>
                    </a:lnTo>
                    <a:lnTo>
                      <a:pt x="336" y="1714"/>
                    </a:lnTo>
                    <a:lnTo>
                      <a:pt x="330" y="1714"/>
                    </a:lnTo>
                    <a:lnTo>
                      <a:pt x="322" y="1712"/>
                    </a:lnTo>
                    <a:lnTo>
                      <a:pt x="322" y="1712"/>
                    </a:lnTo>
                    <a:lnTo>
                      <a:pt x="318" y="1712"/>
                    </a:lnTo>
                    <a:lnTo>
                      <a:pt x="318" y="1712"/>
                    </a:lnTo>
                    <a:lnTo>
                      <a:pt x="312" y="1708"/>
                    </a:lnTo>
                    <a:lnTo>
                      <a:pt x="310" y="1704"/>
                    </a:lnTo>
                    <a:lnTo>
                      <a:pt x="310" y="1704"/>
                    </a:lnTo>
                    <a:lnTo>
                      <a:pt x="306" y="1696"/>
                    </a:lnTo>
                    <a:lnTo>
                      <a:pt x="306" y="1688"/>
                    </a:lnTo>
                    <a:lnTo>
                      <a:pt x="306" y="1680"/>
                    </a:lnTo>
                    <a:lnTo>
                      <a:pt x="306" y="1672"/>
                    </a:lnTo>
                    <a:lnTo>
                      <a:pt x="306" y="1672"/>
                    </a:lnTo>
                    <a:lnTo>
                      <a:pt x="310" y="1660"/>
                    </a:lnTo>
                    <a:lnTo>
                      <a:pt x="312" y="1646"/>
                    </a:lnTo>
                    <a:lnTo>
                      <a:pt x="312" y="1646"/>
                    </a:lnTo>
                    <a:lnTo>
                      <a:pt x="312" y="1638"/>
                    </a:lnTo>
                    <a:lnTo>
                      <a:pt x="312" y="1630"/>
                    </a:lnTo>
                    <a:lnTo>
                      <a:pt x="308" y="1616"/>
                    </a:lnTo>
                    <a:lnTo>
                      <a:pt x="308" y="1616"/>
                    </a:lnTo>
                    <a:lnTo>
                      <a:pt x="304" y="1612"/>
                    </a:lnTo>
                    <a:lnTo>
                      <a:pt x="298" y="1608"/>
                    </a:lnTo>
                    <a:lnTo>
                      <a:pt x="290" y="1608"/>
                    </a:lnTo>
                    <a:lnTo>
                      <a:pt x="284" y="1608"/>
                    </a:lnTo>
                    <a:lnTo>
                      <a:pt x="284" y="1608"/>
                    </a:lnTo>
                    <a:lnTo>
                      <a:pt x="272" y="1618"/>
                    </a:lnTo>
                    <a:lnTo>
                      <a:pt x="266" y="1624"/>
                    </a:lnTo>
                    <a:lnTo>
                      <a:pt x="262" y="1632"/>
                    </a:lnTo>
                    <a:lnTo>
                      <a:pt x="262" y="1632"/>
                    </a:lnTo>
                    <a:lnTo>
                      <a:pt x="256" y="1644"/>
                    </a:lnTo>
                    <a:lnTo>
                      <a:pt x="250" y="1656"/>
                    </a:lnTo>
                    <a:lnTo>
                      <a:pt x="250" y="1656"/>
                    </a:lnTo>
                    <a:lnTo>
                      <a:pt x="246" y="1664"/>
                    </a:lnTo>
                    <a:lnTo>
                      <a:pt x="240" y="1668"/>
                    </a:lnTo>
                    <a:lnTo>
                      <a:pt x="228" y="1678"/>
                    </a:lnTo>
                    <a:lnTo>
                      <a:pt x="228" y="1678"/>
                    </a:lnTo>
                    <a:lnTo>
                      <a:pt x="224" y="1680"/>
                    </a:lnTo>
                    <a:lnTo>
                      <a:pt x="224" y="1680"/>
                    </a:lnTo>
                    <a:lnTo>
                      <a:pt x="216" y="1678"/>
                    </a:lnTo>
                    <a:lnTo>
                      <a:pt x="212" y="1674"/>
                    </a:lnTo>
                    <a:lnTo>
                      <a:pt x="208" y="1670"/>
                    </a:lnTo>
                    <a:lnTo>
                      <a:pt x="204" y="1666"/>
                    </a:lnTo>
                    <a:lnTo>
                      <a:pt x="202" y="1660"/>
                    </a:lnTo>
                    <a:lnTo>
                      <a:pt x="200" y="1656"/>
                    </a:lnTo>
                    <a:lnTo>
                      <a:pt x="200" y="1650"/>
                    </a:lnTo>
                    <a:lnTo>
                      <a:pt x="202" y="1644"/>
                    </a:lnTo>
                    <a:lnTo>
                      <a:pt x="202" y="1644"/>
                    </a:lnTo>
                    <a:lnTo>
                      <a:pt x="204" y="1638"/>
                    </a:lnTo>
                    <a:lnTo>
                      <a:pt x="204" y="1638"/>
                    </a:lnTo>
                    <a:lnTo>
                      <a:pt x="212" y="1622"/>
                    </a:lnTo>
                    <a:lnTo>
                      <a:pt x="220" y="1608"/>
                    </a:lnTo>
                    <a:lnTo>
                      <a:pt x="220" y="1608"/>
                    </a:lnTo>
                    <a:lnTo>
                      <a:pt x="224" y="1600"/>
                    </a:lnTo>
                    <a:lnTo>
                      <a:pt x="226" y="1594"/>
                    </a:lnTo>
                    <a:lnTo>
                      <a:pt x="226" y="1578"/>
                    </a:lnTo>
                    <a:lnTo>
                      <a:pt x="226" y="1578"/>
                    </a:lnTo>
                    <a:lnTo>
                      <a:pt x="226" y="1574"/>
                    </a:lnTo>
                    <a:lnTo>
                      <a:pt x="224" y="1570"/>
                    </a:lnTo>
                    <a:lnTo>
                      <a:pt x="224" y="1570"/>
                    </a:lnTo>
                    <a:lnTo>
                      <a:pt x="218" y="1566"/>
                    </a:lnTo>
                    <a:lnTo>
                      <a:pt x="212" y="1564"/>
                    </a:lnTo>
                    <a:lnTo>
                      <a:pt x="206" y="1564"/>
                    </a:lnTo>
                    <a:lnTo>
                      <a:pt x="198" y="1566"/>
                    </a:lnTo>
                    <a:lnTo>
                      <a:pt x="198" y="1566"/>
                    </a:lnTo>
                    <a:lnTo>
                      <a:pt x="190" y="1572"/>
                    </a:lnTo>
                    <a:lnTo>
                      <a:pt x="182" y="1578"/>
                    </a:lnTo>
                    <a:lnTo>
                      <a:pt x="182" y="1578"/>
                    </a:lnTo>
                    <a:lnTo>
                      <a:pt x="168" y="1590"/>
                    </a:lnTo>
                    <a:lnTo>
                      <a:pt x="156" y="1602"/>
                    </a:lnTo>
                    <a:lnTo>
                      <a:pt x="156" y="1602"/>
                    </a:lnTo>
                    <a:lnTo>
                      <a:pt x="144" y="1610"/>
                    </a:lnTo>
                    <a:lnTo>
                      <a:pt x="130" y="1614"/>
                    </a:lnTo>
                    <a:lnTo>
                      <a:pt x="130" y="1614"/>
                    </a:lnTo>
                    <a:lnTo>
                      <a:pt x="128" y="1614"/>
                    </a:lnTo>
                    <a:lnTo>
                      <a:pt x="124" y="1610"/>
                    </a:lnTo>
                    <a:lnTo>
                      <a:pt x="116" y="1604"/>
                    </a:lnTo>
                    <a:lnTo>
                      <a:pt x="116" y="1604"/>
                    </a:lnTo>
                    <a:lnTo>
                      <a:pt x="114" y="1602"/>
                    </a:lnTo>
                    <a:lnTo>
                      <a:pt x="114" y="1602"/>
                    </a:lnTo>
                    <a:lnTo>
                      <a:pt x="112" y="1600"/>
                    </a:lnTo>
                    <a:lnTo>
                      <a:pt x="110" y="1596"/>
                    </a:lnTo>
                    <a:lnTo>
                      <a:pt x="112" y="1590"/>
                    </a:lnTo>
                    <a:lnTo>
                      <a:pt x="112" y="1590"/>
                    </a:lnTo>
                    <a:lnTo>
                      <a:pt x="116" y="1578"/>
                    </a:lnTo>
                    <a:lnTo>
                      <a:pt x="122" y="1568"/>
                    </a:lnTo>
                    <a:lnTo>
                      <a:pt x="140" y="1550"/>
                    </a:lnTo>
                    <a:lnTo>
                      <a:pt x="140" y="1550"/>
                    </a:lnTo>
                    <a:lnTo>
                      <a:pt x="152" y="1536"/>
                    </a:lnTo>
                    <a:lnTo>
                      <a:pt x="156" y="1530"/>
                    </a:lnTo>
                    <a:lnTo>
                      <a:pt x="158" y="1520"/>
                    </a:lnTo>
                    <a:lnTo>
                      <a:pt x="158" y="1520"/>
                    </a:lnTo>
                    <a:lnTo>
                      <a:pt x="158" y="1514"/>
                    </a:lnTo>
                    <a:lnTo>
                      <a:pt x="154" y="1506"/>
                    </a:lnTo>
                    <a:lnTo>
                      <a:pt x="148" y="1500"/>
                    </a:lnTo>
                    <a:lnTo>
                      <a:pt x="142" y="1496"/>
                    </a:lnTo>
                    <a:lnTo>
                      <a:pt x="142" y="1496"/>
                    </a:lnTo>
                    <a:lnTo>
                      <a:pt x="126" y="1498"/>
                    </a:lnTo>
                    <a:lnTo>
                      <a:pt x="118" y="1500"/>
                    </a:lnTo>
                    <a:lnTo>
                      <a:pt x="110" y="1504"/>
                    </a:lnTo>
                    <a:lnTo>
                      <a:pt x="110" y="1504"/>
                    </a:lnTo>
                    <a:lnTo>
                      <a:pt x="98" y="1510"/>
                    </a:lnTo>
                    <a:lnTo>
                      <a:pt x="86" y="1516"/>
                    </a:lnTo>
                    <a:lnTo>
                      <a:pt x="86" y="1516"/>
                    </a:lnTo>
                    <a:lnTo>
                      <a:pt x="78" y="1520"/>
                    </a:lnTo>
                    <a:lnTo>
                      <a:pt x="72" y="1522"/>
                    </a:lnTo>
                    <a:lnTo>
                      <a:pt x="56" y="1522"/>
                    </a:lnTo>
                    <a:lnTo>
                      <a:pt x="56" y="1522"/>
                    </a:lnTo>
                    <a:lnTo>
                      <a:pt x="52" y="1520"/>
                    </a:lnTo>
                    <a:lnTo>
                      <a:pt x="50" y="1518"/>
                    </a:lnTo>
                    <a:lnTo>
                      <a:pt x="50" y="1518"/>
                    </a:lnTo>
                    <a:lnTo>
                      <a:pt x="44" y="1508"/>
                    </a:lnTo>
                    <a:lnTo>
                      <a:pt x="42" y="1500"/>
                    </a:lnTo>
                    <a:lnTo>
                      <a:pt x="44" y="1492"/>
                    </a:lnTo>
                    <a:lnTo>
                      <a:pt x="50" y="1482"/>
                    </a:lnTo>
                    <a:lnTo>
                      <a:pt x="50" y="1482"/>
                    </a:lnTo>
                    <a:lnTo>
                      <a:pt x="60" y="1476"/>
                    </a:lnTo>
                    <a:lnTo>
                      <a:pt x="60" y="1476"/>
                    </a:lnTo>
                    <a:lnTo>
                      <a:pt x="76" y="1466"/>
                    </a:lnTo>
                    <a:lnTo>
                      <a:pt x="94" y="1456"/>
                    </a:lnTo>
                    <a:lnTo>
                      <a:pt x="94" y="1456"/>
                    </a:lnTo>
                    <a:lnTo>
                      <a:pt x="104" y="1448"/>
                    </a:lnTo>
                    <a:lnTo>
                      <a:pt x="108" y="1442"/>
                    </a:lnTo>
                    <a:lnTo>
                      <a:pt x="112" y="1436"/>
                    </a:lnTo>
                    <a:lnTo>
                      <a:pt x="112" y="1436"/>
                    </a:lnTo>
                    <a:lnTo>
                      <a:pt x="112" y="1432"/>
                    </a:lnTo>
                    <a:lnTo>
                      <a:pt x="110" y="1426"/>
                    </a:lnTo>
                    <a:lnTo>
                      <a:pt x="108" y="1420"/>
                    </a:lnTo>
                    <a:lnTo>
                      <a:pt x="104" y="1416"/>
                    </a:lnTo>
                    <a:lnTo>
                      <a:pt x="104" y="1416"/>
                    </a:lnTo>
                    <a:lnTo>
                      <a:pt x="96" y="1412"/>
                    </a:lnTo>
                    <a:lnTo>
                      <a:pt x="88" y="1412"/>
                    </a:lnTo>
                    <a:lnTo>
                      <a:pt x="80" y="1410"/>
                    </a:lnTo>
                    <a:lnTo>
                      <a:pt x="72" y="1412"/>
                    </a:lnTo>
                    <a:lnTo>
                      <a:pt x="72" y="1412"/>
                    </a:lnTo>
                    <a:lnTo>
                      <a:pt x="42" y="1418"/>
                    </a:lnTo>
                    <a:lnTo>
                      <a:pt x="42" y="1418"/>
                    </a:lnTo>
                    <a:lnTo>
                      <a:pt x="36" y="1420"/>
                    </a:lnTo>
                    <a:lnTo>
                      <a:pt x="28" y="1420"/>
                    </a:lnTo>
                    <a:lnTo>
                      <a:pt x="12" y="1416"/>
                    </a:lnTo>
                    <a:lnTo>
                      <a:pt x="12" y="1416"/>
                    </a:lnTo>
                    <a:lnTo>
                      <a:pt x="10" y="1414"/>
                    </a:lnTo>
                    <a:lnTo>
                      <a:pt x="8" y="1412"/>
                    </a:lnTo>
                    <a:lnTo>
                      <a:pt x="8" y="1412"/>
                    </a:lnTo>
                    <a:lnTo>
                      <a:pt x="4" y="1400"/>
                    </a:lnTo>
                    <a:lnTo>
                      <a:pt x="6" y="1390"/>
                    </a:lnTo>
                    <a:lnTo>
                      <a:pt x="10" y="1384"/>
                    </a:lnTo>
                    <a:lnTo>
                      <a:pt x="20" y="1376"/>
                    </a:lnTo>
                    <a:lnTo>
                      <a:pt x="20" y="1376"/>
                    </a:lnTo>
                    <a:lnTo>
                      <a:pt x="30" y="1372"/>
                    </a:lnTo>
                    <a:lnTo>
                      <a:pt x="30" y="1372"/>
                    </a:lnTo>
                    <a:lnTo>
                      <a:pt x="48" y="1368"/>
                    </a:lnTo>
                    <a:lnTo>
                      <a:pt x="64" y="1364"/>
                    </a:lnTo>
                    <a:lnTo>
                      <a:pt x="64" y="1364"/>
                    </a:lnTo>
                    <a:lnTo>
                      <a:pt x="78" y="1358"/>
                    </a:lnTo>
                    <a:lnTo>
                      <a:pt x="86" y="1354"/>
                    </a:lnTo>
                    <a:lnTo>
                      <a:pt x="90" y="1350"/>
                    </a:lnTo>
                    <a:lnTo>
                      <a:pt x="90" y="1350"/>
                    </a:lnTo>
                    <a:lnTo>
                      <a:pt x="92" y="1344"/>
                    </a:lnTo>
                    <a:lnTo>
                      <a:pt x="92" y="1338"/>
                    </a:lnTo>
                    <a:lnTo>
                      <a:pt x="92" y="1332"/>
                    </a:lnTo>
                    <a:lnTo>
                      <a:pt x="90" y="1328"/>
                    </a:lnTo>
                    <a:lnTo>
                      <a:pt x="90" y="1328"/>
                    </a:lnTo>
                    <a:lnTo>
                      <a:pt x="84" y="1324"/>
                    </a:lnTo>
                    <a:lnTo>
                      <a:pt x="78" y="1320"/>
                    </a:lnTo>
                    <a:lnTo>
                      <a:pt x="64" y="1316"/>
                    </a:lnTo>
                    <a:lnTo>
                      <a:pt x="64" y="1316"/>
                    </a:lnTo>
                    <a:lnTo>
                      <a:pt x="30" y="1310"/>
                    </a:lnTo>
                    <a:lnTo>
                      <a:pt x="14" y="1306"/>
                    </a:lnTo>
                    <a:lnTo>
                      <a:pt x="8" y="1304"/>
                    </a:lnTo>
                    <a:lnTo>
                      <a:pt x="0" y="1298"/>
                    </a:lnTo>
                    <a:lnTo>
                      <a:pt x="0" y="1298"/>
                    </a:lnTo>
                    <a:lnTo>
                      <a:pt x="0" y="1288"/>
                    </a:lnTo>
                    <a:lnTo>
                      <a:pt x="0" y="1288"/>
                    </a:lnTo>
                    <a:close/>
                    <a:moveTo>
                      <a:pt x="1978" y="996"/>
                    </a:moveTo>
                    <a:lnTo>
                      <a:pt x="1978" y="996"/>
                    </a:lnTo>
                    <a:lnTo>
                      <a:pt x="1978" y="1022"/>
                    </a:lnTo>
                    <a:lnTo>
                      <a:pt x="1978" y="1022"/>
                    </a:lnTo>
                    <a:lnTo>
                      <a:pt x="1978" y="1028"/>
                    </a:lnTo>
                    <a:lnTo>
                      <a:pt x="1976" y="1032"/>
                    </a:lnTo>
                    <a:lnTo>
                      <a:pt x="1974" y="1036"/>
                    </a:lnTo>
                    <a:lnTo>
                      <a:pt x="1968" y="1038"/>
                    </a:lnTo>
                    <a:lnTo>
                      <a:pt x="1968" y="1038"/>
                    </a:lnTo>
                    <a:lnTo>
                      <a:pt x="1950" y="1048"/>
                    </a:lnTo>
                    <a:lnTo>
                      <a:pt x="1932" y="1060"/>
                    </a:lnTo>
                    <a:lnTo>
                      <a:pt x="1918" y="1076"/>
                    </a:lnTo>
                    <a:lnTo>
                      <a:pt x="1908" y="1092"/>
                    </a:lnTo>
                    <a:lnTo>
                      <a:pt x="1900" y="1112"/>
                    </a:lnTo>
                    <a:lnTo>
                      <a:pt x="1896" y="1132"/>
                    </a:lnTo>
                    <a:lnTo>
                      <a:pt x="1896" y="1154"/>
                    </a:lnTo>
                    <a:lnTo>
                      <a:pt x="1898" y="1174"/>
                    </a:lnTo>
                    <a:lnTo>
                      <a:pt x="1898" y="1174"/>
                    </a:lnTo>
                    <a:lnTo>
                      <a:pt x="1906" y="1194"/>
                    </a:lnTo>
                    <a:lnTo>
                      <a:pt x="1918" y="1212"/>
                    </a:lnTo>
                    <a:lnTo>
                      <a:pt x="1932" y="1228"/>
                    </a:lnTo>
                    <a:lnTo>
                      <a:pt x="1948" y="1240"/>
                    </a:lnTo>
                    <a:lnTo>
                      <a:pt x="1966" y="1250"/>
                    </a:lnTo>
                    <a:lnTo>
                      <a:pt x="1986" y="1256"/>
                    </a:lnTo>
                    <a:lnTo>
                      <a:pt x="2006" y="1260"/>
                    </a:lnTo>
                    <a:lnTo>
                      <a:pt x="2028" y="1258"/>
                    </a:lnTo>
                    <a:lnTo>
                      <a:pt x="2028" y="1258"/>
                    </a:lnTo>
                    <a:lnTo>
                      <a:pt x="2046" y="1252"/>
                    </a:lnTo>
                    <a:lnTo>
                      <a:pt x="2064" y="1246"/>
                    </a:lnTo>
                    <a:lnTo>
                      <a:pt x="2080" y="1236"/>
                    </a:lnTo>
                    <a:lnTo>
                      <a:pt x="2092" y="1222"/>
                    </a:lnTo>
                    <a:lnTo>
                      <a:pt x="2104" y="1208"/>
                    </a:lnTo>
                    <a:lnTo>
                      <a:pt x="2114" y="1192"/>
                    </a:lnTo>
                    <a:lnTo>
                      <a:pt x="2120" y="1174"/>
                    </a:lnTo>
                    <a:lnTo>
                      <a:pt x="2124" y="1156"/>
                    </a:lnTo>
                    <a:lnTo>
                      <a:pt x="2124" y="1156"/>
                    </a:lnTo>
                    <a:lnTo>
                      <a:pt x="2124" y="1136"/>
                    </a:lnTo>
                    <a:lnTo>
                      <a:pt x="2120" y="1118"/>
                    </a:lnTo>
                    <a:lnTo>
                      <a:pt x="2114" y="1100"/>
                    </a:lnTo>
                    <a:lnTo>
                      <a:pt x="2106" y="1084"/>
                    </a:lnTo>
                    <a:lnTo>
                      <a:pt x="2096" y="1068"/>
                    </a:lnTo>
                    <a:lnTo>
                      <a:pt x="2082" y="1056"/>
                    </a:lnTo>
                    <a:lnTo>
                      <a:pt x="2066" y="1044"/>
                    </a:lnTo>
                    <a:lnTo>
                      <a:pt x="2048" y="1036"/>
                    </a:lnTo>
                    <a:lnTo>
                      <a:pt x="2048" y="1036"/>
                    </a:lnTo>
                    <a:lnTo>
                      <a:pt x="2044" y="1034"/>
                    </a:lnTo>
                    <a:lnTo>
                      <a:pt x="2040" y="1032"/>
                    </a:lnTo>
                    <a:lnTo>
                      <a:pt x="2040" y="1028"/>
                    </a:lnTo>
                    <a:lnTo>
                      <a:pt x="2038" y="1024"/>
                    </a:lnTo>
                    <a:lnTo>
                      <a:pt x="2038" y="1024"/>
                    </a:lnTo>
                    <a:lnTo>
                      <a:pt x="2040" y="996"/>
                    </a:lnTo>
                    <a:lnTo>
                      <a:pt x="2040" y="996"/>
                    </a:lnTo>
                    <a:lnTo>
                      <a:pt x="1978" y="996"/>
                    </a:lnTo>
                    <a:lnTo>
                      <a:pt x="1978" y="996"/>
                    </a:lnTo>
                    <a:close/>
                    <a:moveTo>
                      <a:pt x="240" y="1298"/>
                    </a:moveTo>
                    <a:lnTo>
                      <a:pt x="240" y="1298"/>
                    </a:lnTo>
                    <a:lnTo>
                      <a:pt x="266" y="1308"/>
                    </a:lnTo>
                    <a:lnTo>
                      <a:pt x="266" y="1308"/>
                    </a:lnTo>
                    <a:lnTo>
                      <a:pt x="270" y="1310"/>
                    </a:lnTo>
                    <a:lnTo>
                      <a:pt x="272" y="1314"/>
                    </a:lnTo>
                    <a:lnTo>
                      <a:pt x="274" y="1318"/>
                    </a:lnTo>
                    <a:lnTo>
                      <a:pt x="274" y="1322"/>
                    </a:lnTo>
                    <a:lnTo>
                      <a:pt x="274" y="1322"/>
                    </a:lnTo>
                    <a:lnTo>
                      <a:pt x="274" y="1336"/>
                    </a:lnTo>
                    <a:lnTo>
                      <a:pt x="276" y="1350"/>
                    </a:lnTo>
                    <a:lnTo>
                      <a:pt x="280" y="1364"/>
                    </a:lnTo>
                    <a:lnTo>
                      <a:pt x="286" y="1376"/>
                    </a:lnTo>
                    <a:lnTo>
                      <a:pt x="292" y="1386"/>
                    </a:lnTo>
                    <a:lnTo>
                      <a:pt x="298" y="1398"/>
                    </a:lnTo>
                    <a:lnTo>
                      <a:pt x="306" y="1406"/>
                    </a:lnTo>
                    <a:lnTo>
                      <a:pt x="316" y="1416"/>
                    </a:lnTo>
                    <a:lnTo>
                      <a:pt x="326" y="1422"/>
                    </a:lnTo>
                    <a:lnTo>
                      <a:pt x="338" y="1430"/>
                    </a:lnTo>
                    <a:lnTo>
                      <a:pt x="350" y="1434"/>
                    </a:lnTo>
                    <a:lnTo>
                      <a:pt x="362" y="1438"/>
                    </a:lnTo>
                    <a:lnTo>
                      <a:pt x="374" y="1440"/>
                    </a:lnTo>
                    <a:lnTo>
                      <a:pt x="388" y="1442"/>
                    </a:lnTo>
                    <a:lnTo>
                      <a:pt x="402" y="1440"/>
                    </a:lnTo>
                    <a:lnTo>
                      <a:pt x="414" y="1438"/>
                    </a:lnTo>
                    <a:lnTo>
                      <a:pt x="414" y="1438"/>
                    </a:lnTo>
                    <a:lnTo>
                      <a:pt x="436" y="1432"/>
                    </a:lnTo>
                    <a:lnTo>
                      <a:pt x="456" y="1420"/>
                    </a:lnTo>
                    <a:lnTo>
                      <a:pt x="472" y="1406"/>
                    </a:lnTo>
                    <a:lnTo>
                      <a:pt x="484" y="1390"/>
                    </a:lnTo>
                    <a:lnTo>
                      <a:pt x="494" y="1370"/>
                    </a:lnTo>
                    <a:lnTo>
                      <a:pt x="502" y="1350"/>
                    </a:lnTo>
                    <a:lnTo>
                      <a:pt x="504" y="1328"/>
                    </a:lnTo>
                    <a:lnTo>
                      <a:pt x="502" y="1304"/>
                    </a:lnTo>
                    <a:lnTo>
                      <a:pt x="502" y="1304"/>
                    </a:lnTo>
                    <a:lnTo>
                      <a:pt x="494" y="1282"/>
                    </a:lnTo>
                    <a:lnTo>
                      <a:pt x="484" y="1264"/>
                    </a:lnTo>
                    <a:lnTo>
                      <a:pt x="470" y="1246"/>
                    </a:lnTo>
                    <a:lnTo>
                      <a:pt x="454" y="1232"/>
                    </a:lnTo>
                    <a:lnTo>
                      <a:pt x="436" y="1222"/>
                    </a:lnTo>
                    <a:lnTo>
                      <a:pt x="416" y="1216"/>
                    </a:lnTo>
                    <a:lnTo>
                      <a:pt x="394" y="1212"/>
                    </a:lnTo>
                    <a:lnTo>
                      <a:pt x="370" y="1214"/>
                    </a:lnTo>
                    <a:lnTo>
                      <a:pt x="370" y="1214"/>
                    </a:lnTo>
                    <a:lnTo>
                      <a:pt x="350" y="1220"/>
                    </a:lnTo>
                    <a:lnTo>
                      <a:pt x="330" y="1228"/>
                    </a:lnTo>
                    <a:lnTo>
                      <a:pt x="314" y="1240"/>
                    </a:lnTo>
                    <a:lnTo>
                      <a:pt x="298" y="1256"/>
                    </a:lnTo>
                    <a:lnTo>
                      <a:pt x="298" y="1256"/>
                    </a:lnTo>
                    <a:lnTo>
                      <a:pt x="262" y="1242"/>
                    </a:lnTo>
                    <a:lnTo>
                      <a:pt x="262" y="1242"/>
                    </a:lnTo>
                    <a:lnTo>
                      <a:pt x="240" y="1298"/>
                    </a:lnTo>
                    <a:lnTo>
                      <a:pt x="240" y="1298"/>
                    </a:lnTo>
                    <a:close/>
                    <a:moveTo>
                      <a:pt x="2702" y="1056"/>
                    </a:moveTo>
                    <a:lnTo>
                      <a:pt x="2702" y="1056"/>
                    </a:lnTo>
                    <a:lnTo>
                      <a:pt x="2690" y="1028"/>
                    </a:lnTo>
                    <a:lnTo>
                      <a:pt x="2690" y="1028"/>
                    </a:lnTo>
                    <a:lnTo>
                      <a:pt x="2688" y="1020"/>
                    </a:lnTo>
                    <a:lnTo>
                      <a:pt x="2692" y="1014"/>
                    </a:lnTo>
                    <a:lnTo>
                      <a:pt x="2692" y="1014"/>
                    </a:lnTo>
                    <a:lnTo>
                      <a:pt x="2702" y="1004"/>
                    </a:lnTo>
                    <a:lnTo>
                      <a:pt x="2710" y="994"/>
                    </a:lnTo>
                    <a:lnTo>
                      <a:pt x="2716" y="984"/>
                    </a:lnTo>
                    <a:lnTo>
                      <a:pt x="2720" y="974"/>
                    </a:lnTo>
                    <a:lnTo>
                      <a:pt x="2724" y="962"/>
                    </a:lnTo>
                    <a:lnTo>
                      <a:pt x="2728" y="950"/>
                    </a:lnTo>
                    <a:lnTo>
                      <a:pt x="2728" y="938"/>
                    </a:lnTo>
                    <a:lnTo>
                      <a:pt x="2728" y="924"/>
                    </a:lnTo>
                    <a:lnTo>
                      <a:pt x="2728" y="924"/>
                    </a:lnTo>
                    <a:lnTo>
                      <a:pt x="2726" y="908"/>
                    </a:lnTo>
                    <a:lnTo>
                      <a:pt x="2722" y="892"/>
                    </a:lnTo>
                    <a:lnTo>
                      <a:pt x="2716" y="878"/>
                    </a:lnTo>
                    <a:lnTo>
                      <a:pt x="2708" y="866"/>
                    </a:lnTo>
                    <a:lnTo>
                      <a:pt x="2700" y="854"/>
                    </a:lnTo>
                    <a:lnTo>
                      <a:pt x="2688" y="844"/>
                    </a:lnTo>
                    <a:lnTo>
                      <a:pt x="2674" y="834"/>
                    </a:lnTo>
                    <a:lnTo>
                      <a:pt x="2660" y="826"/>
                    </a:lnTo>
                    <a:lnTo>
                      <a:pt x="2660" y="826"/>
                    </a:lnTo>
                    <a:lnTo>
                      <a:pt x="2644" y="822"/>
                    </a:lnTo>
                    <a:lnTo>
                      <a:pt x="2628" y="818"/>
                    </a:lnTo>
                    <a:lnTo>
                      <a:pt x="2614" y="816"/>
                    </a:lnTo>
                    <a:lnTo>
                      <a:pt x="2598" y="818"/>
                    </a:lnTo>
                    <a:lnTo>
                      <a:pt x="2584" y="820"/>
                    </a:lnTo>
                    <a:lnTo>
                      <a:pt x="2570" y="826"/>
                    </a:lnTo>
                    <a:lnTo>
                      <a:pt x="2556" y="834"/>
                    </a:lnTo>
                    <a:lnTo>
                      <a:pt x="2542" y="844"/>
                    </a:lnTo>
                    <a:lnTo>
                      <a:pt x="2542" y="844"/>
                    </a:lnTo>
                    <a:lnTo>
                      <a:pt x="2530" y="856"/>
                    </a:lnTo>
                    <a:lnTo>
                      <a:pt x="2520" y="868"/>
                    </a:lnTo>
                    <a:lnTo>
                      <a:pt x="2512" y="880"/>
                    </a:lnTo>
                    <a:lnTo>
                      <a:pt x="2506" y="894"/>
                    </a:lnTo>
                    <a:lnTo>
                      <a:pt x="2502" y="908"/>
                    </a:lnTo>
                    <a:lnTo>
                      <a:pt x="2500" y="924"/>
                    </a:lnTo>
                    <a:lnTo>
                      <a:pt x="2500" y="940"/>
                    </a:lnTo>
                    <a:lnTo>
                      <a:pt x="2502" y="956"/>
                    </a:lnTo>
                    <a:lnTo>
                      <a:pt x="2502" y="956"/>
                    </a:lnTo>
                    <a:lnTo>
                      <a:pt x="2510" y="976"/>
                    </a:lnTo>
                    <a:lnTo>
                      <a:pt x="2518" y="994"/>
                    </a:lnTo>
                    <a:lnTo>
                      <a:pt x="2530" y="1010"/>
                    </a:lnTo>
                    <a:lnTo>
                      <a:pt x="2546" y="1022"/>
                    </a:lnTo>
                    <a:lnTo>
                      <a:pt x="2562" y="1034"/>
                    </a:lnTo>
                    <a:lnTo>
                      <a:pt x="2582" y="1040"/>
                    </a:lnTo>
                    <a:lnTo>
                      <a:pt x="2602" y="1044"/>
                    </a:lnTo>
                    <a:lnTo>
                      <a:pt x="2624" y="1044"/>
                    </a:lnTo>
                    <a:lnTo>
                      <a:pt x="2624" y="1044"/>
                    </a:lnTo>
                    <a:lnTo>
                      <a:pt x="2628" y="1046"/>
                    </a:lnTo>
                    <a:lnTo>
                      <a:pt x="2632" y="1046"/>
                    </a:lnTo>
                    <a:lnTo>
                      <a:pt x="2634" y="1050"/>
                    </a:lnTo>
                    <a:lnTo>
                      <a:pt x="2638" y="1054"/>
                    </a:lnTo>
                    <a:lnTo>
                      <a:pt x="2638" y="1054"/>
                    </a:lnTo>
                    <a:lnTo>
                      <a:pt x="2648" y="1080"/>
                    </a:lnTo>
                    <a:lnTo>
                      <a:pt x="2648" y="1080"/>
                    </a:lnTo>
                    <a:lnTo>
                      <a:pt x="2702" y="1056"/>
                    </a:lnTo>
                    <a:lnTo>
                      <a:pt x="2702" y="1056"/>
                    </a:lnTo>
                    <a:close/>
                    <a:moveTo>
                      <a:pt x="1270" y="824"/>
                    </a:moveTo>
                    <a:lnTo>
                      <a:pt x="1270" y="824"/>
                    </a:lnTo>
                    <a:lnTo>
                      <a:pt x="1256" y="832"/>
                    </a:lnTo>
                    <a:lnTo>
                      <a:pt x="1244" y="840"/>
                    </a:lnTo>
                    <a:lnTo>
                      <a:pt x="1244" y="840"/>
                    </a:lnTo>
                    <a:lnTo>
                      <a:pt x="1240" y="842"/>
                    </a:lnTo>
                    <a:lnTo>
                      <a:pt x="1238" y="844"/>
                    </a:lnTo>
                    <a:lnTo>
                      <a:pt x="1234" y="842"/>
                    </a:lnTo>
                    <a:lnTo>
                      <a:pt x="1230" y="840"/>
                    </a:lnTo>
                    <a:lnTo>
                      <a:pt x="1230" y="840"/>
                    </a:lnTo>
                    <a:lnTo>
                      <a:pt x="1214" y="830"/>
                    </a:lnTo>
                    <a:lnTo>
                      <a:pt x="1200" y="822"/>
                    </a:lnTo>
                    <a:lnTo>
                      <a:pt x="1182" y="818"/>
                    </a:lnTo>
                    <a:lnTo>
                      <a:pt x="1166" y="816"/>
                    </a:lnTo>
                    <a:lnTo>
                      <a:pt x="1148" y="816"/>
                    </a:lnTo>
                    <a:lnTo>
                      <a:pt x="1132" y="820"/>
                    </a:lnTo>
                    <a:lnTo>
                      <a:pt x="1116" y="826"/>
                    </a:lnTo>
                    <a:lnTo>
                      <a:pt x="1100" y="834"/>
                    </a:lnTo>
                    <a:lnTo>
                      <a:pt x="1100" y="834"/>
                    </a:lnTo>
                    <a:lnTo>
                      <a:pt x="1086" y="844"/>
                    </a:lnTo>
                    <a:lnTo>
                      <a:pt x="1074" y="856"/>
                    </a:lnTo>
                    <a:lnTo>
                      <a:pt x="1064" y="870"/>
                    </a:lnTo>
                    <a:lnTo>
                      <a:pt x="1056" y="886"/>
                    </a:lnTo>
                    <a:lnTo>
                      <a:pt x="1050" y="902"/>
                    </a:lnTo>
                    <a:lnTo>
                      <a:pt x="1048" y="918"/>
                    </a:lnTo>
                    <a:lnTo>
                      <a:pt x="1046" y="936"/>
                    </a:lnTo>
                    <a:lnTo>
                      <a:pt x="1050" y="954"/>
                    </a:lnTo>
                    <a:lnTo>
                      <a:pt x="1050" y="954"/>
                    </a:lnTo>
                    <a:lnTo>
                      <a:pt x="1056" y="976"/>
                    </a:lnTo>
                    <a:lnTo>
                      <a:pt x="1068" y="996"/>
                    </a:lnTo>
                    <a:lnTo>
                      <a:pt x="1082" y="1012"/>
                    </a:lnTo>
                    <a:lnTo>
                      <a:pt x="1100" y="1026"/>
                    </a:lnTo>
                    <a:lnTo>
                      <a:pt x="1118" y="1036"/>
                    </a:lnTo>
                    <a:lnTo>
                      <a:pt x="1140" y="1042"/>
                    </a:lnTo>
                    <a:lnTo>
                      <a:pt x="1162" y="1044"/>
                    </a:lnTo>
                    <a:lnTo>
                      <a:pt x="1186" y="1040"/>
                    </a:lnTo>
                    <a:lnTo>
                      <a:pt x="1186" y="1040"/>
                    </a:lnTo>
                    <a:lnTo>
                      <a:pt x="1208" y="1034"/>
                    </a:lnTo>
                    <a:lnTo>
                      <a:pt x="1226" y="1022"/>
                    </a:lnTo>
                    <a:lnTo>
                      <a:pt x="1244" y="1008"/>
                    </a:lnTo>
                    <a:lnTo>
                      <a:pt x="1256" y="990"/>
                    </a:lnTo>
                    <a:lnTo>
                      <a:pt x="1266" y="970"/>
                    </a:lnTo>
                    <a:lnTo>
                      <a:pt x="1272" y="948"/>
                    </a:lnTo>
                    <a:lnTo>
                      <a:pt x="1274" y="926"/>
                    </a:lnTo>
                    <a:lnTo>
                      <a:pt x="1270" y="904"/>
                    </a:lnTo>
                    <a:lnTo>
                      <a:pt x="1270" y="904"/>
                    </a:lnTo>
                    <a:lnTo>
                      <a:pt x="1270" y="898"/>
                    </a:lnTo>
                    <a:lnTo>
                      <a:pt x="1270" y="894"/>
                    </a:lnTo>
                    <a:lnTo>
                      <a:pt x="1272" y="892"/>
                    </a:lnTo>
                    <a:lnTo>
                      <a:pt x="1276" y="890"/>
                    </a:lnTo>
                    <a:lnTo>
                      <a:pt x="1276" y="890"/>
                    </a:lnTo>
                    <a:lnTo>
                      <a:pt x="1300" y="874"/>
                    </a:lnTo>
                    <a:lnTo>
                      <a:pt x="1300" y="874"/>
                    </a:lnTo>
                    <a:lnTo>
                      <a:pt x="1270" y="824"/>
                    </a:lnTo>
                    <a:lnTo>
                      <a:pt x="1270" y="824"/>
                    </a:lnTo>
                    <a:close/>
                    <a:moveTo>
                      <a:pt x="3380" y="1286"/>
                    </a:moveTo>
                    <a:lnTo>
                      <a:pt x="3380" y="1286"/>
                    </a:lnTo>
                    <a:lnTo>
                      <a:pt x="3356" y="1302"/>
                    </a:lnTo>
                    <a:lnTo>
                      <a:pt x="3356" y="1302"/>
                    </a:lnTo>
                    <a:lnTo>
                      <a:pt x="3352" y="1304"/>
                    </a:lnTo>
                    <a:lnTo>
                      <a:pt x="3348" y="1304"/>
                    </a:lnTo>
                    <a:lnTo>
                      <a:pt x="3346" y="1304"/>
                    </a:lnTo>
                    <a:lnTo>
                      <a:pt x="3342" y="1302"/>
                    </a:lnTo>
                    <a:lnTo>
                      <a:pt x="3342" y="1302"/>
                    </a:lnTo>
                    <a:lnTo>
                      <a:pt x="3328" y="1292"/>
                    </a:lnTo>
                    <a:lnTo>
                      <a:pt x="3314" y="1286"/>
                    </a:lnTo>
                    <a:lnTo>
                      <a:pt x="3300" y="1280"/>
                    </a:lnTo>
                    <a:lnTo>
                      <a:pt x="3286" y="1278"/>
                    </a:lnTo>
                    <a:lnTo>
                      <a:pt x="3270" y="1276"/>
                    </a:lnTo>
                    <a:lnTo>
                      <a:pt x="3256" y="1278"/>
                    </a:lnTo>
                    <a:lnTo>
                      <a:pt x="3240" y="1282"/>
                    </a:lnTo>
                    <a:lnTo>
                      <a:pt x="3226" y="1288"/>
                    </a:lnTo>
                    <a:lnTo>
                      <a:pt x="3226" y="1288"/>
                    </a:lnTo>
                    <a:lnTo>
                      <a:pt x="3212" y="1294"/>
                    </a:lnTo>
                    <a:lnTo>
                      <a:pt x="3198" y="1304"/>
                    </a:lnTo>
                    <a:lnTo>
                      <a:pt x="3188" y="1314"/>
                    </a:lnTo>
                    <a:lnTo>
                      <a:pt x="3178" y="1326"/>
                    </a:lnTo>
                    <a:lnTo>
                      <a:pt x="3170" y="1338"/>
                    </a:lnTo>
                    <a:lnTo>
                      <a:pt x="3164" y="1352"/>
                    </a:lnTo>
                    <a:lnTo>
                      <a:pt x="3160" y="1366"/>
                    </a:lnTo>
                    <a:lnTo>
                      <a:pt x="3158" y="1382"/>
                    </a:lnTo>
                    <a:lnTo>
                      <a:pt x="3158" y="1382"/>
                    </a:lnTo>
                    <a:lnTo>
                      <a:pt x="3158" y="1400"/>
                    </a:lnTo>
                    <a:lnTo>
                      <a:pt x="3160" y="1416"/>
                    </a:lnTo>
                    <a:lnTo>
                      <a:pt x="3164" y="1432"/>
                    </a:lnTo>
                    <a:lnTo>
                      <a:pt x="3172" y="1446"/>
                    </a:lnTo>
                    <a:lnTo>
                      <a:pt x="3180" y="1458"/>
                    </a:lnTo>
                    <a:lnTo>
                      <a:pt x="3190" y="1470"/>
                    </a:lnTo>
                    <a:lnTo>
                      <a:pt x="3202" y="1480"/>
                    </a:lnTo>
                    <a:lnTo>
                      <a:pt x="3218" y="1490"/>
                    </a:lnTo>
                    <a:lnTo>
                      <a:pt x="3218" y="1490"/>
                    </a:lnTo>
                    <a:lnTo>
                      <a:pt x="3234" y="1498"/>
                    </a:lnTo>
                    <a:lnTo>
                      <a:pt x="3248" y="1502"/>
                    </a:lnTo>
                    <a:lnTo>
                      <a:pt x="3264" y="1506"/>
                    </a:lnTo>
                    <a:lnTo>
                      <a:pt x="3280" y="1506"/>
                    </a:lnTo>
                    <a:lnTo>
                      <a:pt x="3296" y="1502"/>
                    </a:lnTo>
                    <a:lnTo>
                      <a:pt x="3310" y="1498"/>
                    </a:lnTo>
                    <a:lnTo>
                      <a:pt x="3326" y="1490"/>
                    </a:lnTo>
                    <a:lnTo>
                      <a:pt x="3340" y="1482"/>
                    </a:lnTo>
                    <a:lnTo>
                      <a:pt x="3340" y="1482"/>
                    </a:lnTo>
                    <a:lnTo>
                      <a:pt x="3354" y="1470"/>
                    </a:lnTo>
                    <a:lnTo>
                      <a:pt x="3364" y="1458"/>
                    </a:lnTo>
                    <a:lnTo>
                      <a:pt x="3372" y="1444"/>
                    </a:lnTo>
                    <a:lnTo>
                      <a:pt x="3380" y="1430"/>
                    </a:lnTo>
                    <a:lnTo>
                      <a:pt x="3384" y="1414"/>
                    </a:lnTo>
                    <a:lnTo>
                      <a:pt x="3386" y="1398"/>
                    </a:lnTo>
                    <a:lnTo>
                      <a:pt x="3384" y="1382"/>
                    </a:lnTo>
                    <a:lnTo>
                      <a:pt x="3382" y="1364"/>
                    </a:lnTo>
                    <a:lnTo>
                      <a:pt x="3382" y="1364"/>
                    </a:lnTo>
                    <a:lnTo>
                      <a:pt x="3382" y="1360"/>
                    </a:lnTo>
                    <a:lnTo>
                      <a:pt x="3382" y="1356"/>
                    </a:lnTo>
                    <a:lnTo>
                      <a:pt x="3384" y="1354"/>
                    </a:lnTo>
                    <a:lnTo>
                      <a:pt x="3388" y="1350"/>
                    </a:lnTo>
                    <a:lnTo>
                      <a:pt x="3388" y="1350"/>
                    </a:lnTo>
                    <a:lnTo>
                      <a:pt x="3412" y="1336"/>
                    </a:lnTo>
                    <a:lnTo>
                      <a:pt x="3412" y="1336"/>
                    </a:lnTo>
                    <a:lnTo>
                      <a:pt x="3380" y="1286"/>
                    </a:lnTo>
                    <a:lnTo>
                      <a:pt x="3380" y="1286"/>
                    </a:lnTo>
                    <a:close/>
                    <a:moveTo>
                      <a:pt x="3472" y="688"/>
                    </a:moveTo>
                    <a:lnTo>
                      <a:pt x="3472" y="688"/>
                    </a:lnTo>
                    <a:lnTo>
                      <a:pt x="3410" y="794"/>
                    </a:lnTo>
                    <a:lnTo>
                      <a:pt x="3410" y="794"/>
                    </a:lnTo>
                    <a:lnTo>
                      <a:pt x="3406" y="800"/>
                    </a:lnTo>
                    <a:lnTo>
                      <a:pt x="3398" y="804"/>
                    </a:lnTo>
                    <a:lnTo>
                      <a:pt x="3398" y="804"/>
                    </a:lnTo>
                    <a:lnTo>
                      <a:pt x="3296" y="822"/>
                    </a:lnTo>
                    <a:lnTo>
                      <a:pt x="3296" y="822"/>
                    </a:lnTo>
                    <a:lnTo>
                      <a:pt x="3288" y="824"/>
                    </a:lnTo>
                    <a:lnTo>
                      <a:pt x="3288" y="824"/>
                    </a:lnTo>
                    <a:lnTo>
                      <a:pt x="3288" y="828"/>
                    </a:lnTo>
                    <a:lnTo>
                      <a:pt x="3288" y="828"/>
                    </a:lnTo>
                    <a:lnTo>
                      <a:pt x="3294" y="826"/>
                    </a:lnTo>
                    <a:lnTo>
                      <a:pt x="3300" y="826"/>
                    </a:lnTo>
                    <a:lnTo>
                      <a:pt x="3304" y="826"/>
                    </a:lnTo>
                    <a:lnTo>
                      <a:pt x="3308" y="828"/>
                    </a:lnTo>
                    <a:lnTo>
                      <a:pt x="3314" y="836"/>
                    </a:lnTo>
                    <a:lnTo>
                      <a:pt x="3318" y="846"/>
                    </a:lnTo>
                    <a:lnTo>
                      <a:pt x="3318" y="846"/>
                    </a:lnTo>
                    <a:lnTo>
                      <a:pt x="3318" y="854"/>
                    </a:lnTo>
                    <a:lnTo>
                      <a:pt x="3318" y="862"/>
                    </a:lnTo>
                    <a:lnTo>
                      <a:pt x="3318" y="862"/>
                    </a:lnTo>
                    <a:lnTo>
                      <a:pt x="3318" y="896"/>
                    </a:lnTo>
                    <a:lnTo>
                      <a:pt x="3318" y="896"/>
                    </a:lnTo>
                    <a:lnTo>
                      <a:pt x="3320" y="906"/>
                    </a:lnTo>
                    <a:lnTo>
                      <a:pt x="3324" y="916"/>
                    </a:lnTo>
                    <a:lnTo>
                      <a:pt x="3332" y="922"/>
                    </a:lnTo>
                    <a:lnTo>
                      <a:pt x="3340" y="926"/>
                    </a:lnTo>
                    <a:lnTo>
                      <a:pt x="3340" y="926"/>
                    </a:lnTo>
                    <a:lnTo>
                      <a:pt x="3346" y="926"/>
                    </a:lnTo>
                    <a:lnTo>
                      <a:pt x="3352" y="926"/>
                    </a:lnTo>
                    <a:lnTo>
                      <a:pt x="3356" y="922"/>
                    </a:lnTo>
                    <a:lnTo>
                      <a:pt x="3358" y="918"/>
                    </a:lnTo>
                    <a:lnTo>
                      <a:pt x="3358" y="918"/>
                    </a:lnTo>
                    <a:lnTo>
                      <a:pt x="3364" y="908"/>
                    </a:lnTo>
                    <a:lnTo>
                      <a:pt x="3368" y="898"/>
                    </a:lnTo>
                    <a:lnTo>
                      <a:pt x="3368" y="898"/>
                    </a:lnTo>
                    <a:lnTo>
                      <a:pt x="3372" y="880"/>
                    </a:lnTo>
                    <a:lnTo>
                      <a:pt x="3376" y="864"/>
                    </a:lnTo>
                    <a:lnTo>
                      <a:pt x="3376" y="864"/>
                    </a:lnTo>
                    <a:lnTo>
                      <a:pt x="3384" y="852"/>
                    </a:lnTo>
                    <a:lnTo>
                      <a:pt x="3392" y="840"/>
                    </a:lnTo>
                    <a:lnTo>
                      <a:pt x="3392" y="840"/>
                    </a:lnTo>
                    <a:lnTo>
                      <a:pt x="3396" y="840"/>
                    </a:lnTo>
                    <a:lnTo>
                      <a:pt x="3400" y="840"/>
                    </a:lnTo>
                    <a:lnTo>
                      <a:pt x="3410" y="842"/>
                    </a:lnTo>
                    <a:lnTo>
                      <a:pt x="3410" y="842"/>
                    </a:lnTo>
                    <a:lnTo>
                      <a:pt x="3414" y="844"/>
                    </a:lnTo>
                    <a:lnTo>
                      <a:pt x="3414" y="844"/>
                    </a:lnTo>
                    <a:lnTo>
                      <a:pt x="3420" y="848"/>
                    </a:lnTo>
                    <a:lnTo>
                      <a:pt x="3424" y="852"/>
                    </a:lnTo>
                    <a:lnTo>
                      <a:pt x="3424" y="852"/>
                    </a:lnTo>
                    <a:lnTo>
                      <a:pt x="3426" y="864"/>
                    </a:lnTo>
                    <a:lnTo>
                      <a:pt x="3426" y="876"/>
                    </a:lnTo>
                    <a:lnTo>
                      <a:pt x="3420" y="900"/>
                    </a:lnTo>
                    <a:lnTo>
                      <a:pt x="3420" y="900"/>
                    </a:lnTo>
                    <a:lnTo>
                      <a:pt x="3416" y="916"/>
                    </a:lnTo>
                    <a:lnTo>
                      <a:pt x="3416" y="924"/>
                    </a:lnTo>
                    <a:lnTo>
                      <a:pt x="3418" y="932"/>
                    </a:lnTo>
                    <a:lnTo>
                      <a:pt x="3418" y="932"/>
                    </a:lnTo>
                    <a:lnTo>
                      <a:pt x="3422" y="942"/>
                    </a:lnTo>
                    <a:lnTo>
                      <a:pt x="3428" y="946"/>
                    </a:lnTo>
                    <a:lnTo>
                      <a:pt x="3432" y="948"/>
                    </a:lnTo>
                    <a:lnTo>
                      <a:pt x="3436" y="946"/>
                    </a:lnTo>
                    <a:lnTo>
                      <a:pt x="3444" y="942"/>
                    </a:lnTo>
                    <a:lnTo>
                      <a:pt x="3444" y="942"/>
                    </a:lnTo>
                    <a:lnTo>
                      <a:pt x="3452" y="932"/>
                    </a:lnTo>
                    <a:lnTo>
                      <a:pt x="3460" y="922"/>
                    </a:lnTo>
                    <a:lnTo>
                      <a:pt x="3460" y="922"/>
                    </a:lnTo>
                    <a:lnTo>
                      <a:pt x="3466" y="906"/>
                    </a:lnTo>
                    <a:lnTo>
                      <a:pt x="3474" y="892"/>
                    </a:lnTo>
                    <a:lnTo>
                      <a:pt x="3474" y="892"/>
                    </a:lnTo>
                    <a:lnTo>
                      <a:pt x="3482" y="880"/>
                    </a:lnTo>
                    <a:lnTo>
                      <a:pt x="3494" y="872"/>
                    </a:lnTo>
                    <a:lnTo>
                      <a:pt x="3494" y="872"/>
                    </a:lnTo>
                    <a:lnTo>
                      <a:pt x="3498" y="870"/>
                    </a:lnTo>
                    <a:lnTo>
                      <a:pt x="3502" y="872"/>
                    </a:lnTo>
                    <a:lnTo>
                      <a:pt x="3512" y="876"/>
                    </a:lnTo>
                    <a:lnTo>
                      <a:pt x="3512" y="876"/>
                    </a:lnTo>
                    <a:lnTo>
                      <a:pt x="3514" y="878"/>
                    </a:lnTo>
                    <a:lnTo>
                      <a:pt x="3514" y="878"/>
                    </a:lnTo>
                    <a:lnTo>
                      <a:pt x="3518" y="878"/>
                    </a:lnTo>
                    <a:lnTo>
                      <a:pt x="3520" y="882"/>
                    </a:lnTo>
                    <a:lnTo>
                      <a:pt x="3522" y="890"/>
                    </a:lnTo>
                    <a:lnTo>
                      <a:pt x="3522" y="890"/>
                    </a:lnTo>
                    <a:lnTo>
                      <a:pt x="3520" y="904"/>
                    </a:lnTo>
                    <a:lnTo>
                      <a:pt x="3518" y="912"/>
                    </a:lnTo>
                    <a:lnTo>
                      <a:pt x="3516" y="920"/>
                    </a:lnTo>
                    <a:lnTo>
                      <a:pt x="3516" y="920"/>
                    </a:lnTo>
                    <a:lnTo>
                      <a:pt x="3502" y="950"/>
                    </a:lnTo>
                    <a:lnTo>
                      <a:pt x="3502" y="950"/>
                    </a:lnTo>
                    <a:lnTo>
                      <a:pt x="3500" y="960"/>
                    </a:lnTo>
                    <a:lnTo>
                      <a:pt x="3502" y="968"/>
                    </a:lnTo>
                    <a:lnTo>
                      <a:pt x="3506" y="978"/>
                    </a:lnTo>
                    <a:lnTo>
                      <a:pt x="3512" y="984"/>
                    </a:lnTo>
                    <a:lnTo>
                      <a:pt x="3512" y="984"/>
                    </a:lnTo>
                    <a:lnTo>
                      <a:pt x="3518" y="986"/>
                    </a:lnTo>
                    <a:lnTo>
                      <a:pt x="3522" y="988"/>
                    </a:lnTo>
                    <a:lnTo>
                      <a:pt x="3528" y="988"/>
                    </a:lnTo>
                    <a:lnTo>
                      <a:pt x="3532" y="984"/>
                    </a:lnTo>
                    <a:lnTo>
                      <a:pt x="3532" y="984"/>
                    </a:lnTo>
                    <a:lnTo>
                      <a:pt x="3542" y="976"/>
                    </a:lnTo>
                    <a:lnTo>
                      <a:pt x="3550" y="968"/>
                    </a:lnTo>
                    <a:lnTo>
                      <a:pt x="3550" y="968"/>
                    </a:lnTo>
                    <a:lnTo>
                      <a:pt x="3576" y="932"/>
                    </a:lnTo>
                    <a:lnTo>
                      <a:pt x="3576" y="932"/>
                    </a:lnTo>
                    <a:lnTo>
                      <a:pt x="3568" y="928"/>
                    </a:lnTo>
                    <a:lnTo>
                      <a:pt x="3560" y="924"/>
                    </a:lnTo>
                    <a:lnTo>
                      <a:pt x="3556" y="916"/>
                    </a:lnTo>
                    <a:lnTo>
                      <a:pt x="3552" y="908"/>
                    </a:lnTo>
                    <a:lnTo>
                      <a:pt x="3552" y="908"/>
                    </a:lnTo>
                    <a:lnTo>
                      <a:pt x="3544" y="862"/>
                    </a:lnTo>
                    <a:lnTo>
                      <a:pt x="3544" y="862"/>
                    </a:lnTo>
                    <a:lnTo>
                      <a:pt x="3538" y="832"/>
                    </a:lnTo>
                    <a:lnTo>
                      <a:pt x="3530" y="800"/>
                    </a:lnTo>
                    <a:lnTo>
                      <a:pt x="3520" y="772"/>
                    </a:lnTo>
                    <a:lnTo>
                      <a:pt x="3512" y="758"/>
                    </a:lnTo>
                    <a:lnTo>
                      <a:pt x="3504" y="744"/>
                    </a:lnTo>
                    <a:lnTo>
                      <a:pt x="3504" y="744"/>
                    </a:lnTo>
                    <a:lnTo>
                      <a:pt x="3488" y="718"/>
                    </a:lnTo>
                    <a:lnTo>
                      <a:pt x="3472" y="688"/>
                    </a:lnTo>
                    <a:lnTo>
                      <a:pt x="3472" y="688"/>
                    </a:lnTo>
                    <a:close/>
                    <a:moveTo>
                      <a:pt x="1090" y="382"/>
                    </a:moveTo>
                    <a:lnTo>
                      <a:pt x="1090" y="382"/>
                    </a:lnTo>
                    <a:lnTo>
                      <a:pt x="1096" y="390"/>
                    </a:lnTo>
                    <a:lnTo>
                      <a:pt x="1100" y="400"/>
                    </a:lnTo>
                    <a:lnTo>
                      <a:pt x="1104" y="420"/>
                    </a:lnTo>
                    <a:lnTo>
                      <a:pt x="1104" y="420"/>
                    </a:lnTo>
                    <a:lnTo>
                      <a:pt x="1108" y="440"/>
                    </a:lnTo>
                    <a:lnTo>
                      <a:pt x="1112" y="448"/>
                    </a:lnTo>
                    <a:lnTo>
                      <a:pt x="1118" y="458"/>
                    </a:lnTo>
                    <a:lnTo>
                      <a:pt x="1118" y="458"/>
                    </a:lnTo>
                    <a:lnTo>
                      <a:pt x="1124" y="460"/>
                    </a:lnTo>
                    <a:lnTo>
                      <a:pt x="1132" y="462"/>
                    </a:lnTo>
                    <a:lnTo>
                      <a:pt x="1140" y="460"/>
                    </a:lnTo>
                    <a:lnTo>
                      <a:pt x="1144" y="458"/>
                    </a:lnTo>
                    <a:lnTo>
                      <a:pt x="1146" y="456"/>
                    </a:lnTo>
                    <a:lnTo>
                      <a:pt x="1146" y="456"/>
                    </a:lnTo>
                    <a:lnTo>
                      <a:pt x="1154" y="442"/>
                    </a:lnTo>
                    <a:lnTo>
                      <a:pt x="1156" y="436"/>
                    </a:lnTo>
                    <a:lnTo>
                      <a:pt x="1156" y="428"/>
                    </a:lnTo>
                    <a:lnTo>
                      <a:pt x="1156" y="428"/>
                    </a:lnTo>
                    <a:lnTo>
                      <a:pt x="1156" y="402"/>
                    </a:lnTo>
                    <a:lnTo>
                      <a:pt x="1156" y="402"/>
                    </a:lnTo>
                    <a:lnTo>
                      <a:pt x="1156" y="394"/>
                    </a:lnTo>
                    <a:lnTo>
                      <a:pt x="1158" y="386"/>
                    </a:lnTo>
                    <a:lnTo>
                      <a:pt x="1162" y="378"/>
                    </a:lnTo>
                    <a:lnTo>
                      <a:pt x="1166" y="370"/>
                    </a:lnTo>
                    <a:lnTo>
                      <a:pt x="1166" y="370"/>
                    </a:lnTo>
                    <a:lnTo>
                      <a:pt x="1168" y="366"/>
                    </a:lnTo>
                    <a:lnTo>
                      <a:pt x="1172" y="364"/>
                    </a:lnTo>
                    <a:lnTo>
                      <a:pt x="1172" y="364"/>
                    </a:lnTo>
                    <a:lnTo>
                      <a:pt x="1184" y="364"/>
                    </a:lnTo>
                    <a:lnTo>
                      <a:pt x="1194" y="366"/>
                    </a:lnTo>
                    <a:lnTo>
                      <a:pt x="1200" y="372"/>
                    </a:lnTo>
                    <a:lnTo>
                      <a:pt x="1206" y="384"/>
                    </a:lnTo>
                    <a:lnTo>
                      <a:pt x="1206" y="384"/>
                    </a:lnTo>
                    <a:lnTo>
                      <a:pt x="1208" y="392"/>
                    </a:lnTo>
                    <a:lnTo>
                      <a:pt x="1208" y="400"/>
                    </a:lnTo>
                    <a:lnTo>
                      <a:pt x="1208" y="400"/>
                    </a:lnTo>
                    <a:lnTo>
                      <a:pt x="1206" y="436"/>
                    </a:lnTo>
                    <a:lnTo>
                      <a:pt x="1206" y="436"/>
                    </a:lnTo>
                    <a:lnTo>
                      <a:pt x="1208" y="446"/>
                    </a:lnTo>
                    <a:lnTo>
                      <a:pt x="1212" y="454"/>
                    </a:lnTo>
                    <a:lnTo>
                      <a:pt x="1220" y="460"/>
                    </a:lnTo>
                    <a:lnTo>
                      <a:pt x="1230" y="464"/>
                    </a:lnTo>
                    <a:lnTo>
                      <a:pt x="1230" y="464"/>
                    </a:lnTo>
                    <a:lnTo>
                      <a:pt x="1236" y="464"/>
                    </a:lnTo>
                    <a:lnTo>
                      <a:pt x="1242" y="462"/>
                    </a:lnTo>
                    <a:lnTo>
                      <a:pt x="1242" y="462"/>
                    </a:lnTo>
                    <a:lnTo>
                      <a:pt x="1248" y="456"/>
                    </a:lnTo>
                    <a:lnTo>
                      <a:pt x="1252" y="448"/>
                    </a:lnTo>
                    <a:lnTo>
                      <a:pt x="1258" y="432"/>
                    </a:lnTo>
                    <a:lnTo>
                      <a:pt x="1266" y="398"/>
                    </a:lnTo>
                    <a:lnTo>
                      <a:pt x="1266" y="398"/>
                    </a:lnTo>
                    <a:lnTo>
                      <a:pt x="1264" y="396"/>
                    </a:lnTo>
                    <a:lnTo>
                      <a:pt x="1264" y="396"/>
                    </a:lnTo>
                    <a:lnTo>
                      <a:pt x="1262" y="390"/>
                    </a:lnTo>
                    <a:lnTo>
                      <a:pt x="1262" y="382"/>
                    </a:lnTo>
                    <a:lnTo>
                      <a:pt x="1262" y="376"/>
                    </a:lnTo>
                    <a:lnTo>
                      <a:pt x="1264" y="368"/>
                    </a:lnTo>
                    <a:lnTo>
                      <a:pt x="1264" y="368"/>
                    </a:lnTo>
                    <a:lnTo>
                      <a:pt x="1296" y="276"/>
                    </a:lnTo>
                    <a:lnTo>
                      <a:pt x="1296" y="276"/>
                    </a:lnTo>
                    <a:lnTo>
                      <a:pt x="1298" y="270"/>
                    </a:lnTo>
                    <a:lnTo>
                      <a:pt x="1296" y="266"/>
                    </a:lnTo>
                    <a:lnTo>
                      <a:pt x="1296" y="266"/>
                    </a:lnTo>
                    <a:lnTo>
                      <a:pt x="1238" y="218"/>
                    </a:lnTo>
                    <a:lnTo>
                      <a:pt x="1238" y="218"/>
                    </a:lnTo>
                    <a:lnTo>
                      <a:pt x="1228" y="236"/>
                    </a:lnTo>
                    <a:lnTo>
                      <a:pt x="1228" y="236"/>
                    </a:lnTo>
                    <a:lnTo>
                      <a:pt x="1218" y="254"/>
                    </a:lnTo>
                    <a:lnTo>
                      <a:pt x="1212" y="264"/>
                    </a:lnTo>
                    <a:lnTo>
                      <a:pt x="1204" y="272"/>
                    </a:lnTo>
                    <a:lnTo>
                      <a:pt x="1204" y="272"/>
                    </a:lnTo>
                    <a:lnTo>
                      <a:pt x="1160" y="318"/>
                    </a:lnTo>
                    <a:lnTo>
                      <a:pt x="1114" y="362"/>
                    </a:lnTo>
                    <a:lnTo>
                      <a:pt x="1114" y="362"/>
                    </a:lnTo>
                    <a:lnTo>
                      <a:pt x="1090" y="382"/>
                    </a:lnTo>
                    <a:lnTo>
                      <a:pt x="1090" y="382"/>
                    </a:lnTo>
                    <a:close/>
                    <a:moveTo>
                      <a:pt x="722" y="610"/>
                    </a:moveTo>
                    <a:lnTo>
                      <a:pt x="722" y="610"/>
                    </a:lnTo>
                    <a:lnTo>
                      <a:pt x="746" y="622"/>
                    </a:lnTo>
                    <a:lnTo>
                      <a:pt x="746" y="622"/>
                    </a:lnTo>
                    <a:lnTo>
                      <a:pt x="758" y="628"/>
                    </a:lnTo>
                    <a:lnTo>
                      <a:pt x="768" y="636"/>
                    </a:lnTo>
                    <a:lnTo>
                      <a:pt x="768" y="636"/>
                    </a:lnTo>
                    <a:lnTo>
                      <a:pt x="774" y="640"/>
                    </a:lnTo>
                    <a:lnTo>
                      <a:pt x="782" y="642"/>
                    </a:lnTo>
                    <a:lnTo>
                      <a:pt x="796" y="644"/>
                    </a:lnTo>
                    <a:lnTo>
                      <a:pt x="796" y="644"/>
                    </a:lnTo>
                    <a:lnTo>
                      <a:pt x="800" y="642"/>
                    </a:lnTo>
                    <a:lnTo>
                      <a:pt x="802" y="642"/>
                    </a:lnTo>
                    <a:lnTo>
                      <a:pt x="802" y="642"/>
                    </a:lnTo>
                    <a:lnTo>
                      <a:pt x="806" y="636"/>
                    </a:lnTo>
                    <a:lnTo>
                      <a:pt x="808" y="630"/>
                    </a:lnTo>
                    <a:lnTo>
                      <a:pt x="810" y="620"/>
                    </a:lnTo>
                    <a:lnTo>
                      <a:pt x="808" y="608"/>
                    </a:lnTo>
                    <a:lnTo>
                      <a:pt x="800" y="598"/>
                    </a:lnTo>
                    <a:lnTo>
                      <a:pt x="800" y="598"/>
                    </a:lnTo>
                    <a:lnTo>
                      <a:pt x="788" y="586"/>
                    </a:lnTo>
                    <a:lnTo>
                      <a:pt x="774" y="572"/>
                    </a:lnTo>
                    <a:lnTo>
                      <a:pt x="774" y="572"/>
                    </a:lnTo>
                    <a:lnTo>
                      <a:pt x="768" y="558"/>
                    </a:lnTo>
                    <a:lnTo>
                      <a:pt x="760" y="546"/>
                    </a:lnTo>
                    <a:lnTo>
                      <a:pt x="760" y="546"/>
                    </a:lnTo>
                    <a:lnTo>
                      <a:pt x="762" y="542"/>
                    </a:lnTo>
                    <a:lnTo>
                      <a:pt x="762" y="540"/>
                    </a:lnTo>
                    <a:lnTo>
                      <a:pt x="762" y="540"/>
                    </a:lnTo>
                    <a:lnTo>
                      <a:pt x="770" y="530"/>
                    </a:lnTo>
                    <a:lnTo>
                      <a:pt x="778" y="524"/>
                    </a:lnTo>
                    <a:lnTo>
                      <a:pt x="788" y="524"/>
                    </a:lnTo>
                    <a:lnTo>
                      <a:pt x="800" y="528"/>
                    </a:lnTo>
                    <a:lnTo>
                      <a:pt x="800" y="528"/>
                    </a:lnTo>
                    <a:lnTo>
                      <a:pt x="808" y="534"/>
                    </a:lnTo>
                    <a:lnTo>
                      <a:pt x="808" y="534"/>
                    </a:lnTo>
                    <a:lnTo>
                      <a:pt x="836" y="562"/>
                    </a:lnTo>
                    <a:lnTo>
                      <a:pt x="836" y="562"/>
                    </a:lnTo>
                    <a:lnTo>
                      <a:pt x="846" y="570"/>
                    </a:lnTo>
                    <a:lnTo>
                      <a:pt x="852" y="572"/>
                    </a:lnTo>
                    <a:lnTo>
                      <a:pt x="856" y="572"/>
                    </a:lnTo>
                    <a:lnTo>
                      <a:pt x="862" y="572"/>
                    </a:lnTo>
                    <a:lnTo>
                      <a:pt x="868" y="570"/>
                    </a:lnTo>
                    <a:lnTo>
                      <a:pt x="878" y="562"/>
                    </a:lnTo>
                    <a:lnTo>
                      <a:pt x="878" y="562"/>
                    </a:lnTo>
                    <a:lnTo>
                      <a:pt x="880" y="560"/>
                    </a:lnTo>
                    <a:lnTo>
                      <a:pt x="882" y="554"/>
                    </a:lnTo>
                    <a:lnTo>
                      <a:pt x="882" y="554"/>
                    </a:lnTo>
                    <a:lnTo>
                      <a:pt x="882" y="546"/>
                    </a:lnTo>
                    <a:lnTo>
                      <a:pt x="880" y="540"/>
                    </a:lnTo>
                    <a:lnTo>
                      <a:pt x="872" y="526"/>
                    </a:lnTo>
                    <a:lnTo>
                      <a:pt x="864" y="514"/>
                    </a:lnTo>
                    <a:lnTo>
                      <a:pt x="856" y="502"/>
                    </a:lnTo>
                    <a:lnTo>
                      <a:pt x="856" y="502"/>
                    </a:lnTo>
                    <a:lnTo>
                      <a:pt x="852" y="502"/>
                    </a:lnTo>
                    <a:lnTo>
                      <a:pt x="852" y="502"/>
                    </a:lnTo>
                    <a:lnTo>
                      <a:pt x="844" y="508"/>
                    </a:lnTo>
                    <a:lnTo>
                      <a:pt x="836" y="510"/>
                    </a:lnTo>
                    <a:lnTo>
                      <a:pt x="828" y="510"/>
                    </a:lnTo>
                    <a:lnTo>
                      <a:pt x="818" y="506"/>
                    </a:lnTo>
                    <a:lnTo>
                      <a:pt x="818" y="506"/>
                    </a:lnTo>
                    <a:lnTo>
                      <a:pt x="812" y="500"/>
                    </a:lnTo>
                    <a:lnTo>
                      <a:pt x="808" y="494"/>
                    </a:lnTo>
                    <a:lnTo>
                      <a:pt x="806" y="484"/>
                    </a:lnTo>
                    <a:lnTo>
                      <a:pt x="806" y="474"/>
                    </a:lnTo>
                    <a:lnTo>
                      <a:pt x="806" y="474"/>
                    </a:lnTo>
                    <a:lnTo>
                      <a:pt x="816" y="418"/>
                    </a:lnTo>
                    <a:lnTo>
                      <a:pt x="816" y="418"/>
                    </a:lnTo>
                    <a:lnTo>
                      <a:pt x="822" y="376"/>
                    </a:lnTo>
                    <a:lnTo>
                      <a:pt x="822" y="376"/>
                    </a:lnTo>
                    <a:lnTo>
                      <a:pt x="786" y="372"/>
                    </a:lnTo>
                    <a:lnTo>
                      <a:pt x="786" y="372"/>
                    </a:lnTo>
                    <a:lnTo>
                      <a:pt x="792" y="420"/>
                    </a:lnTo>
                    <a:lnTo>
                      <a:pt x="792" y="420"/>
                    </a:lnTo>
                    <a:lnTo>
                      <a:pt x="794" y="432"/>
                    </a:lnTo>
                    <a:lnTo>
                      <a:pt x="794" y="444"/>
                    </a:lnTo>
                    <a:lnTo>
                      <a:pt x="790" y="456"/>
                    </a:lnTo>
                    <a:lnTo>
                      <a:pt x="786" y="468"/>
                    </a:lnTo>
                    <a:lnTo>
                      <a:pt x="786" y="468"/>
                    </a:lnTo>
                    <a:lnTo>
                      <a:pt x="722" y="610"/>
                    </a:lnTo>
                    <a:lnTo>
                      <a:pt x="722" y="610"/>
                    </a:lnTo>
                    <a:close/>
                    <a:moveTo>
                      <a:pt x="2814" y="1178"/>
                    </a:moveTo>
                    <a:lnTo>
                      <a:pt x="2814" y="1178"/>
                    </a:lnTo>
                    <a:lnTo>
                      <a:pt x="2834" y="1186"/>
                    </a:lnTo>
                    <a:lnTo>
                      <a:pt x="2834" y="1186"/>
                    </a:lnTo>
                    <a:lnTo>
                      <a:pt x="2846" y="1188"/>
                    </a:lnTo>
                    <a:lnTo>
                      <a:pt x="2854" y="1186"/>
                    </a:lnTo>
                    <a:lnTo>
                      <a:pt x="2862" y="1182"/>
                    </a:lnTo>
                    <a:lnTo>
                      <a:pt x="2870" y="1174"/>
                    </a:lnTo>
                    <a:lnTo>
                      <a:pt x="2870" y="1174"/>
                    </a:lnTo>
                    <a:lnTo>
                      <a:pt x="2872" y="1168"/>
                    </a:lnTo>
                    <a:lnTo>
                      <a:pt x="2872" y="1164"/>
                    </a:lnTo>
                    <a:lnTo>
                      <a:pt x="2872" y="1160"/>
                    </a:lnTo>
                    <a:lnTo>
                      <a:pt x="2868" y="1156"/>
                    </a:lnTo>
                    <a:lnTo>
                      <a:pt x="2868" y="1156"/>
                    </a:lnTo>
                    <a:lnTo>
                      <a:pt x="2860" y="1146"/>
                    </a:lnTo>
                    <a:lnTo>
                      <a:pt x="2850" y="1138"/>
                    </a:lnTo>
                    <a:lnTo>
                      <a:pt x="2850" y="1138"/>
                    </a:lnTo>
                    <a:lnTo>
                      <a:pt x="2838" y="1130"/>
                    </a:lnTo>
                    <a:lnTo>
                      <a:pt x="2826" y="1122"/>
                    </a:lnTo>
                    <a:lnTo>
                      <a:pt x="2826" y="1122"/>
                    </a:lnTo>
                    <a:lnTo>
                      <a:pt x="2816" y="1110"/>
                    </a:lnTo>
                    <a:lnTo>
                      <a:pt x="2806" y="1098"/>
                    </a:lnTo>
                    <a:lnTo>
                      <a:pt x="2806" y="1098"/>
                    </a:lnTo>
                    <a:lnTo>
                      <a:pt x="2806" y="1096"/>
                    </a:lnTo>
                    <a:lnTo>
                      <a:pt x="2806" y="1092"/>
                    </a:lnTo>
                    <a:lnTo>
                      <a:pt x="2806" y="1092"/>
                    </a:lnTo>
                    <a:lnTo>
                      <a:pt x="2812" y="1082"/>
                    </a:lnTo>
                    <a:lnTo>
                      <a:pt x="2818" y="1076"/>
                    </a:lnTo>
                    <a:lnTo>
                      <a:pt x="2826" y="1074"/>
                    </a:lnTo>
                    <a:lnTo>
                      <a:pt x="2838" y="1074"/>
                    </a:lnTo>
                    <a:lnTo>
                      <a:pt x="2838" y="1074"/>
                    </a:lnTo>
                    <a:lnTo>
                      <a:pt x="2842" y="1074"/>
                    </a:lnTo>
                    <a:lnTo>
                      <a:pt x="2842" y="1074"/>
                    </a:lnTo>
                    <a:lnTo>
                      <a:pt x="2832" y="1066"/>
                    </a:lnTo>
                    <a:lnTo>
                      <a:pt x="2820" y="1062"/>
                    </a:lnTo>
                    <a:lnTo>
                      <a:pt x="2820" y="1062"/>
                    </a:lnTo>
                    <a:lnTo>
                      <a:pt x="2808" y="1060"/>
                    </a:lnTo>
                    <a:lnTo>
                      <a:pt x="2802" y="1060"/>
                    </a:lnTo>
                    <a:lnTo>
                      <a:pt x="2796" y="1064"/>
                    </a:lnTo>
                    <a:lnTo>
                      <a:pt x="2796" y="1064"/>
                    </a:lnTo>
                    <a:lnTo>
                      <a:pt x="2788" y="1072"/>
                    </a:lnTo>
                    <a:lnTo>
                      <a:pt x="2784" y="1080"/>
                    </a:lnTo>
                    <a:lnTo>
                      <a:pt x="2784" y="1092"/>
                    </a:lnTo>
                    <a:lnTo>
                      <a:pt x="2788" y="1102"/>
                    </a:lnTo>
                    <a:lnTo>
                      <a:pt x="2788" y="1102"/>
                    </a:lnTo>
                    <a:lnTo>
                      <a:pt x="2792" y="1110"/>
                    </a:lnTo>
                    <a:lnTo>
                      <a:pt x="2792" y="1110"/>
                    </a:lnTo>
                    <a:lnTo>
                      <a:pt x="2804" y="1126"/>
                    </a:lnTo>
                    <a:lnTo>
                      <a:pt x="2816" y="1142"/>
                    </a:lnTo>
                    <a:lnTo>
                      <a:pt x="2816" y="1142"/>
                    </a:lnTo>
                    <a:lnTo>
                      <a:pt x="2820" y="1154"/>
                    </a:lnTo>
                    <a:lnTo>
                      <a:pt x="2824" y="1166"/>
                    </a:lnTo>
                    <a:lnTo>
                      <a:pt x="2824" y="1166"/>
                    </a:lnTo>
                    <a:lnTo>
                      <a:pt x="2822" y="1170"/>
                    </a:lnTo>
                    <a:lnTo>
                      <a:pt x="2820" y="1172"/>
                    </a:lnTo>
                    <a:lnTo>
                      <a:pt x="2814" y="1178"/>
                    </a:lnTo>
                    <a:lnTo>
                      <a:pt x="2814" y="1178"/>
                    </a:lnTo>
                    <a:close/>
                    <a:moveTo>
                      <a:pt x="712" y="1166"/>
                    </a:moveTo>
                    <a:lnTo>
                      <a:pt x="712" y="1166"/>
                    </a:lnTo>
                    <a:lnTo>
                      <a:pt x="742" y="1164"/>
                    </a:lnTo>
                    <a:lnTo>
                      <a:pt x="742" y="1164"/>
                    </a:lnTo>
                    <a:lnTo>
                      <a:pt x="746" y="1166"/>
                    </a:lnTo>
                    <a:lnTo>
                      <a:pt x="750" y="1168"/>
                    </a:lnTo>
                    <a:lnTo>
                      <a:pt x="750" y="1168"/>
                    </a:lnTo>
                    <a:lnTo>
                      <a:pt x="756" y="1180"/>
                    </a:lnTo>
                    <a:lnTo>
                      <a:pt x="756" y="1188"/>
                    </a:lnTo>
                    <a:lnTo>
                      <a:pt x="754" y="1196"/>
                    </a:lnTo>
                    <a:lnTo>
                      <a:pt x="746" y="1206"/>
                    </a:lnTo>
                    <a:lnTo>
                      <a:pt x="746" y="1206"/>
                    </a:lnTo>
                    <a:lnTo>
                      <a:pt x="736" y="1210"/>
                    </a:lnTo>
                    <a:lnTo>
                      <a:pt x="736" y="1210"/>
                    </a:lnTo>
                    <a:lnTo>
                      <a:pt x="718" y="1218"/>
                    </a:lnTo>
                    <a:lnTo>
                      <a:pt x="700" y="1226"/>
                    </a:lnTo>
                    <a:lnTo>
                      <a:pt x="700" y="1226"/>
                    </a:lnTo>
                    <a:lnTo>
                      <a:pt x="688" y="1234"/>
                    </a:lnTo>
                    <a:lnTo>
                      <a:pt x="682" y="1238"/>
                    </a:lnTo>
                    <a:lnTo>
                      <a:pt x="680" y="1244"/>
                    </a:lnTo>
                    <a:lnTo>
                      <a:pt x="680" y="1244"/>
                    </a:lnTo>
                    <a:lnTo>
                      <a:pt x="678" y="1248"/>
                    </a:lnTo>
                    <a:lnTo>
                      <a:pt x="680" y="1254"/>
                    </a:lnTo>
                    <a:lnTo>
                      <a:pt x="682" y="1260"/>
                    </a:lnTo>
                    <a:lnTo>
                      <a:pt x="684" y="1264"/>
                    </a:lnTo>
                    <a:lnTo>
                      <a:pt x="684" y="1264"/>
                    </a:lnTo>
                    <a:lnTo>
                      <a:pt x="694" y="1270"/>
                    </a:lnTo>
                    <a:lnTo>
                      <a:pt x="706" y="1272"/>
                    </a:lnTo>
                    <a:lnTo>
                      <a:pt x="716" y="1272"/>
                    </a:lnTo>
                    <a:lnTo>
                      <a:pt x="730" y="1270"/>
                    </a:lnTo>
                    <a:lnTo>
                      <a:pt x="730" y="1270"/>
                    </a:lnTo>
                    <a:lnTo>
                      <a:pt x="722" y="1260"/>
                    </a:lnTo>
                    <a:lnTo>
                      <a:pt x="718" y="1252"/>
                    </a:lnTo>
                    <a:lnTo>
                      <a:pt x="716" y="1246"/>
                    </a:lnTo>
                    <a:lnTo>
                      <a:pt x="718" y="1242"/>
                    </a:lnTo>
                    <a:lnTo>
                      <a:pt x="720" y="1238"/>
                    </a:lnTo>
                    <a:lnTo>
                      <a:pt x="724" y="1232"/>
                    </a:lnTo>
                    <a:lnTo>
                      <a:pt x="724" y="1232"/>
                    </a:lnTo>
                    <a:lnTo>
                      <a:pt x="730" y="1224"/>
                    </a:lnTo>
                    <a:lnTo>
                      <a:pt x="730" y="1224"/>
                    </a:lnTo>
                    <a:lnTo>
                      <a:pt x="762" y="1202"/>
                    </a:lnTo>
                    <a:lnTo>
                      <a:pt x="762" y="1202"/>
                    </a:lnTo>
                    <a:lnTo>
                      <a:pt x="772" y="1192"/>
                    </a:lnTo>
                    <a:lnTo>
                      <a:pt x="776" y="1184"/>
                    </a:lnTo>
                    <a:lnTo>
                      <a:pt x="776" y="1174"/>
                    </a:lnTo>
                    <a:lnTo>
                      <a:pt x="772" y="1162"/>
                    </a:lnTo>
                    <a:lnTo>
                      <a:pt x="772" y="1162"/>
                    </a:lnTo>
                    <a:lnTo>
                      <a:pt x="770" y="1156"/>
                    </a:lnTo>
                    <a:lnTo>
                      <a:pt x="770" y="1156"/>
                    </a:lnTo>
                    <a:lnTo>
                      <a:pt x="766" y="1154"/>
                    </a:lnTo>
                    <a:lnTo>
                      <a:pt x="760" y="1150"/>
                    </a:lnTo>
                    <a:lnTo>
                      <a:pt x="760" y="1150"/>
                    </a:lnTo>
                    <a:lnTo>
                      <a:pt x="754" y="1150"/>
                    </a:lnTo>
                    <a:lnTo>
                      <a:pt x="746" y="1150"/>
                    </a:lnTo>
                    <a:lnTo>
                      <a:pt x="734" y="1154"/>
                    </a:lnTo>
                    <a:lnTo>
                      <a:pt x="712" y="1166"/>
                    </a:lnTo>
                    <a:lnTo>
                      <a:pt x="712" y="1166"/>
                    </a:lnTo>
                    <a:close/>
                    <a:moveTo>
                      <a:pt x="694" y="1174"/>
                    </a:moveTo>
                    <a:lnTo>
                      <a:pt x="694" y="1174"/>
                    </a:lnTo>
                    <a:lnTo>
                      <a:pt x="676" y="1174"/>
                    </a:lnTo>
                    <a:lnTo>
                      <a:pt x="676" y="1174"/>
                    </a:lnTo>
                    <a:lnTo>
                      <a:pt x="672" y="1172"/>
                    </a:lnTo>
                    <a:lnTo>
                      <a:pt x="670" y="1170"/>
                    </a:lnTo>
                    <a:lnTo>
                      <a:pt x="670" y="1170"/>
                    </a:lnTo>
                    <a:lnTo>
                      <a:pt x="664" y="1160"/>
                    </a:lnTo>
                    <a:lnTo>
                      <a:pt x="662" y="1154"/>
                    </a:lnTo>
                    <a:lnTo>
                      <a:pt x="662" y="1148"/>
                    </a:lnTo>
                    <a:lnTo>
                      <a:pt x="662" y="1144"/>
                    </a:lnTo>
                    <a:lnTo>
                      <a:pt x="666" y="1138"/>
                    </a:lnTo>
                    <a:lnTo>
                      <a:pt x="674" y="1128"/>
                    </a:lnTo>
                    <a:lnTo>
                      <a:pt x="674" y="1128"/>
                    </a:lnTo>
                    <a:lnTo>
                      <a:pt x="680" y="1126"/>
                    </a:lnTo>
                    <a:lnTo>
                      <a:pt x="680" y="1126"/>
                    </a:lnTo>
                    <a:lnTo>
                      <a:pt x="708" y="1112"/>
                    </a:lnTo>
                    <a:lnTo>
                      <a:pt x="708" y="1112"/>
                    </a:lnTo>
                    <a:lnTo>
                      <a:pt x="716" y="1108"/>
                    </a:lnTo>
                    <a:lnTo>
                      <a:pt x="722" y="1104"/>
                    </a:lnTo>
                    <a:lnTo>
                      <a:pt x="732" y="1092"/>
                    </a:lnTo>
                    <a:lnTo>
                      <a:pt x="732" y="1092"/>
                    </a:lnTo>
                    <a:lnTo>
                      <a:pt x="734" y="1084"/>
                    </a:lnTo>
                    <a:lnTo>
                      <a:pt x="734" y="1076"/>
                    </a:lnTo>
                    <a:lnTo>
                      <a:pt x="730" y="1068"/>
                    </a:lnTo>
                    <a:lnTo>
                      <a:pt x="726" y="1062"/>
                    </a:lnTo>
                    <a:lnTo>
                      <a:pt x="726" y="1062"/>
                    </a:lnTo>
                    <a:lnTo>
                      <a:pt x="716" y="1060"/>
                    </a:lnTo>
                    <a:lnTo>
                      <a:pt x="706" y="1060"/>
                    </a:lnTo>
                    <a:lnTo>
                      <a:pt x="696" y="1060"/>
                    </a:lnTo>
                    <a:lnTo>
                      <a:pt x="686" y="1064"/>
                    </a:lnTo>
                    <a:lnTo>
                      <a:pt x="686" y="1064"/>
                    </a:lnTo>
                    <a:lnTo>
                      <a:pt x="692" y="1072"/>
                    </a:lnTo>
                    <a:lnTo>
                      <a:pt x="692" y="1072"/>
                    </a:lnTo>
                    <a:lnTo>
                      <a:pt x="698" y="1080"/>
                    </a:lnTo>
                    <a:lnTo>
                      <a:pt x="702" y="1088"/>
                    </a:lnTo>
                    <a:lnTo>
                      <a:pt x="700" y="1096"/>
                    </a:lnTo>
                    <a:lnTo>
                      <a:pt x="696" y="1104"/>
                    </a:lnTo>
                    <a:lnTo>
                      <a:pt x="696" y="1104"/>
                    </a:lnTo>
                    <a:lnTo>
                      <a:pt x="688" y="1112"/>
                    </a:lnTo>
                    <a:lnTo>
                      <a:pt x="688" y="1112"/>
                    </a:lnTo>
                    <a:lnTo>
                      <a:pt x="674" y="1124"/>
                    </a:lnTo>
                    <a:lnTo>
                      <a:pt x="660" y="1136"/>
                    </a:lnTo>
                    <a:lnTo>
                      <a:pt x="660" y="1136"/>
                    </a:lnTo>
                    <a:lnTo>
                      <a:pt x="650" y="1148"/>
                    </a:lnTo>
                    <a:lnTo>
                      <a:pt x="644" y="1160"/>
                    </a:lnTo>
                    <a:lnTo>
                      <a:pt x="644" y="1160"/>
                    </a:lnTo>
                    <a:lnTo>
                      <a:pt x="644" y="1166"/>
                    </a:lnTo>
                    <a:lnTo>
                      <a:pt x="646" y="1172"/>
                    </a:lnTo>
                    <a:lnTo>
                      <a:pt x="652" y="1178"/>
                    </a:lnTo>
                    <a:lnTo>
                      <a:pt x="656" y="1180"/>
                    </a:lnTo>
                    <a:lnTo>
                      <a:pt x="656" y="1180"/>
                    </a:lnTo>
                    <a:lnTo>
                      <a:pt x="666" y="1182"/>
                    </a:lnTo>
                    <a:lnTo>
                      <a:pt x="674" y="1182"/>
                    </a:lnTo>
                    <a:lnTo>
                      <a:pt x="684" y="1178"/>
                    </a:lnTo>
                    <a:lnTo>
                      <a:pt x="694" y="1174"/>
                    </a:lnTo>
                    <a:lnTo>
                      <a:pt x="694" y="1174"/>
                    </a:lnTo>
                    <a:close/>
                    <a:moveTo>
                      <a:pt x="1620" y="1128"/>
                    </a:moveTo>
                    <a:lnTo>
                      <a:pt x="1620" y="1128"/>
                    </a:lnTo>
                    <a:lnTo>
                      <a:pt x="1622" y="1112"/>
                    </a:lnTo>
                    <a:lnTo>
                      <a:pt x="1622" y="1112"/>
                    </a:lnTo>
                    <a:lnTo>
                      <a:pt x="1622" y="1106"/>
                    </a:lnTo>
                    <a:lnTo>
                      <a:pt x="1624" y="1104"/>
                    </a:lnTo>
                    <a:lnTo>
                      <a:pt x="1632" y="1098"/>
                    </a:lnTo>
                    <a:lnTo>
                      <a:pt x="1632" y="1098"/>
                    </a:lnTo>
                    <a:lnTo>
                      <a:pt x="1640" y="1096"/>
                    </a:lnTo>
                    <a:lnTo>
                      <a:pt x="1650" y="1094"/>
                    </a:lnTo>
                    <a:lnTo>
                      <a:pt x="1670" y="1096"/>
                    </a:lnTo>
                    <a:lnTo>
                      <a:pt x="1670" y="1096"/>
                    </a:lnTo>
                    <a:lnTo>
                      <a:pt x="1692" y="1098"/>
                    </a:lnTo>
                    <a:lnTo>
                      <a:pt x="1704" y="1096"/>
                    </a:lnTo>
                    <a:lnTo>
                      <a:pt x="1714" y="1092"/>
                    </a:lnTo>
                    <a:lnTo>
                      <a:pt x="1714" y="1092"/>
                    </a:lnTo>
                    <a:lnTo>
                      <a:pt x="1718" y="1088"/>
                    </a:lnTo>
                    <a:lnTo>
                      <a:pt x="1720" y="1084"/>
                    </a:lnTo>
                    <a:lnTo>
                      <a:pt x="1720" y="1084"/>
                    </a:lnTo>
                    <a:lnTo>
                      <a:pt x="1722" y="1074"/>
                    </a:lnTo>
                    <a:lnTo>
                      <a:pt x="1720" y="1066"/>
                    </a:lnTo>
                    <a:lnTo>
                      <a:pt x="1714" y="1060"/>
                    </a:lnTo>
                    <a:lnTo>
                      <a:pt x="1706" y="1054"/>
                    </a:lnTo>
                    <a:lnTo>
                      <a:pt x="1706" y="1054"/>
                    </a:lnTo>
                    <a:lnTo>
                      <a:pt x="1710" y="1058"/>
                    </a:lnTo>
                    <a:lnTo>
                      <a:pt x="1712" y="1064"/>
                    </a:lnTo>
                    <a:lnTo>
                      <a:pt x="1712" y="1064"/>
                    </a:lnTo>
                    <a:lnTo>
                      <a:pt x="1710" y="1076"/>
                    </a:lnTo>
                    <a:lnTo>
                      <a:pt x="1706" y="1084"/>
                    </a:lnTo>
                    <a:lnTo>
                      <a:pt x="1698" y="1090"/>
                    </a:lnTo>
                    <a:lnTo>
                      <a:pt x="1686" y="1092"/>
                    </a:lnTo>
                    <a:lnTo>
                      <a:pt x="1686" y="1092"/>
                    </a:lnTo>
                    <a:lnTo>
                      <a:pt x="1680" y="1092"/>
                    </a:lnTo>
                    <a:lnTo>
                      <a:pt x="1674" y="1092"/>
                    </a:lnTo>
                    <a:lnTo>
                      <a:pt x="1674" y="1092"/>
                    </a:lnTo>
                    <a:lnTo>
                      <a:pt x="1654" y="1086"/>
                    </a:lnTo>
                    <a:lnTo>
                      <a:pt x="1634" y="1082"/>
                    </a:lnTo>
                    <a:lnTo>
                      <a:pt x="1634" y="1082"/>
                    </a:lnTo>
                    <a:lnTo>
                      <a:pt x="1620" y="1082"/>
                    </a:lnTo>
                    <a:lnTo>
                      <a:pt x="1614" y="1082"/>
                    </a:lnTo>
                    <a:lnTo>
                      <a:pt x="1608" y="1086"/>
                    </a:lnTo>
                    <a:lnTo>
                      <a:pt x="1608" y="1086"/>
                    </a:lnTo>
                    <a:lnTo>
                      <a:pt x="1604" y="1090"/>
                    </a:lnTo>
                    <a:lnTo>
                      <a:pt x="1602" y="1096"/>
                    </a:lnTo>
                    <a:lnTo>
                      <a:pt x="1602" y="1102"/>
                    </a:lnTo>
                    <a:lnTo>
                      <a:pt x="1602" y="1108"/>
                    </a:lnTo>
                    <a:lnTo>
                      <a:pt x="1606" y="1114"/>
                    </a:lnTo>
                    <a:lnTo>
                      <a:pt x="1608" y="1120"/>
                    </a:lnTo>
                    <a:lnTo>
                      <a:pt x="1614" y="1124"/>
                    </a:lnTo>
                    <a:lnTo>
                      <a:pt x="1620" y="1128"/>
                    </a:lnTo>
                    <a:lnTo>
                      <a:pt x="1620" y="1128"/>
                    </a:lnTo>
                    <a:close/>
                    <a:moveTo>
                      <a:pt x="1652" y="992"/>
                    </a:moveTo>
                    <a:lnTo>
                      <a:pt x="1652" y="992"/>
                    </a:lnTo>
                    <a:lnTo>
                      <a:pt x="1650" y="990"/>
                    </a:lnTo>
                    <a:lnTo>
                      <a:pt x="1650" y="990"/>
                    </a:lnTo>
                    <a:lnTo>
                      <a:pt x="1634" y="998"/>
                    </a:lnTo>
                    <a:lnTo>
                      <a:pt x="1634" y="998"/>
                    </a:lnTo>
                    <a:lnTo>
                      <a:pt x="1630" y="1000"/>
                    </a:lnTo>
                    <a:lnTo>
                      <a:pt x="1626" y="1006"/>
                    </a:lnTo>
                    <a:lnTo>
                      <a:pt x="1626" y="1014"/>
                    </a:lnTo>
                    <a:lnTo>
                      <a:pt x="1628" y="1018"/>
                    </a:lnTo>
                    <a:lnTo>
                      <a:pt x="1628" y="1018"/>
                    </a:lnTo>
                    <a:lnTo>
                      <a:pt x="1634" y="1024"/>
                    </a:lnTo>
                    <a:lnTo>
                      <a:pt x="1642" y="1030"/>
                    </a:lnTo>
                    <a:lnTo>
                      <a:pt x="1650" y="1034"/>
                    </a:lnTo>
                    <a:lnTo>
                      <a:pt x="1662" y="1034"/>
                    </a:lnTo>
                    <a:lnTo>
                      <a:pt x="1662" y="1034"/>
                    </a:lnTo>
                    <a:lnTo>
                      <a:pt x="1654" y="1030"/>
                    </a:lnTo>
                    <a:lnTo>
                      <a:pt x="1650" y="1026"/>
                    </a:lnTo>
                    <a:lnTo>
                      <a:pt x="1646" y="1020"/>
                    </a:lnTo>
                    <a:lnTo>
                      <a:pt x="1646" y="1014"/>
                    </a:lnTo>
                    <a:lnTo>
                      <a:pt x="1646" y="1010"/>
                    </a:lnTo>
                    <a:lnTo>
                      <a:pt x="1646" y="1004"/>
                    </a:lnTo>
                    <a:lnTo>
                      <a:pt x="1652" y="992"/>
                    </a:lnTo>
                    <a:lnTo>
                      <a:pt x="1652" y="9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13177838" y="1498600"/>
                <a:ext cx="142875" cy="139700"/>
              </a:xfrm>
              <a:custGeom>
                <a:avLst/>
                <a:gdLst>
                  <a:gd name="T0" fmla="*/ 56 w 90"/>
                  <a:gd name="T1" fmla="*/ 0 h 88"/>
                  <a:gd name="T2" fmla="*/ 56 w 90"/>
                  <a:gd name="T3" fmla="*/ 0 h 88"/>
                  <a:gd name="T4" fmla="*/ 66 w 90"/>
                  <a:gd name="T5" fmla="*/ 6 h 88"/>
                  <a:gd name="T6" fmla="*/ 76 w 90"/>
                  <a:gd name="T7" fmla="*/ 12 h 88"/>
                  <a:gd name="T8" fmla="*/ 84 w 90"/>
                  <a:gd name="T9" fmla="*/ 22 h 88"/>
                  <a:gd name="T10" fmla="*/ 88 w 90"/>
                  <a:gd name="T11" fmla="*/ 34 h 88"/>
                  <a:gd name="T12" fmla="*/ 88 w 90"/>
                  <a:gd name="T13" fmla="*/ 34 h 88"/>
                  <a:gd name="T14" fmla="*/ 90 w 90"/>
                  <a:gd name="T15" fmla="*/ 42 h 88"/>
                  <a:gd name="T16" fmla="*/ 90 w 90"/>
                  <a:gd name="T17" fmla="*/ 50 h 88"/>
                  <a:gd name="T18" fmla="*/ 88 w 90"/>
                  <a:gd name="T19" fmla="*/ 58 h 88"/>
                  <a:gd name="T20" fmla="*/ 84 w 90"/>
                  <a:gd name="T21" fmla="*/ 66 h 88"/>
                  <a:gd name="T22" fmla="*/ 80 w 90"/>
                  <a:gd name="T23" fmla="*/ 72 h 88"/>
                  <a:gd name="T24" fmla="*/ 74 w 90"/>
                  <a:gd name="T25" fmla="*/ 78 h 88"/>
                  <a:gd name="T26" fmla="*/ 66 w 90"/>
                  <a:gd name="T27" fmla="*/ 84 h 88"/>
                  <a:gd name="T28" fmla="*/ 58 w 90"/>
                  <a:gd name="T29" fmla="*/ 86 h 88"/>
                  <a:gd name="T30" fmla="*/ 58 w 90"/>
                  <a:gd name="T31" fmla="*/ 86 h 88"/>
                  <a:gd name="T32" fmla="*/ 50 w 90"/>
                  <a:gd name="T33" fmla="*/ 88 h 88"/>
                  <a:gd name="T34" fmla="*/ 42 w 90"/>
                  <a:gd name="T35" fmla="*/ 88 h 88"/>
                  <a:gd name="T36" fmla="*/ 34 w 90"/>
                  <a:gd name="T37" fmla="*/ 88 h 88"/>
                  <a:gd name="T38" fmla="*/ 26 w 90"/>
                  <a:gd name="T39" fmla="*/ 84 h 88"/>
                  <a:gd name="T40" fmla="*/ 18 w 90"/>
                  <a:gd name="T41" fmla="*/ 80 h 88"/>
                  <a:gd name="T42" fmla="*/ 12 w 90"/>
                  <a:gd name="T43" fmla="*/ 74 h 88"/>
                  <a:gd name="T44" fmla="*/ 8 w 90"/>
                  <a:gd name="T45" fmla="*/ 68 h 88"/>
                  <a:gd name="T46" fmla="*/ 4 w 90"/>
                  <a:gd name="T47" fmla="*/ 60 h 88"/>
                  <a:gd name="T48" fmla="*/ 4 w 90"/>
                  <a:gd name="T49" fmla="*/ 60 h 88"/>
                  <a:gd name="T50" fmla="*/ 2 w 90"/>
                  <a:gd name="T51" fmla="*/ 52 h 88"/>
                  <a:gd name="T52" fmla="*/ 0 w 90"/>
                  <a:gd name="T53" fmla="*/ 44 h 88"/>
                  <a:gd name="T54" fmla="*/ 2 w 90"/>
                  <a:gd name="T55" fmla="*/ 36 h 88"/>
                  <a:gd name="T56" fmla="*/ 4 w 90"/>
                  <a:gd name="T57" fmla="*/ 28 h 88"/>
                  <a:gd name="T58" fmla="*/ 8 w 90"/>
                  <a:gd name="T59" fmla="*/ 20 h 88"/>
                  <a:gd name="T60" fmla="*/ 12 w 90"/>
                  <a:gd name="T61" fmla="*/ 14 h 88"/>
                  <a:gd name="T62" fmla="*/ 20 w 90"/>
                  <a:gd name="T63" fmla="*/ 8 h 88"/>
                  <a:gd name="T64" fmla="*/ 28 w 90"/>
                  <a:gd name="T65" fmla="*/ 4 h 88"/>
                  <a:gd name="T66" fmla="*/ 28 w 90"/>
                  <a:gd name="T67" fmla="*/ 4 h 88"/>
                  <a:gd name="T68" fmla="*/ 34 w 90"/>
                  <a:gd name="T69" fmla="*/ 0 h 88"/>
                  <a:gd name="T70" fmla="*/ 34 w 90"/>
                  <a:gd name="T71" fmla="*/ 0 h 88"/>
                  <a:gd name="T72" fmla="*/ 56 w 90"/>
                  <a:gd name="T73" fmla="*/ 0 h 88"/>
                  <a:gd name="T74" fmla="*/ 56 w 90"/>
                  <a:gd name="T7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8">
                    <a:moveTo>
                      <a:pt x="56" y="0"/>
                    </a:moveTo>
                    <a:lnTo>
                      <a:pt x="56" y="0"/>
                    </a:lnTo>
                    <a:lnTo>
                      <a:pt x="66" y="6"/>
                    </a:lnTo>
                    <a:lnTo>
                      <a:pt x="76" y="12"/>
                    </a:lnTo>
                    <a:lnTo>
                      <a:pt x="84" y="22"/>
                    </a:lnTo>
                    <a:lnTo>
                      <a:pt x="88" y="34"/>
                    </a:lnTo>
                    <a:lnTo>
                      <a:pt x="88" y="34"/>
                    </a:lnTo>
                    <a:lnTo>
                      <a:pt x="90" y="42"/>
                    </a:lnTo>
                    <a:lnTo>
                      <a:pt x="90" y="50"/>
                    </a:lnTo>
                    <a:lnTo>
                      <a:pt x="88" y="58"/>
                    </a:lnTo>
                    <a:lnTo>
                      <a:pt x="84" y="66"/>
                    </a:lnTo>
                    <a:lnTo>
                      <a:pt x="80" y="72"/>
                    </a:lnTo>
                    <a:lnTo>
                      <a:pt x="74" y="78"/>
                    </a:lnTo>
                    <a:lnTo>
                      <a:pt x="66" y="84"/>
                    </a:lnTo>
                    <a:lnTo>
                      <a:pt x="58" y="86"/>
                    </a:lnTo>
                    <a:lnTo>
                      <a:pt x="58" y="86"/>
                    </a:lnTo>
                    <a:lnTo>
                      <a:pt x="50" y="88"/>
                    </a:lnTo>
                    <a:lnTo>
                      <a:pt x="42" y="88"/>
                    </a:lnTo>
                    <a:lnTo>
                      <a:pt x="34" y="88"/>
                    </a:lnTo>
                    <a:lnTo>
                      <a:pt x="26" y="84"/>
                    </a:lnTo>
                    <a:lnTo>
                      <a:pt x="18" y="80"/>
                    </a:lnTo>
                    <a:lnTo>
                      <a:pt x="12" y="74"/>
                    </a:lnTo>
                    <a:lnTo>
                      <a:pt x="8" y="68"/>
                    </a:lnTo>
                    <a:lnTo>
                      <a:pt x="4" y="60"/>
                    </a:lnTo>
                    <a:lnTo>
                      <a:pt x="4" y="60"/>
                    </a:lnTo>
                    <a:lnTo>
                      <a:pt x="2" y="52"/>
                    </a:lnTo>
                    <a:lnTo>
                      <a:pt x="0" y="44"/>
                    </a:lnTo>
                    <a:lnTo>
                      <a:pt x="2" y="36"/>
                    </a:lnTo>
                    <a:lnTo>
                      <a:pt x="4" y="28"/>
                    </a:lnTo>
                    <a:lnTo>
                      <a:pt x="8" y="20"/>
                    </a:lnTo>
                    <a:lnTo>
                      <a:pt x="12" y="14"/>
                    </a:lnTo>
                    <a:lnTo>
                      <a:pt x="20" y="8"/>
                    </a:lnTo>
                    <a:lnTo>
                      <a:pt x="28" y="4"/>
                    </a:lnTo>
                    <a:lnTo>
                      <a:pt x="28" y="4"/>
                    </a:lnTo>
                    <a:lnTo>
                      <a:pt x="34" y="0"/>
                    </a:lnTo>
                    <a:lnTo>
                      <a:pt x="34"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p:nvSpPr>
            <p:spPr bwMode="auto">
              <a:xfrm>
                <a:off x="13311188" y="1819275"/>
                <a:ext cx="660400" cy="669925"/>
              </a:xfrm>
              <a:custGeom>
                <a:avLst/>
                <a:gdLst>
                  <a:gd name="T0" fmla="*/ 292 w 416"/>
                  <a:gd name="T1" fmla="*/ 92 h 422"/>
                  <a:gd name="T2" fmla="*/ 258 w 416"/>
                  <a:gd name="T3" fmla="*/ 170 h 422"/>
                  <a:gd name="T4" fmla="*/ 260 w 416"/>
                  <a:gd name="T5" fmla="*/ 184 h 422"/>
                  <a:gd name="T6" fmla="*/ 292 w 416"/>
                  <a:gd name="T7" fmla="*/ 224 h 422"/>
                  <a:gd name="T8" fmla="*/ 254 w 416"/>
                  <a:gd name="T9" fmla="*/ 400 h 422"/>
                  <a:gd name="T10" fmla="*/ 242 w 416"/>
                  <a:gd name="T11" fmla="*/ 418 h 422"/>
                  <a:gd name="T12" fmla="*/ 220 w 416"/>
                  <a:gd name="T13" fmla="*/ 422 h 422"/>
                  <a:gd name="T14" fmla="*/ 198 w 416"/>
                  <a:gd name="T15" fmla="*/ 400 h 422"/>
                  <a:gd name="T16" fmla="*/ 224 w 416"/>
                  <a:gd name="T17" fmla="*/ 258 h 422"/>
                  <a:gd name="T18" fmla="*/ 224 w 416"/>
                  <a:gd name="T19" fmla="*/ 250 h 422"/>
                  <a:gd name="T20" fmla="*/ 218 w 416"/>
                  <a:gd name="T21" fmla="*/ 242 h 422"/>
                  <a:gd name="T22" fmla="*/ 146 w 416"/>
                  <a:gd name="T23" fmla="*/ 286 h 422"/>
                  <a:gd name="T24" fmla="*/ 138 w 416"/>
                  <a:gd name="T25" fmla="*/ 292 h 422"/>
                  <a:gd name="T26" fmla="*/ 130 w 416"/>
                  <a:gd name="T27" fmla="*/ 292 h 422"/>
                  <a:gd name="T28" fmla="*/ 12 w 416"/>
                  <a:gd name="T29" fmla="*/ 266 h 422"/>
                  <a:gd name="T30" fmla="*/ 0 w 416"/>
                  <a:gd name="T31" fmla="*/ 238 h 422"/>
                  <a:gd name="T32" fmla="*/ 10 w 416"/>
                  <a:gd name="T33" fmla="*/ 222 h 422"/>
                  <a:gd name="T34" fmla="*/ 34 w 416"/>
                  <a:gd name="T35" fmla="*/ 218 h 422"/>
                  <a:gd name="T36" fmla="*/ 108 w 416"/>
                  <a:gd name="T37" fmla="*/ 232 h 422"/>
                  <a:gd name="T38" fmla="*/ 118 w 416"/>
                  <a:gd name="T39" fmla="*/ 224 h 422"/>
                  <a:gd name="T40" fmla="*/ 158 w 416"/>
                  <a:gd name="T41" fmla="*/ 156 h 422"/>
                  <a:gd name="T42" fmla="*/ 176 w 416"/>
                  <a:gd name="T43" fmla="*/ 114 h 422"/>
                  <a:gd name="T44" fmla="*/ 198 w 416"/>
                  <a:gd name="T45" fmla="*/ 50 h 422"/>
                  <a:gd name="T46" fmla="*/ 172 w 416"/>
                  <a:gd name="T47" fmla="*/ 54 h 422"/>
                  <a:gd name="T48" fmla="*/ 142 w 416"/>
                  <a:gd name="T49" fmla="*/ 110 h 422"/>
                  <a:gd name="T50" fmla="*/ 130 w 416"/>
                  <a:gd name="T51" fmla="*/ 124 h 422"/>
                  <a:gd name="T52" fmla="*/ 116 w 416"/>
                  <a:gd name="T53" fmla="*/ 122 h 422"/>
                  <a:gd name="T54" fmla="*/ 106 w 416"/>
                  <a:gd name="T55" fmla="*/ 104 h 422"/>
                  <a:gd name="T56" fmla="*/ 144 w 416"/>
                  <a:gd name="T57" fmla="*/ 22 h 422"/>
                  <a:gd name="T58" fmla="*/ 156 w 416"/>
                  <a:gd name="T59" fmla="*/ 14 h 422"/>
                  <a:gd name="T60" fmla="*/ 248 w 416"/>
                  <a:gd name="T61" fmla="*/ 0 h 422"/>
                  <a:gd name="T62" fmla="*/ 280 w 416"/>
                  <a:gd name="T63" fmla="*/ 6 h 422"/>
                  <a:gd name="T64" fmla="*/ 304 w 416"/>
                  <a:gd name="T65" fmla="*/ 32 h 422"/>
                  <a:gd name="T66" fmla="*/ 334 w 416"/>
                  <a:gd name="T67" fmla="*/ 74 h 422"/>
                  <a:gd name="T68" fmla="*/ 350 w 416"/>
                  <a:gd name="T69" fmla="*/ 100 h 422"/>
                  <a:gd name="T70" fmla="*/ 360 w 416"/>
                  <a:gd name="T71" fmla="*/ 102 h 422"/>
                  <a:gd name="T72" fmla="*/ 390 w 416"/>
                  <a:gd name="T73" fmla="*/ 96 h 422"/>
                  <a:gd name="T74" fmla="*/ 412 w 416"/>
                  <a:gd name="T75" fmla="*/ 102 h 422"/>
                  <a:gd name="T76" fmla="*/ 416 w 416"/>
                  <a:gd name="T77" fmla="*/ 120 h 422"/>
                  <a:gd name="T78" fmla="*/ 398 w 416"/>
                  <a:gd name="T79" fmla="*/ 136 h 422"/>
                  <a:gd name="T80" fmla="*/ 342 w 416"/>
                  <a:gd name="T81" fmla="*/ 148 h 422"/>
                  <a:gd name="T82" fmla="*/ 332 w 416"/>
                  <a:gd name="T83" fmla="*/ 144 h 422"/>
                  <a:gd name="T84" fmla="*/ 302 w 416"/>
                  <a:gd name="T85" fmla="*/ 94 h 422"/>
                  <a:gd name="T86" fmla="*/ 296 w 416"/>
                  <a:gd name="T87" fmla="*/ 8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6" h="422">
                    <a:moveTo>
                      <a:pt x="296" y="86"/>
                    </a:moveTo>
                    <a:lnTo>
                      <a:pt x="296" y="86"/>
                    </a:lnTo>
                    <a:lnTo>
                      <a:pt x="292" y="92"/>
                    </a:lnTo>
                    <a:lnTo>
                      <a:pt x="292" y="92"/>
                    </a:lnTo>
                    <a:lnTo>
                      <a:pt x="258" y="170"/>
                    </a:lnTo>
                    <a:lnTo>
                      <a:pt x="258" y="170"/>
                    </a:lnTo>
                    <a:lnTo>
                      <a:pt x="256" y="178"/>
                    </a:lnTo>
                    <a:lnTo>
                      <a:pt x="260" y="184"/>
                    </a:lnTo>
                    <a:lnTo>
                      <a:pt x="260" y="184"/>
                    </a:lnTo>
                    <a:lnTo>
                      <a:pt x="288" y="218"/>
                    </a:lnTo>
                    <a:lnTo>
                      <a:pt x="288" y="218"/>
                    </a:lnTo>
                    <a:lnTo>
                      <a:pt x="292" y="224"/>
                    </a:lnTo>
                    <a:lnTo>
                      <a:pt x="292" y="230"/>
                    </a:lnTo>
                    <a:lnTo>
                      <a:pt x="292" y="230"/>
                    </a:lnTo>
                    <a:lnTo>
                      <a:pt x="254" y="400"/>
                    </a:lnTo>
                    <a:lnTo>
                      <a:pt x="254" y="400"/>
                    </a:lnTo>
                    <a:lnTo>
                      <a:pt x="248" y="410"/>
                    </a:lnTo>
                    <a:lnTo>
                      <a:pt x="242" y="418"/>
                    </a:lnTo>
                    <a:lnTo>
                      <a:pt x="232" y="422"/>
                    </a:lnTo>
                    <a:lnTo>
                      <a:pt x="220" y="422"/>
                    </a:lnTo>
                    <a:lnTo>
                      <a:pt x="220" y="422"/>
                    </a:lnTo>
                    <a:lnTo>
                      <a:pt x="210" y="418"/>
                    </a:lnTo>
                    <a:lnTo>
                      <a:pt x="202" y="410"/>
                    </a:lnTo>
                    <a:lnTo>
                      <a:pt x="198" y="400"/>
                    </a:lnTo>
                    <a:lnTo>
                      <a:pt x="200" y="388"/>
                    </a:lnTo>
                    <a:lnTo>
                      <a:pt x="200" y="388"/>
                    </a:lnTo>
                    <a:lnTo>
                      <a:pt x="224" y="258"/>
                    </a:lnTo>
                    <a:lnTo>
                      <a:pt x="224" y="258"/>
                    </a:lnTo>
                    <a:lnTo>
                      <a:pt x="226" y="254"/>
                    </a:lnTo>
                    <a:lnTo>
                      <a:pt x="224" y="250"/>
                    </a:lnTo>
                    <a:lnTo>
                      <a:pt x="222" y="246"/>
                    </a:lnTo>
                    <a:lnTo>
                      <a:pt x="218" y="242"/>
                    </a:lnTo>
                    <a:lnTo>
                      <a:pt x="218" y="242"/>
                    </a:lnTo>
                    <a:lnTo>
                      <a:pt x="196" y="226"/>
                    </a:lnTo>
                    <a:lnTo>
                      <a:pt x="196" y="226"/>
                    </a:lnTo>
                    <a:lnTo>
                      <a:pt x="146" y="286"/>
                    </a:lnTo>
                    <a:lnTo>
                      <a:pt x="146" y="286"/>
                    </a:lnTo>
                    <a:lnTo>
                      <a:pt x="142" y="290"/>
                    </a:lnTo>
                    <a:lnTo>
                      <a:pt x="138" y="292"/>
                    </a:lnTo>
                    <a:lnTo>
                      <a:pt x="134" y="294"/>
                    </a:lnTo>
                    <a:lnTo>
                      <a:pt x="130" y="292"/>
                    </a:lnTo>
                    <a:lnTo>
                      <a:pt x="130" y="292"/>
                    </a:lnTo>
                    <a:lnTo>
                      <a:pt x="24" y="270"/>
                    </a:lnTo>
                    <a:lnTo>
                      <a:pt x="24" y="270"/>
                    </a:lnTo>
                    <a:lnTo>
                      <a:pt x="12" y="266"/>
                    </a:lnTo>
                    <a:lnTo>
                      <a:pt x="4" y="260"/>
                    </a:lnTo>
                    <a:lnTo>
                      <a:pt x="0" y="250"/>
                    </a:lnTo>
                    <a:lnTo>
                      <a:pt x="0" y="238"/>
                    </a:lnTo>
                    <a:lnTo>
                      <a:pt x="0" y="238"/>
                    </a:lnTo>
                    <a:lnTo>
                      <a:pt x="4" y="228"/>
                    </a:lnTo>
                    <a:lnTo>
                      <a:pt x="10" y="222"/>
                    </a:lnTo>
                    <a:lnTo>
                      <a:pt x="22" y="218"/>
                    </a:lnTo>
                    <a:lnTo>
                      <a:pt x="34" y="218"/>
                    </a:lnTo>
                    <a:lnTo>
                      <a:pt x="34" y="218"/>
                    </a:lnTo>
                    <a:lnTo>
                      <a:pt x="102" y="232"/>
                    </a:lnTo>
                    <a:lnTo>
                      <a:pt x="102" y="232"/>
                    </a:lnTo>
                    <a:lnTo>
                      <a:pt x="108" y="232"/>
                    </a:lnTo>
                    <a:lnTo>
                      <a:pt x="112" y="232"/>
                    </a:lnTo>
                    <a:lnTo>
                      <a:pt x="114" y="228"/>
                    </a:lnTo>
                    <a:lnTo>
                      <a:pt x="118" y="224"/>
                    </a:lnTo>
                    <a:lnTo>
                      <a:pt x="118" y="224"/>
                    </a:lnTo>
                    <a:lnTo>
                      <a:pt x="138" y="190"/>
                    </a:lnTo>
                    <a:lnTo>
                      <a:pt x="158" y="156"/>
                    </a:lnTo>
                    <a:lnTo>
                      <a:pt x="158" y="156"/>
                    </a:lnTo>
                    <a:lnTo>
                      <a:pt x="168" y="134"/>
                    </a:lnTo>
                    <a:lnTo>
                      <a:pt x="176" y="114"/>
                    </a:lnTo>
                    <a:lnTo>
                      <a:pt x="176" y="114"/>
                    </a:lnTo>
                    <a:lnTo>
                      <a:pt x="198" y="50"/>
                    </a:lnTo>
                    <a:lnTo>
                      <a:pt x="198" y="50"/>
                    </a:lnTo>
                    <a:lnTo>
                      <a:pt x="176" y="52"/>
                    </a:lnTo>
                    <a:lnTo>
                      <a:pt x="176" y="52"/>
                    </a:lnTo>
                    <a:lnTo>
                      <a:pt x="172" y="54"/>
                    </a:lnTo>
                    <a:lnTo>
                      <a:pt x="170" y="58"/>
                    </a:lnTo>
                    <a:lnTo>
                      <a:pt x="170" y="58"/>
                    </a:lnTo>
                    <a:lnTo>
                      <a:pt x="142" y="110"/>
                    </a:lnTo>
                    <a:lnTo>
                      <a:pt x="142" y="110"/>
                    </a:lnTo>
                    <a:lnTo>
                      <a:pt x="136" y="118"/>
                    </a:lnTo>
                    <a:lnTo>
                      <a:pt x="130" y="124"/>
                    </a:lnTo>
                    <a:lnTo>
                      <a:pt x="124" y="124"/>
                    </a:lnTo>
                    <a:lnTo>
                      <a:pt x="116" y="122"/>
                    </a:lnTo>
                    <a:lnTo>
                      <a:pt x="116" y="122"/>
                    </a:lnTo>
                    <a:lnTo>
                      <a:pt x="110" y="118"/>
                    </a:lnTo>
                    <a:lnTo>
                      <a:pt x="106" y="112"/>
                    </a:lnTo>
                    <a:lnTo>
                      <a:pt x="106" y="104"/>
                    </a:lnTo>
                    <a:lnTo>
                      <a:pt x="110" y="94"/>
                    </a:lnTo>
                    <a:lnTo>
                      <a:pt x="110" y="94"/>
                    </a:lnTo>
                    <a:lnTo>
                      <a:pt x="144" y="22"/>
                    </a:lnTo>
                    <a:lnTo>
                      <a:pt x="144" y="22"/>
                    </a:lnTo>
                    <a:lnTo>
                      <a:pt x="148" y="16"/>
                    </a:lnTo>
                    <a:lnTo>
                      <a:pt x="156" y="14"/>
                    </a:lnTo>
                    <a:lnTo>
                      <a:pt x="156" y="14"/>
                    </a:lnTo>
                    <a:lnTo>
                      <a:pt x="248" y="0"/>
                    </a:lnTo>
                    <a:lnTo>
                      <a:pt x="248" y="0"/>
                    </a:lnTo>
                    <a:lnTo>
                      <a:pt x="260" y="0"/>
                    </a:lnTo>
                    <a:lnTo>
                      <a:pt x="270" y="2"/>
                    </a:lnTo>
                    <a:lnTo>
                      <a:pt x="280" y="6"/>
                    </a:lnTo>
                    <a:lnTo>
                      <a:pt x="288" y="14"/>
                    </a:lnTo>
                    <a:lnTo>
                      <a:pt x="288" y="14"/>
                    </a:lnTo>
                    <a:lnTo>
                      <a:pt x="304" y="32"/>
                    </a:lnTo>
                    <a:lnTo>
                      <a:pt x="318" y="50"/>
                    </a:lnTo>
                    <a:lnTo>
                      <a:pt x="318" y="50"/>
                    </a:lnTo>
                    <a:lnTo>
                      <a:pt x="334" y="74"/>
                    </a:lnTo>
                    <a:lnTo>
                      <a:pt x="348" y="96"/>
                    </a:lnTo>
                    <a:lnTo>
                      <a:pt x="348" y="96"/>
                    </a:lnTo>
                    <a:lnTo>
                      <a:pt x="350" y="100"/>
                    </a:lnTo>
                    <a:lnTo>
                      <a:pt x="352" y="102"/>
                    </a:lnTo>
                    <a:lnTo>
                      <a:pt x="356" y="102"/>
                    </a:lnTo>
                    <a:lnTo>
                      <a:pt x="360" y="102"/>
                    </a:lnTo>
                    <a:lnTo>
                      <a:pt x="360" y="102"/>
                    </a:lnTo>
                    <a:lnTo>
                      <a:pt x="390" y="96"/>
                    </a:lnTo>
                    <a:lnTo>
                      <a:pt x="390" y="96"/>
                    </a:lnTo>
                    <a:lnTo>
                      <a:pt x="398" y="96"/>
                    </a:lnTo>
                    <a:lnTo>
                      <a:pt x="406" y="98"/>
                    </a:lnTo>
                    <a:lnTo>
                      <a:pt x="412" y="102"/>
                    </a:lnTo>
                    <a:lnTo>
                      <a:pt x="416" y="110"/>
                    </a:lnTo>
                    <a:lnTo>
                      <a:pt x="416" y="110"/>
                    </a:lnTo>
                    <a:lnTo>
                      <a:pt x="416" y="120"/>
                    </a:lnTo>
                    <a:lnTo>
                      <a:pt x="412" y="126"/>
                    </a:lnTo>
                    <a:lnTo>
                      <a:pt x="406" y="132"/>
                    </a:lnTo>
                    <a:lnTo>
                      <a:pt x="398" y="136"/>
                    </a:lnTo>
                    <a:lnTo>
                      <a:pt x="398" y="136"/>
                    </a:lnTo>
                    <a:lnTo>
                      <a:pt x="342" y="148"/>
                    </a:lnTo>
                    <a:lnTo>
                      <a:pt x="342" y="148"/>
                    </a:lnTo>
                    <a:lnTo>
                      <a:pt x="338" y="148"/>
                    </a:lnTo>
                    <a:lnTo>
                      <a:pt x="334" y="146"/>
                    </a:lnTo>
                    <a:lnTo>
                      <a:pt x="332" y="144"/>
                    </a:lnTo>
                    <a:lnTo>
                      <a:pt x="330" y="142"/>
                    </a:lnTo>
                    <a:lnTo>
                      <a:pt x="330" y="142"/>
                    </a:lnTo>
                    <a:lnTo>
                      <a:pt x="302" y="94"/>
                    </a:lnTo>
                    <a:lnTo>
                      <a:pt x="302" y="94"/>
                    </a:lnTo>
                    <a:lnTo>
                      <a:pt x="296" y="86"/>
                    </a:lnTo>
                    <a:lnTo>
                      <a:pt x="29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8" name="Freeform 9"/>
              <p:cNvSpPr>
                <a:spLocks/>
              </p:cNvSpPr>
              <p:nvPr/>
            </p:nvSpPr>
            <p:spPr bwMode="auto">
              <a:xfrm>
                <a:off x="14152563" y="2032000"/>
                <a:ext cx="142875" cy="139700"/>
              </a:xfrm>
              <a:custGeom>
                <a:avLst/>
                <a:gdLst>
                  <a:gd name="T0" fmla="*/ 46 w 90"/>
                  <a:gd name="T1" fmla="*/ 88 h 88"/>
                  <a:gd name="T2" fmla="*/ 46 w 90"/>
                  <a:gd name="T3" fmla="*/ 88 h 88"/>
                  <a:gd name="T4" fmla="*/ 36 w 90"/>
                  <a:gd name="T5" fmla="*/ 88 h 88"/>
                  <a:gd name="T6" fmla="*/ 28 w 90"/>
                  <a:gd name="T7" fmla="*/ 84 h 88"/>
                  <a:gd name="T8" fmla="*/ 20 w 90"/>
                  <a:gd name="T9" fmla="*/ 80 h 88"/>
                  <a:gd name="T10" fmla="*/ 14 w 90"/>
                  <a:gd name="T11" fmla="*/ 76 h 88"/>
                  <a:gd name="T12" fmla="*/ 8 w 90"/>
                  <a:gd name="T13" fmla="*/ 68 h 88"/>
                  <a:gd name="T14" fmla="*/ 4 w 90"/>
                  <a:gd name="T15" fmla="*/ 62 h 88"/>
                  <a:gd name="T16" fmla="*/ 2 w 90"/>
                  <a:gd name="T17" fmla="*/ 52 h 88"/>
                  <a:gd name="T18" fmla="*/ 0 w 90"/>
                  <a:gd name="T19" fmla="*/ 44 h 88"/>
                  <a:gd name="T20" fmla="*/ 0 w 90"/>
                  <a:gd name="T21" fmla="*/ 44 h 88"/>
                  <a:gd name="T22" fmla="*/ 2 w 90"/>
                  <a:gd name="T23" fmla="*/ 36 h 88"/>
                  <a:gd name="T24" fmla="*/ 4 w 90"/>
                  <a:gd name="T25" fmla="*/ 26 h 88"/>
                  <a:gd name="T26" fmla="*/ 8 w 90"/>
                  <a:gd name="T27" fmla="*/ 20 h 88"/>
                  <a:gd name="T28" fmla="*/ 14 w 90"/>
                  <a:gd name="T29" fmla="*/ 12 h 88"/>
                  <a:gd name="T30" fmla="*/ 20 w 90"/>
                  <a:gd name="T31" fmla="*/ 8 h 88"/>
                  <a:gd name="T32" fmla="*/ 28 w 90"/>
                  <a:gd name="T33" fmla="*/ 4 h 88"/>
                  <a:gd name="T34" fmla="*/ 36 w 90"/>
                  <a:gd name="T35" fmla="*/ 0 h 88"/>
                  <a:gd name="T36" fmla="*/ 46 w 90"/>
                  <a:gd name="T37" fmla="*/ 0 h 88"/>
                  <a:gd name="T38" fmla="*/ 46 w 90"/>
                  <a:gd name="T39" fmla="*/ 0 h 88"/>
                  <a:gd name="T40" fmla="*/ 54 w 90"/>
                  <a:gd name="T41" fmla="*/ 0 h 88"/>
                  <a:gd name="T42" fmla="*/ 64 w 90"/>
                  <a:gd name="T43" fmla="*/ 4 h 88"/>
                  <a:gd name="T44" fmla="*/ 70 w 90"/>
                  <a:gd name="T45" fmla="*/ 8 h 88"/>
                  <a:gd name="T46" fmla="*/ 78 w 90"/>
                  <a:gd name="T47" fmla="*/ 12 h 88"/>
                  <a:gd name="T48" fmla="*/ 82 w 90"/>
                  <a:gd name="T49" fmla="*/ 20 h 88"/>
                  <a:gd name="T50" fmla="*/ 86 w 90"/>
                  <a:gd name="T51" fmla="*/ 26 h 88"/>
                  <a:gd name="T52" fmla="*/ 90 w 90"/>
                  <a:gd name="T53" fmla="*/ 36 h 88"/>
                  <a:gd name="T54" fmla="*/ 90 w 90"/>
                  <a:gd name="T55" fmla="*/ 44 h 88"/>
                  <a:gd name="T56" fmla="*/ 90 w 90"/>
                  <a:gd name="T57" fmla="*/ 44 h 88"/>
                  <a:gd name="T58" fmla="*/ 90 w 90"/>
                  <a:gd name="T59" fmla="*/ 54 h 88"/>
                  <a:gd name="T60" fmla="*/ 86 w 90"/>
                  <a:gd name="T61" fmla="*/ 62 h 88"/>
                  <a:gd name="T62" fmla="*/ 82 w 90"/>
                  <a:gd name="T63" fmla="*/ 70 h 88"/>
                  <a:gd name="T64" fmla="*/ 78 w 90"/>
                  <a:gd name="T65" fmla="*/ 76 h 88"/>
                  <a:gd name="T66" fmla="*/ 70 w 90"/>
                  <a:gd name="T67" fmla="*/ 80 h 88"/>
                  <a:gd name="T68" fmla="*/ 62 w 90"/>
                  <a:gd name="T69" fmla="*/ 86 h 88"/>
                  <a:gd name="T70" fmla="*/ 54 w 90"/>
                  <a:gd name="T71" fmla="*/ 88 h 88"/>
                  <a:gd name="T72" fmla="*/ 46 w 90"/>
                  <a:gd name="T73" fmla="*/ 88 h 88"/>
                  <a:gd name="T74" fmla="*/ 46 w 90"/>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8">
                    <a:moveTo>
                      <a:pt x="46" y="88"/>
                    </a:moveTo>
                    <a:lnTo>
                      <a:pt x="46" y="88"/>
                    </a:lnTo>
                    <a:lnTo>
                      <a:pt x="36" y="88"/>
                    </a:lnTo>
                    <a:lnTo>
                      <a:pt x="28" y="84"/>
                    </a:lnTo>
                    <a:lnTo>
                      <a:pt x="20" y="80"/>
                    </a:lnTo>
                    <a:lnTo>
                      <a:pt x="14" y="76"/>
                    </a:lnTo>
                    <a:lnTo>
                      <a:pt x="8" y="68"/>
                    </a:lnTo>
                    <a:lnTo>
                      <a:pt x="4" y="62"/>
                    </a:lnTo>
                    <a:lnTo>
                      <a:pt x="2" y="52"/>
                    </a:lnTo>
                    <a:lnTo>
                      <a:pt x="0" y="44"/>
                    </a:lnTo>
                    <a:lnTo>
                      <a:pt x="0" y="44"/>
                    </a:lnTo>
                    <a:lnTo>
                      <a:pt x="2" y="36"/>
                    </a:lnTo>
                    <a:lnTo>
                      <a:pt x="4" y="26"/>
                    </a:lnTo>
                    <a:lnTo>
                      <a:pt x="8" y="20"/>
                    </a:lnTo>
                    <a:lnTo>
                      <a:pt x="14" y="12"/>
                    </a:lnTo>
                    <a:lnTo>
                      <a:pt x="20" y="8"/>
                    </a:lnTo>
                    <a:lnTo>
                      <a:pt x="28" y="4"/>
                    </a:lnTo>
                    <a:lnTo>
                      <a:pt x="36" y="0"/>
                    </a:lnTo>
                    <a:lnTo>
                      <a:pt x="46" y="0"/>
                    </a:lnTo>
                    <a:lnTo>
                      <a:pt x="46" y="0"/>
                    </a:lnTo>
                    <a:lnTo>
                      <a:pt x="54" y="0"/>
                    </a:lnTo>
                    <a:lnTo>
                      <a:pt x="64" y="4"/>
                    </a:lnTo>
                    <a:lnTo>
                      <a:pt x="70" y="8"/>
                    </a:lnTo>
                    <a:lnTo>
                      <a:pt x="78" y="12"/>
                    </a:lnTo>
                    <a:lnTo>
                      <a:pt x="82" y="20"/>
                    </a:lnTo>
                    <a:lnTo>
                      <a:pt x="86" y="26"/>
                    </a:lnTo>
                    <a:lnTo>
                      <a:pt x="90" y="36"/>
                    </a:lnTo>
                    <a:lnTo>
                      <a:pt x="90" y="44"/>
                    </a:lnTo>
                    <a:lnTo>
                      <a:pt x="90" y="44"/>
                    </a:lnTo>
                    <a:lnTo>
                      <a:pt x="90" y="54"/>
                    </a:lnTo>
                    <a:lnTo>
                      <a:pt x="86" y="62"/>
                    </a:lnTo>
                    <a:lnTo>
                      <a:pt x="82" y="70"/>
                    </a:lnTo>
                    <a:lnTo>
                      <a:pt x="78" y="76"/>
                    </a:lnTo>
                    <a:lnTo>
                      <a:pt x="70" y="80"/>
                    </a:lnTo>
                    <a:lnTo>
                      <a:pt x="62" y="86"/>
                    </a:lnTo>
                    <a:lnTo>
                      <a:pt x="54" y="88"/>
                    </a:lnTo>
                    <a:lnTo>
                      <a:pt x="46" y="88"/>
                    </a:lnTo>
                    <a:lnTo>
                      <a:pt x="4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10"/>
              <p:cNvSpPr>
                <a:spLocks/>
              </p:cNvSpPr>
              <p:nvPr/>
            </p:nvSpPr>
            <p:spPr bwMode="auto">
              <a:xfrm>
                <a:off x="12165013" y="1765300"/>
                <a:ext cx="139700" cy="139700"/>
              </a:xfrm>
              <a:custGeom>
                <a:avLst/>
                <a:gdLst>
                  <a:gd name="T0" fmla="*/ 0 w 88"/>
                  <a:gd name="T1" fmla="*/ 44 h 88"/>
                  <a:gd name="T2" fmla="*/ 0 w 88"/>
                  <a:gd name="T3" fmla="*/ 44 h 88"/>
                  <a:gd name="T4" fmla="*/ 0 w 88"/>
                  <a:gd name="T5" fmla="*/ 36 h 88"/>
                  <a:gd name="T6" fmla="*/ 2 w 88"/>
                  <a:gd name="T7" fmla="*/ 26 h 88"/>
                  <a:gd name="T8" fmla="*/ 6 w 88"/>
                  <a:gd name="T9" fmla="*/ 20 h 88"/>
                  <a:gd name="T10" fmla="*/ 12 w 88"/>
                  <a:gd name="T11" fmla="*/ 12 h 88"/>
                  <a:gd name="T12" fmla="*/ 18 w 88"/>
                  <a:gd name="T13" fmla="*/ 8 h 88"/>
                  <a:gd name="T14" fmla="*/ 26 w 88"/>
                  <a:gd name="T15" fmla="*/ 2 h 88"/>
                  <a:gd name="T16" fmla="*/ 34 w 88"/>
                  <a:gd name="T17" fmla="*/ 0 h 88"/>
                  <a:gd name="T18" fmla="*/ 44 w 88"/>
                  <a:gd name="T19" fmla="*/ 0 h 88"/>
                  <a:gd name="T20" fmla="*/ 44 w 88"/>
                  <a:gd name="T21" fmla="*/ 0 h 88"/>
                  <a:gd name="T22" fmla="*/ 52 w 88"/>
                  <a:gd name="T23" fmla="*/ 0 h 88"/>
                  <a:gd name="T24" fmla="*/ 60 w 88"/>
                  <a:gd name="T25" fmla="*/ 2 h 88"/>
                  <a:gd name="T26" fmla="*/ 68 w 88"/>
                  <a:gd name="T27" fmla="*/ 6 h 88"/>
                  <a:gd name="T28" fmla="*/ 74 w 88"/>
                  <a:gd name="T29" fmla="*/ 12 h 88"/>
                  <a:gd name="T30" fmla="*/ 80 w 88"/>
                  <a:gd name="T31" fmla="*/ 18 h 88"/>
                  <a:gd name="T32" fmla="*/ 84 w 88"/>
                  <a:gd name="T33" fmla="*/ 26 h 88"/>
                  <a:gd name="T34" fmla="*/ 88 w 88"/>
                  <a:gd name="T35" fmla="*/ 34 h 88"/>
                  <a:gd name="T36" fmla="*/ 88 w 88"/>
                  <a:gd name="T37" fmla="*/ 44 h 88"/>
                  <a:gd name="T38" fmla="*/ 88 w 88"/>
                  <a:gd name="T39" fmla="*/ 44 h 88"/>
                  <a:gd name="T40" fmla="*/ 88 w 88"/>
                  <a:gd name="T41" fmla="*/ 52 h 88"/>
                  <a:gd name="T42" fmla="*/ 84 w 88"/>
                  <a:gd name="T43" fmla="*/ 62 h 88"/>
                  <a:gd name="T44" fmla="*/ 80 w 88"/>
                  <a:gd name="T45" fmla="*/ 68 h 88"/>
                  <a:gd name="T46" fmla="*/ 76 w 88"/>
                  <a:gd name="T47" fmla="*/ 76 h 88"/>
                  <a:gd name="T48" fmla="*/ 68 w 88"/>
                  <a:gd name="T49" fmla="*/ 80 h 88"/>
                  <a:gd name="T50" fmla="*/ 60 w 88"/>
                  <a:gd name="T51" fmla="*/ 84 h 88"/>
                  <a:gd name="T52" fmla="*/ 52 w 88"/>
                  <a:gd name="T53" fmla="*/ 88 h 88"/>
                  <a:gd name="T54" fmla="*/ 44 w 88"/>
                  <a:gd name="T55" fmla="*/ 88 h 88"/>
                  <a:gd name="T56" fmla="*/ 44 w 88"/>
                  <a:gd name="T57" fmla="*/ 88 h 88"/>
                  <a:gd name="T58" fmla="*/ 34 w 88"/>
                  <a:gd name="T59" fmla="*/ 88 h 88"/>
                  <a:gd name="T60" fmla="*/ 26 w 88"/>
                  <a:gd name="T61" fmla="*/ 86 h 88"/>
                  <a:gd name="T62" fmla="*/ 18 w 88"/>
                  <a:gd name="T63" fmla="*/ 80 h 88"/>
                  <a:gd name="T64" fmla="*/ 12 w 88"/>
                  <a:gd name="T65" fmla="*/ 76 h 88"/>
                  <a:gd name="T66" fmla="*/ 6 w 88"/>
                  <a:gd name="T67" fmla="*/ 68 h 88"/>
                  <a:gd name="T68" fmla="*/ 2 w 88"/>
                  <a:gd name="T69" fmla="*/ 62 h 88"/>
                  <a:gd name="T70" fmla="*/ 0 w 88"/>
                  <a:gd name="T71" fmla="*/ 54 h 88"/>
                  <a:gd name="T72" fmla="*/ 0 w 88"/>
                  <a:gd name="T73" fmla="*/ 44 h 88"/>
                  <a:gd name="T74" fmla="*/ 0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0" y="44"/>
                    </a:moveTo>
                    <a:lnTo>
                      <a:pt x="0" y="44"/>
                    </a:lnTo>
                    <a:lnTo>
                      <a:pt x="0" y="36"/>
                    </a:lnTo>
                    <a:lnTo>
                      <a:pt x="2" y="26"/>
                    </a:lnTo>
                    <a:lnTo>
                      <a:pt x="6" y="20"/>
                    </a:lnTo>
                    <a:lnTo>
                      <a:pt x="12" y="12"/>
                    </a:lnTo>
                    <a:lnTo>
                      <a:pt x="18" y="8"/>
                    </a:lnTo>
                    <a:lnTo>
                      <a:pt x="26" y="2"/>
                    </a:lnTo>
                    <a:lnTo>
                      <a:pt x="34" y="0"/>
                    </a:lnTo>
                    <a:lnTo>
                      <a:pt x="44" y="0"/>
                    </a:lnTo>
                    <a:lnTo>
                      <a:pt x="44" y="0"/>
                    </a:lnTo>
                    <a:lnTo>
                      <a:pt x="52" y="0"/>
                    </a:lnTo>
                    <a:lnTo>
                      <a:pt x="60" y="2"/>
                    </a:lnTo>
                    <a:lnTo>
                      <a:pt x="68" y="6"/>
                    </a:lnTo>
                    <a:lnTo>
                      <a:pt x="74" y="12"/>
                    </a:lnTo>
                    <a:lnTo>
                      <a:pt x="80" y="18"/>
                    </a:lnTo>
                    <a:lnTo>
                      <a:pt x="84" y="26"/>
                    </a:lnTo>
                    <a:lnTo>
                      <a:pt x="88" y="34"/>
                    </a:lnTo>
                    <a:lnTo>
                      <a:pt x="88" y="44"/>
                    </a:lnTo>
                    <a:lnTo>
                      <a:pt x="88" y="44"/>
                    </a:lnTo>
                    <a:lnTo>
                      <a:pt x="88" y="52"/>
                    </a:lnTo>
                    <a:lnTo>
                      <a:pt x="84" y="62"/>
                    </a:lnTo>
                    <a:lnTo>
                      <a:pt x="80" y="68"/>
                    </a:lnTo>
                    <a:lnTo>
                      <a:pt x="76" y="76"/>
                    </a:lnTo>
                    <a:lnTo>
                      <a:pt x="68" y="80"/>
                    </a:lnTo>
                    <a:lnTo>
                      <a:pt x="60" y="84"/>
                    </a:lnTo>
                    <a:lnTo>
                      <a:pt x="52" y="88"/>
                    </a:lnTo>
                    <a:lnTo>
                      <a:pt x="44" y="88"/>
                    </a:lnTo>
                    <a:lnTo>
                      <a:pt x="44" y="88"/>
                    </a:lnTo>
                    <a:lnTo>
                      <a:pt x="34" y="88"/>
                    </a:lnTo>
                    <a:lnTo>
                      <a:pt x="26" y="86"/>
                    </a:lnTo>
                    <a:lnTo>
                      <a:pt x="18" y="80"/>
                    </a:lnTo>
                    <a:lnTo>
                      <a:pt x="12" y="76"/>
                    </a:lnTo>
                    <a:lnTo>
                      <a:pt x="6" y="68"/>
                    </a:lnTo>
                    <a:lnTo>
                      <a:pt x="2" y="62"/>
                    </a:lnTo>
                    <a:lnTo>
                      <a:pt x="0" y="54"/>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1" name="Freeform 11"/>
              <p:cNvSpPr>
                <a:spLocks/>
              </p:cNvSpPr>
              <p:nvPr/>
            </p:nvSpPr>
            <p:spPr bwMode="auto">
              <a:xfrm>
                <a:off x="14727238" y="2181225"/>
                <a:ext cx="139700" cy="142875"/>
              </a:xfrm>
              <a:custGeom>
                <a:avLst/>
                <a:gdLst>
                  <a:gd name="T0" fmla="*/ 0 w 88"/>
                  <a:gd name="T1" fmla="*/ 44 h 90"/>
                  <a:gd name="T2" fmla="*/ 0 w 88"/>
                  <a:gd name="T3" fmla="*/ 44 h 90"/>
                  <a:gd name="T4" fmla="*/ 0 w 88"/>
                  <a:gd name="T5" fmla="*/ 36 h 90"/>
                  <a:gd name="T6" fmla="*/ 4 w 88"/>
                  <a:gd name="T7" fmla="*/ 28 h 90"/>
                  <a:gd name="T8" fmla="*/ 8 w 88"/>
                  <a:gd name="T9" fmla="*/ 20 h 90"/>
                  <a:gd name="T10" fmla="*/ 12 w 88"/>
                  <a:gd name="T11" fmla="*/ 14 h 90"/>
                  <a:gd name="T12" fmla="*/ 20 w 88"/>
                  <a:gd name="T13" fmla="*/ 8 h 90"/>
                  <a:gd name="T14" fmla="*/ 28 w 88"/>
                  <a:gd name="T15" fmla="*/ 4 h 90"/>
                  <a:gd name="T16" fmla="*/ 36 w 88"/>
                  <a:gd name="T17" fmla="*/ 2 h 90"/>
                  <a:gd name="T18" fmla="*/ 44 w 88"/>
                  <a:gd name="T19" fmla="*/ 0 h 90"/>
                  <a:gd name="T20" fmla="*/ 44 w 88"/>
                  <a:gd name="T21" fmla="*/ 0 h 90"/>
                  <a:gd name="T22" fmla="*/ 54 w 88"/>
                  <a:gd name="T23" fmla="*/ 2 h 90"/>
                  <a:gd name="T24" fmla="*/ 62 w 88"/>
                  <a:gd name="T25" fmla="*/ 4 h 90"/>
                  <a:gd name="T26" fmla="*/ 70 w 88"/>
                  <a:gd name="T27" fmla="*/ 8 h 90"/>
                  <a:gd name="T28" fmla="*/ 76 w 88"/>
                  <a:gd name="T29" fmla="*/ 14 h 90"/>
                  <a:gd name="T30" fmla="*/ 82 w 88"/>
                  <a:gd name="T31" fmla="*/ 20 h 90"/>
                  <a:gd name="T32" fmla="*/ 86 w 88"/>
                  <a:gd name="T33" fmla="*/ 28 h 90"/>
                  <a:gd name="T34" fmla="*/ 88 w 88"/>
                  <a:gd name="T35" fmla="*/ 36 h 90"/>
                  <a:gd name="T36" fmla="*/ 88 w 88"/>
                  <a:gd name="T37" fmla="*/ 46 h 90"/>
                  <a:gd name="T38" fmla="*/ 88 w 88"/>
                  <a:gd name="T39" fmla="*/ 46 h 90"/>
                  <a:gd name="T40" fmla="*/ 88 w 88"/>
                  <a:gd name="T41" fmla="*/ 54 h 90"/>
                  <a:gd name="T42" fmla="*/ 84 w 88"/>
                  <a:gd name="T43" fmla="*/ 64 h 90"/>
                  <a:gd name="T44" fmla="*/ 80 w 88"/>
                  <a:gd name="T45" fmla="*/ 70 h 90"/>
                  <a:gd name="T46" fmla="*/ 74 w 88"/>
                  <a:gd name="T47" fmla="*/ 78 h 90"/>
                  <a:gd name="T48" fmla="*/ 68 w 88"/>
                  <a:gd name="T49" fmla="*/ 82 h 90"/>
                  <a:gd name="T50" fmla="*/ 60 w 88"/>
                  <a:gd name="T51" fmla="*/ 86 h 90"/>
                  <a:gd name="T52" fmla="*/ 52 w 88"/>
                  <a:gd name="T53" fmla="*/ 90 h 90"/>
                  <a:gd name="T54" fmla="*/ 44 w 88"/>
                  <a:gd name="T55" fmla="*/ 90 h 90"/>
                  <a:gd name="T56" fmla="*/ 44 w 88"/>
                  <a:gd name="T57" fmla="*/ 90 h 90"/>
                  <a:gd name="T58" fmla="*/ 34 w 88"/>
                  <a:gd name="T59" fmla="*/ 88 h 90"/>
                  <a:gd name="T60" fmla="*/ 26 w 88"/>
                  <a:gd name="T61" fmla="*/ 86 h 90"/>
                  <a:gd name="T62" fmla="*/ 18 w 88"/>
                  <a:gd name="T63" fmla="*/ 82 h 90"/>
                  <a:gd name="T64" fmla="*/ 12 w 88"/>
                  <a:gd name="T65" fmla="*/ 76 h 90"/>
                  <a:gd name="T66" fmla="*/ 6 w 88"/>
                  <a:gd name="T67" fmla="*/ 70 h 90"/>
                  <a:gd name="T68" fmla="*/ 2 w 88"/>
                  <a:gd name="T69" fmla="*/ 62 h 90"/>
                  <a:gd name="T70" fmla="*/ 0 w 88"/>
                  <a:gd name="T71" fmla="*/ 54 h 90"/>
                  <a:gd name="T72" fmla="*/ 0 w 88"/>
                  <a:gd name="T73" fmla="*/ 44 h 90"/>
                  <a:gd name="T74" fmla="*/ 0 w 88"/>
                  <a:gd name="T7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90">
                    <a:moveTo>
                      <a:pt x="0" y="44"/>
                    </a:moveTo>
                    <a:lnTo>
                      <a:pt x="0" y="44"/>
                    </a:lnTo>
                    <a:lnTo>
                      <a:pt x="0" y="36"/>
                    </a:lnTo>
                    <a:lnTo>
                      <a:pt x="4" y="28"/>
                    </a:lnTo>
                    <a:lnTo>
                      <a:pt x="8" y="20"/>
                    </a:lnTo>
                    <a:lnTo>
                      <a:pt x="12" y="14"/>
                    </a:lnTo>
                    <a:lnTo>
                      <a:pt x="20" y="8"/>
                    </a:lnTo>
                    <a:lnTo>
                      <a:pt x="28" y="4"/>
                    </a:lnTo>
                    <a:lnTo>
                      <a:pt x="36" y="2"/>
                    </a:lnTo>
                    <a:lnTo>
                      <a:pt x="44" y="0"/>
                    </a:lnTo>
                    <a:lnTo>
                      <a:pt x="44" y="0"/>
                    </a:lnTo>
                    <a:lnTo>
                      <a:pt x="54" y="2"/>
                    </a:lnTo>
                    <a:lnTo>
                      <a:pt x="62" y="4"/>
                    </a:lnTo>
                    <a:lnTo>
                      <a:pt x="70" y="8"/>
                    </a:lnTo>
                    <a:lnTo>
                      <a:pt x="76" y="14"/>
                    </a:lnTo>
                    <a:lnTo>
                      <a:pt x="82" y="20"/>
                    </a:lnTo>
                    <a:lnTo>
                      <a:pt x="86" y="28"/>
                    </a:lnTo>
                    <a:lnTo>
                      <a:pt x="88" y="36"/>
                    </a:lnTo>
                    <a:lnTo>
                      <a:pt x="88" y="46"/>
                    </a:lnTo>
                    <a:lnTo>
                      <a:pt x="88" y="46"/>
                    </a:lnTo>
                    <a:lnTo>
                      <a:pt x="88" y="54"/>
                    </a:lnTo>
                    <a:lnTo>
                      <a:pt x="84" y="64"/>
                    </a:lnTo>
                    <a:lnTo>
                      <a:pt x="80" y="70"/>
                    </a:lnTo>
                    <a:lnTo>
                      <a:pt x="74" y="78"/>
                    </a:lnTo>
                    <a:lnTo>
                      <a:pt x="68" y="82"/>
                    </a:lnTo>
                    <a:lnTo>
                      <a:pt x="60" y="86"/>
                    </a:lnTo>
                    <a:lnTo>
                      <a:pt x="52" y="90"/>
                    </a:lnTo>
                    <a:lnTo>
                      <a:pt x="44" y="90"/>
                    </a:lnTo>
                    <a:lnTo>
                      <a:pt x="44" y="90"/>
                    </a:lnTo>
                    <a:lnTo>
                      <a:pt x="34" y="88"/>
                    </a:lnTo>
                    <a:lnTo>
                      <a:pt x="26" y="86"/>
                    </a:lnTo>
                    <a:lnTo>
                      <a:pt x="18" y="82"/>
                    </a:lnTo>
                    <a:lnTo>
                      <a:pt x="12" y="76"/>
                    </a:lnTo>
                    <a:lnTo>
                      <a:pt x="6" y="70"/>
                    </a:lnTo>
                    <a:lnTo>
                      <a:pt x="2" y="62"/>
                    </a:lnTo>
                    <a:lnTo>
                      <a:pt x="0" y="54"/>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2" name="Freeform 12"/>
              <p:cNvSpPr>
                <a:spLocks/>
              </p:cNvSpPr>
              <p:nvPr/>
            </p:nvSpPr>
            <p:spPr bwMode="auto">
              <a:xfrm>
                <a:off x="16568738" y="2228850"/>
                <a:ext cx="142875" cy="142875"/>
              </a:xfrm>
              <a:custGeom>
                <a:avLst/>
                <a:gdLst>
                  <a:gd name="T0" fmla="*/ 44 w 90"/>
                  <a:gd name="T1" fmla="*/ 90 h 90"/>
                  <a:gd name="T2" fmla="*/ 44 w 90"/>
                  <a:gd name="T3" fmla="*/ 90 h 90"/>
                  <a:gd name="T4" fmla="*/ 36 w 90"/>
                  <a:gd name="T5" fmla="*/ 88 h 90"/>
                  <a:gd name="T6" fmla="*/ 28 w 90"/>
                  <a:gd name="T7" fmla="*/ 86 h 90"/>
                  <a:gd name="T8" fmla="*/ 20 w 90"/>
                  <a:gd name="T9" fmla="*/ 82 h 90"/>
                  <a:gd name="T10" fmla="*/ 14 w 90"/>
                  <a:gd name="T11" fmla="*/ 76 h 90"/>
                  <a:gd name="T12" fmla="*/ 8 w 90"/>
                  <a:gd name="T13" fmla="*/ 70 h 90"/>
                  <a:gd name="T14" fmla="*/ 4 w 90"/>
                  <a:gd name="T15" fmla="*/ 62 h 90"/>
                  <a:gd name="T16" fmla="*/ 2 w 90"/>
                  <a:gd name="T17" fmla="*/ 54 h 90"/>
                  <a:gd name="T18" fmla="*/ 0 w 90"/>
                  <a:gd name="T19" fmla="*/ 44 h 90"/>
                  <a:gd name="T20" fmla="*/ 0 w 90"/>
                  <a:gd name="T21" fmla="*/ 44 h 90"/>
                  <a:gd name="T22" fmla="*/ 2 w 90"/>
                  <a:gd name="T23" fmla="*/ 36 h 90"/>
                  <a:gd name="T24" fmla="*/ 4 w 90"/>
                  <a:gd name="T25" fmla="*/ 28 h 90"/>
                  <a:gd name="T26" fmla="*/ 8 w 90"/>
                  <a:gd name="T27" fmla="*/ 20 h 90"/>
                  <a:gd name="T28" fmla="*/ 14 w 90"/>
                  <a:gd name="T29" fmla="*/ 14 h 90"/>
                  <a:gd name="T30" fmla="*/ 20 w 90"/>
                  <a:gd name="T31" fmla="*/ 8 h 90"/>
                  <a:gd name="T32" fmla="*/ 28 w 90"/>
                  <a:gd name="T33" fmla="*/ 4 h 90"/>
                  <a:gd name="T34" fmla="*/ 36 w 90"/>
                  <a:gd name="T35" fmla="*/ 2 h 90"/>
                  <a:gd name="T36" fmla="*/ 46 w 90"/>
                  <a:gd name="T37" fmla="*/ 0 h 90"/>
                  <a:gd name="T38" fmla="*/ 46 w 90"/>
                  <a:gd name="T39" fmla="*/ 0 h 90"/>
                  <a:gd name="T40" fmla="*/ 54 w 90"/>
                  <a:gd name="T41" fmla="*/ 2 h 90"/>
                  <a:gd name="T42" fmla="*/ 62 w 90"/>
                  <a:gd name="T43" fmla="*/ 4 h 90"/>
                  <a:gd name="T44" fmla="*/ 70 w 90"/>
                  <a:gd name="T45" fmla="*/ 8 h 90"/>
                  <a:gd name="T46" fmla="*/ 76 w 90"/>
                  <a:gd name="T47" fmla="*/ 14 h 90"/>
                  <a:gd name="T48" fmla="*/ 82 w 90"/>
                  <a:gd name="T49" fmla="*/ 20 h 90"/>
                  <a:gd name="T50" fmla="*/ 86 w 90"/>
                  <a:gd name="T51" fmla="*/ 28 h 90"/>
                  <a:gd name="T52" fmla="*/ 88 w 90"/>
                  <a:gd name="T53" fmla="*/ 36 h 90"/>
                  <a:gd name="T54" fmla="*/ 90 w 90"/>
                  <a:gd name="T55" fmla="*/ 46 h 90"/>
                  <a:gd name="T56" fmla="*/ 90 w 90"/>
                  <a:gd name="T57" fmla="*/ 46 h 90"/>
                  <a:gd name="T58" fmla="*/ 88 w 90"/>
                  <a:gd name="T59" fmla="*/ 54 h 90"/>
                  <a:gd name="T60" fmla="*/ 86 w 90"/>
                  <a:gd name="T61" fmla="*/ 62 h 90"/>
                  <a:gd name="T62" fmla="*/ 82 w 90"/>
                  <a:gd name="T63" fmla="*/ 70 h 90"/>
                  <a:gd name="T64" fmla="*/ 76 w 90"/>
                  <a:gd name="T65" fmla="*/ 76 h 90"/>
                  <a:gd name="T66" fmla="*/ 70 w 90"/>
                  <a:gd name="T67" fmla="*/ 82 h 90"/>
                  <a:gd name="T68" fmla="*/ 62 w 90"/>
                  <a:gd name="T69" fmla="*/ 86 h 90"/>
                  <a:gd name="T70" fmla="*/ 54 w 90"/>
                  <a:gd name="T71" fmla="*/ 88 h 90"/>
                  <a:gd name="T72" fmla="*/ 44 w 90"/>
                  <a:gd name="T73" fmla="*/ 90 h 90"/>
                  <a:gd name="T74" fmla="*/ 44 w 9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4" y="90"/>
                    </a:moveTo>
                    <a:lnTo>
                      <a:pt x="44" y="90"/>
                    </a:lnTo>
                    <a:lnTo>
                      <a:pt x="36" y="88"/>
                    </a:lnTo>
                    <a:lnTo>
                      <a:pt x="28" y="86"/>
                    </a:lnTo>
                    <a:lnTo>
                      <a:pt x="20" y="82"/>
                    </a:lnTo>
                    <a:lnTo>
                      <a:pt x="14" y="76"/>
                    </a:lnTo>
                    <a:lnTo>
                      <a:pt x="8" y="70"/>
                    </a:lnTo>
                    <a:lnTo>
                      <a:pt x="4" y="62"/>
                    </a:lnTo>
                    <a:lnTo>
                      <a:pt x="2" y="54"/>
                    </a:lnTo>
                    <a:lnTo>
                      <a:pt x="0" y="44"/>
                    </a:lnTo>
                    <a:lnTo>
                      <a:pt x="0" y="44"/>
                    </a:lnTo>
                    <a:lnTo>
                      <a:pt x="2" y="36"/>
                    </a:lnTo>
                    <a:lnTo>
                      <a:pt x="4" y="28"/>
                    </a:lnTo>
                    <a:lnTo>
                      <a:pt x="8" y="20"/>
                    </a:lnTo>
                    <a:lnTo>
                      <a:pt x="14" y="14"/>
                    </a:lnTo>
                    <a:lnTo>
                      <a:pt x="20" y="8"/>
                    </a:lnTo>
                    <a:lnTo>
                      <a:pt x="28" y="4"/>
                    </a:lnTo>
                    <a:lnTo>
                      <a:pt x="36" y="2"/>
                    </a:lnTo>
                    <a:lnTo>
                      <a:pt x="46" y="0"/>
                    </a:lnTo>
                    <a:lnTo>
                      <a:pt x="46" y="0"/>
                    </a:lnTo>
                    <a:lnTo>
                      <a:pt x="54" y="2"/>
                    </a:lnTo>
                    <a:lnTo>
                      <a:pt x="62" y="4"/>
                    </a:lnTo>
                    <a:lnTo>
                      <a:pt x="70" y="8"/>
                    </a:lnTo>
                    <a:lnTo>
                      <a:pt x="76" y="14"/>
                    </a:lnTo>
                    <a:lnTo>
                      <a:pt x="82" y="20"/>
                    </a:lnTo>
                    <a:lnTo>
                      <a:pt x="86" y="28"/>
                    </a:lnTo>
                    <a:lnTo>
                      <a:pt x="88" y="36"/>
                    </a:lnTo>
                    <a:lnTo>
                      <a:pt x="90" y="46"/>
                    </a:lnTo>
                    <a:lnTo>
                      <a:pt x="90" y="46"/>
                    </a:lnTo>
                    <a:lnTo>
                      <a:pt x="88" y="54"/>
                    </a:lnTo>
                    <a:lnTo>
                      <a:pt x="86" y="62"/>
                    </a:lnTo>
                    <a:lnTo>
                      <a:pt x="82" y="70"/>
                    </a:lnTo>
                    <a:lnTo>
                      <a:pt x="76" y="76"/>
                    </a:lnTo>
                    <a:lnTo>
                      <a:pt x="70" y="82"/>
                    </a:lnTo>
                    <a:lnTo>
                      <a:pt x="62" y="86"/>
                    </a:lnTo>
                    <a:lnTo>
                      <a:pt x="54" y="88"/>
                    </a:lnTo>
                    <a:lnTo>
                      <a:pt x="44" y="90"/>
                    </a:lnTo>
                    <a:lnTo>
                      <a:pt x="4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3" name="Freeform 13"/>
              <p:cNvSpPr>
                <a:spLocks/>
              </p:cNvSpPr>
              <p:nvPr/>
            </p:nvSpPr>
            <p:spPr bwMode="auto">
              <a:xfrm>
                <a:off x="11580813" y="2219325"/>
                <a:ext cx="142875" cy="142875"/>
              </a:xfrm>
              <a:custGeom>
                <a:avLst/>
                <a:gdLst>
                  <a:gd name="T0" fmla="*/ 44 w 90"/>
                  <a:gd name="T1" fmla="*/ 0 h 90"/>
                  <a:gd name="T2" fmla="*/ 44 w 90"/>
                  <a:gd name="T3" fmla="*/ 0 h 90"/>
                  <a:gd name="T4" fmla="*/ 54 w 90"/>
                  <a:gd name="T5" fmla="*/ 2 h 90"/>
                  <a:gd name="T6" fmla="*/ 62 w 90"/>
                  <a:gd name="T7" fmla="*/ 4 h 90"/>
                  <a:gd name="T8" fmla="*/ 70 w 90"/>
                  <a:gd name="T9" fmla="*/ 8 h 90"/>
                  <a:gd name="T10" fmla="*/ 76 w 90"/>
                  <a:gd name="T11" fmla="*/ 14 h 90"/>
                  <a:gd name="T12" fmla="*/ 82 w 90"/>
                  <a:gd name="T13" fmla="*/ 20 h 90"/>
                  <a:gd name="T14" fmla="*/ 86 w 90"/>
                  <a:gd name="T15" fmla="*/ 28 h 90"/>
                  <a:gd name="T16" fmla="*/ 88 w 90"/>
                  <a:gd name="T17" fmla="*/ 36 h 90"/>
                  <a:gd name="T18" fmla="*/ 90 w 90"/>
                  <a:gd name="T19" fmla="*/ 44 h 90"/>
                  <a:gd name="T20" fmla="*/ 90 w 90"/>
                  <a:gd name="T21" fmla="*/ 44 h 90"/>
                  <a:gd name="T22" fmla="*/ 88 w 90"/>
                  <a:gd name="T23" fmla="*/ 54 h 90"/>
                  <a:gd name="T24" fmla="*/ 86 w 90"/>
                  <a:gd name="T25" fmla="*/ 62 h 90"/>
                  <a:gd name="T26" fmla="*/ 82 w 90"/>
                  <a:gd name="T27" fmla="*/ 70 h 90"/>
                  <a:gd name="T28" fmla="*/ 76 w 90"/>
                  <a:gd name="T29" fmla="*/ 76 h 90"/>
                  <a:gd name="T30" fmla="*/ 70 w 90"/>
                  <a:gd name="T31" fmla="*/ 82 h 90"/>
                  <a:gd name="T32" fmla="*/ 62 w 90"/>
                  <a:gd name="T33" fmla="*/ 86 h 90"/>
                  <a:gd name="T34" fmla="*/ 54 w 90"/>
                  <a:gd name="T35" fmla="*/ 88 h 90"/>
                  <a:gd name="T36" fmla="*/ 44 w 90"/>
                  <a:gd name="T37" fmla="*/ 90 h 90"/>
                  <a:gd name="T38" fmla="*/ 44 w 90"/>
                  <a:gd name="T39" fmla="*/ 90 h 90"/>
                  <a:gd name="T40" fmla="*/ 36 w 90"/>
                  <a:gd name="T41" fmla="*/ 88 h 90"/>
                  <a:gd name="T42" fmla="*/ 28 w 90"/>
                  <a:gd name="T43" fmla="*/ 86 h 90"/>
                  <a:gd name="T44" fmla="*/ 20 w 90"/>
                  <a:gd name="T45" fmla="*/ 82 h 90"/>
                  <a:gd name="T46" fmla="*/ 14 w 90"/>
                  <a:gd name="T47" fmla="*/ 76 h 90"/>
                  <a:gd name="T48" fmla="*/ 8 w 90"/>
                  <a:gd name="T49" fmla="*/ 70 h 90"/>
                  <a:gd name="T50" fmla="*/ 4 w 90"/>
                  <a:gd name="T51" fmla="*/ 62 h 90"/>
                  <a:gd name="T52" fmla="*/ 2 w 90"/>
                  <a:gd name="T53" fmla="*/ 54 h 90"/>
                  <a:gd name="T54" fmla="*/ 0 w 90"/>
                  <a:gd name="T55" fmla="*/ 44 h 90"/>
                  <a:gd name="T56" fmla="*/ 0 w 90"/>
                  <a:gd name="T57" fmla="*/ 44 h 90"/>
                  <a:gd name="T58" fmla="*/ 2 w 90"/>
                  <a:gd name="T59" fmla="*/ 36 h 90"/>
                  <a:gd name="T60" fmla="*/ 4 w 90"/>
                  <a:gd name="T61" fmla="*/ 28 h 90"/>
                  <a:gd name="T62" fmla="*/ 8 w 90"/>
                  <a:gd name="T63" fmla="*/ 20 h 90"/>
                  <a:gd name="T64" fmla="*/ 14 w 90"/>
                  <a:gd name="T65" fmla="*/ 14 h 90"/>
                  <a:gd name="T66" fmla="*/ 20 w 90"/>
                  <a:gd name="T67" fmla="*/ 8 h 90"/>
                  <a:gd name="T68" fmla="*/ 28 w 90"/>
                  <a:gd name="T69" fmla="*/ 4 h 90"/>
                  <a:gd name="T70" fmla="*/ 36 w 90"/>
                  <a:gd name="T71" fmla="*/ 2 h 90"/>
                  <a:gd name="T72" fmla="*/ 44 w 90"/>
                  <a:gd name="T73" fmla="*/ 0 h 90"/>
                  <a:gd name="T74" fmla="*/ 44 w 90"/>
                  <a:gd name="T7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4" y="0"/>
                    </a:moveTo>
                    <a:lnTo>
                      <a:pt x="44" y="0"/>
                    </a:lnTo>
                    <a:lnTo>
                      <a:pt x="54" y="2"/>
                    </a:lnTo>
                    <a:lnTo>
                      <a:pt x="62" y="4"/>
                    </a:lnTo>
                    <a:lnTo>
                      <a:pt x="70" y="8"/>
                    </a:lnTo>
                    <a:lnTo>
                      <a:pt x="76" y="14"/>
                    </a:lnTo>
                    <a:lnTo>
                      <a:pt x="82" y="20"/>
                    </a:lnTo>
                    <a:lnTo>
                      <a:pt x="86" y="28"/>
                    </a:lnTo>
                    <a:lnTo>
                      <a:pt x="88" y="36"/>
                    </a:lnTo>
                    <a:lnTo>
                      <a:pt x="90" y="44"/>
                    </a:lnTo>
                    <a:lnTo>
                      <a:pt x="90" y="44"/>
                    </a:lnTo>
                    <a:lnTo>
                      <a:pt x="88" y="54"/>
                    </a:lnTo>
                    <a:lnTo>
                      <a:pt x="86" y="62"/>
                    </a:lnTo>
                    <a:lnTo>
                      <a:pt x="82" y="70"/>
                    </a:lnTo>
                    <a:lnTo>
                      <a:pt x="76" y="76"/>
                    </a:lnTo>
                    <a:lnTo>
                      <a:pt x="70" y="82"/>
                    </a:lnTo>
                    <a:lnTo>
                      <a:pt x="62" y="86"/>
                    </a:lnTo>
                    <a:lnTo>
                      <a:pt x="54" y="88"/>
                    </a:lnTo>
                    <a:lnTo>
                      <a:pt x="44" y="90"/>
                    </a:lnTo>
                    <a:lnTo>
                      <a:pt x="44" y="90"/>
                    </a:lnTo>
                    <a:lnTo>
                      <a:pt x="36" y="88"/>
                    </a:lnTo>
                    <a:lnTo>
                      <a:pt x="28" y="86"/>
                    </a:lnTo>
                    <a:lnTo>
                      <a:pt x="20" y="82"/>
                    </a:lnTo>
                    <a:lnTo>
                      <a:pt x="14" y="76"/>
                    </a:lnTo>
                    <a:lnTo>
                      <a:pt x="8" y="70"/>
                    </a:lnTo>
                    <a:lnTo>
                      <a:pt x="4" y="62"/>
                    </a:lnTo>
                    <a:lnTo>
                      <a:pt x="2" y="54"/>
                    </a:lnTo>
                    <a:lnTo>
                      <a:pt x="0" y="44"/>
                    </a:lnTo>
                    <a:lnTo>
                      <a:pt x="0" y="44"/>
                    </a:lnTo>
                    <a:lnTo>
                      <a:pt x="2" y="36"/>
                    </a:lnTo>
                    <a:lnTo>
                      <a:pt x="4" y="28"/>
                    </a:lnTo>
                    <a:lnTo>
                      <a:pt x="8" y="20"/>
                    </a:lnTo>
                    <a:lnTo>
                      <a:pt x="14" y="14"/>
                    </a:lnTo>
                    <a:lnTo>
                      <a:pt x="20" y="8"/>
                    </a:lnTo>
                    <a:lnTo>
                      <a:pt x="28" y="4"/>
                    </a:lnTo>
                    <a:lnTo>
                      <a:pt x="3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4" name="Freeform 14"/>
              <p:cNvSpPr>
                <a:spLocks/>
              </p:cNvSpPr>
              <p:nvPr/>
            </p:nvSpPr>
            <p:spPr bwMode="auto">
              <a:xfrm>
                <a:off x="13698538" y="1676400"/>
                <a:ext cx="139700" cy="139700"/>
              </a:xfrm>
              <a:custGeom>
                <a:avLst/>
                <a:gdLst>
                  <a:gd name="T0" fmla="*/ 44 w 88"/>
                  <a:gd name="T1" fmla="*/ 88 h 88"/>
                  <a:gd name="T2" fmla="*/ 44 w 88"/>
                  <a:gd name="T3" fmla="*/ 88 h 88"/>
                  <a:gd name="T4" fmla="*/ 36 w 88"/>
                  <a:gd name="T5" fmla="*/ 88 h 88"/>
                  <a:gd name="T6" fmla="*/ 26 w 88"/>
                  <a:gd name="T7" fmla="*/ 84 h 88"/>
                  <a:gd name="T8" fmla="*/ 20 w 88"/>
                  <a:gd name="T9" fmla="*/ 80 h 88"/>
                  <a:gd name="T10" fmla="*/ 12 w 88"/>
                  <a:gd name="T11" fmla="*/ 76 h 88"/>
                  <a:gd name="T12" fmla="*/ 8 w 88"/>
                  <a:gd name="T13" fmla="*/ 68 h 88"/>
                  <a:gd name="T14" fmla="*/ 4 w 88"/>
                  <a:gd name="T15" fmla="*/ 62 h 88"/>
                  <a:gd name="T16" fmla="*/ 0 w 88"/>
                  <a:gd name="T17" fmla="*/ 52 h 88"/>
                  <a:gd name="T18" fmla="*/ 0 w 88"/>
                  <a:gd name="T19" fmla="*/ 44 h 88"/>
                  <a:gd name="T20" fmla="*/ 0 w 88"/>
                  <a:gd name="T21" fmla="*/ 44 h 88"/>
                  <a:gd name="T22" fmla="*/ 2 w 88"/>
                  <a:gd name="T23" fmla="*/ 34 h 88"/>
                  <a:gd name="T24" fmla="*/ 4 w 88"/>
                  <a:gd name="T25" fmla="*/ 26 h 88"/>
                  <a:gd name="T26" fmla="*/ 8 w 88"/>
                  <a:gd name="T27" fmla="*/ 18 h 88"/>
                  <a:gd name="T28" fmla="*/ 14 w 88"/>
                  <a:gd name="T29" fmla="*/ 12 h 88"/>
                  <a:gd name="T30" fmla="*/ 20 w 88"/>
                  <a:gd name="T31" fmla="*/ 6 h 88"/>
                  <a:gd name="T32" fmla="*/ 28 w 88"/>
                  <a:gd name="T33" fmla="*/ 2 h 88"/>
                  <a:gd name="T34" fmla="*/ 36 w 88"/>
                  <a:gd name="T35" fmla="*/ 0 h 88"/>
                  <a:gd name="T36" fmla="*/ 44 w 88"/>
                  <a:gd name="T37" fmla="*/ 0 h 88"/>
                  <a:gd name="T38" fmla="*/ 44 w 88"/>
                  <a:gd name="T39" fmla="*/ 0 h 88"/>
                  <a:gd name="T40" fmla="*/ 54 w 88"/>
                  <a:gd name="T41" fmla="*/ 0 h 88"/>
                  <a:gd name="T42" fmla="*/ 62 w 88"/>
                  <a:gd name="T43" fmla="*/ 4 h 88"/>
                  <a:gd name="T44" fmla="*/ 70 w 88"/>
                  <a:gd name="T45" fmla="*/ 8 h 88"/>
                  <a:gd name="T46" fmla="*/ 76 w 88"/>
                  <a:gd name="T47" fmla="*/ 12 h 88"/>
                  <a:gd name="T48" fmla="*/ 82 w 88"/>
                  <a:gd name="T49" fmla="*/ 20 h 88"/>
                  <a:gd name="T50" fmla="*/ 86 w 88"/>
                  <a:gd name="T51" fmla="*/ 26 h 88"/>
                  <a:gd name="T52" fmla="*/ 88 w 88"/>
                  <a:gd name="T53" fmla="*/ 36 h 88"/>
                  <a:gd name="T54" fmla="*/ 88 w 88"/>
                  <a:gd name="T55" fmla="*/ 44 h 88"/>
                  <a:gd name="T56" fmla="*/ 88 w 88"/>
                  <a:gd name="T57" fmla="*/ 44 h 88"/>
                  <a:gd name="T58" fmla="*/ 88 w 88"/>
                  <a:gd name="T59" fmla="*/ 54 h 88"/>
                  <a:gd name="T60" fmla="*/ 86 w 88"/>
                  <a:gd name="T61" fmla="*/ 62 h 88"/>
                  <a:gd name="T62" fmla="*/ 82 w 88"/>
                  <a:gd name="T63" fmla="*/ 70 h 88"/>
                  <a:gd name="T64" fmla="*/ 76 w 88"/>
                  <a:gd name="T65" fmla="*/ 76 h 88"/>
                  <a:gd name="T66" fmla="*/ 70 w 88"/>
                  <a:gd name="T67" fmla="*/ 82 h 88"/>
                  <a:gd name="T68" fmla="*/ 62 w 88"/>
                  <a:gd name="T69" fmla="*/ 86 h 88"/>
                  <a:gd name="T70" fmla="*/ 54 w 88"/>
                  <a:gd name="T71" fmla="*/ 88 h 88"/>
                  <a:gd name="T72" fmla="*/ 44 w 88"/>
                  <a:gd name="T73" fmla="*/ 88 h 88"/>
                  <a:gd name="T74" fmla="*/ 44 w 88"/>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44" y="88"/>
                    </a:moveTo>
                    <a:lnTo>
                      <a:pt x="44" y="88"/>
                    </a:lnTo>
                    <a:lnTo>
                      <a:pt x="36" y="88"/>
                    </a:lnTo>
                    <a:lnTo>
                      <a:pt x="26" y="84"/>
                    </a:lnTo>
                    <a:lnTo>
                      <a:pt x="20" y="80"/>
                    </a:lnTo>
                    <a:lnTo>
                      <a:pt x="12" y="76"/>
                    </a:lnTo>
                    <a:lnTo>
                      <a:pt x="8" y="68"/>
                    </a:lnTo>
                    <a:lnTo>
                      <a:pt x="4" y="62"/>
                    </a:lnTo>
                    <a:lnTo>
                      <a:pt x="0" y="52"/>
                    </a:lnTo>
                    <a:lnTo>
                      <a:pt x="0" y="44"/>
                    </a:lnTo>
                    <a:lnTo>
                      <a:pt x="0" y="44"/>
                    </a:lnTo>
                    <a:lnTo>
                      <a:pt x="2" y="34"/>
                    </a:lnTo>
                    <a:lnTo>
                      <a:pt x="4" y="26"/>
                    </a:lnTo>
                    <a:lnTo>
                      <a:pt x="8" y="18"/>
                    </a:lnTo>
                    <a:lnTo>
                      <a:pt x="14" y="12"/>
                    </a:lnTo>
                    <a:lnTo>
                      <a:pt x="20" y="6"/>
                    </a:lnTo>
                    <a:lnTo>
                      <a:pt x="28" y="2"/>
                    </a:lnTo>
                    <a:lnTo>
                      <a:pt x="36" y="0"/>
                    </a:lnTo>
                    <a:lnTo>
                      <a:pt x="44" y="0"/>
                    </a:lnTo>
                    <a:lnTo>
                      <a:pt x="44" y="0"/>
                    </a:lnTo>
                    <a:lnTo>
                      <a:pt x="54" y="0"/>
                    </a:lnTo>
                    <a:lnTo>
                      <a:pt x="62" y="4"/>
                    </a:lnTo>
                    <a:lnTo>
                      <a:pt x="70" y="8"/>
                    </a:lnTo>
                    <a:lnTo>
                      <a:pt x="76" y="12"/>
                    </a:lnTo>
                    <a:lnTo>
                      <a:pt x="82" y="20"/>
                    </a:lnTo>
                    <a:lnTo>
                      <a:pt x="86" y="26"/>
                    </a:lnTo>
                    <a:lnTo>
                      <a:pt x="88" y="36"/>
                    </a:lnTo>
                    <a:lnTo>
                      <a:pt x="88" y="44"/>
                    </a:lnTo>
                    <a:lnTo>
                      <a:pt x="88" y="44"/>
                    </a:lnTo>
                    <a:lnTo>
                      <a:pt x="88" y="54"/>
                    </a:lnTo>
                    <a:lnTo>
                      <a:pt x="86" y="62"/>
                    </a:lnTo>
                    <a:lnTo>
                      <a:pt x="82" y="70"/>
                    </a:lnTo>
                    <a:lnTo>
                      <a:pt x="76" y="76"/>
                    </a:lnTo>
                    <a:lnTo>
                      <a:pt x="70" y="82"/>
                    </a:lnTo>
                    <a:lnTo>
                      <a:pt x="62" y="86"/>
                    </a:lnTo>
                    <a:lnTo>
                      <a:pt x="54" y="88"/>
                    </a:lnTo>
                    <a:lnTo>
                      <a:pt x="44" y="88"/>
                    </a:lnTo>
                    <a:lnTo>
                      <a:pt x="4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Freeform 21"/>
              <p:cNvSpPr>
                <a:spLocks/>
              </p:cNvSpPr>
              <p:nvPr/>
            </p:nvSpPr>
            <p:spPr bwMode="auto">
              <a:xfrm>
                <a:off x="13673138" y="3295650"/>
                <a:ext cx="190500" cy="117475"/>
              </a:xfrm>
              <a:custGeom>
                <a:avLst/>
                <a:gdLst>
                  <a:gd name="T0" fmla="*/ 18 w 120"/>
                  <a:gd name="T1" fmla="*/ 74 h 74"/>
                  <a:gd name="T2" fmla="*/ 18 w 120"/>
                  <a:gd name="T3" fmla="*/ 74 h 74"/>
                  <a:gd name="T4" fmla="*/ 12 w 120"/>
                  <a:gd name="T5" fmla="*/ 70 h 74"/>
                  <a:gd name="T6" fmla="*/ 6 w 120"/>
                  <a:gd name="T7" fmla="*/ 66 h 74"/>
                  <a:gd name="T8" fmla="*/ 4 w 120"/>
                  <a:gd name="T9" fmla="*/ 60 h 74"/>
                  <a:gd name="T10" fmla="*/ 0 w 120"/>
                  <a:gd name="T11" fmla="*/ 54 h 74"/>
                  <a:gd name="T12" fmla="*/ 0 w 120"/>
                  <a:gd name="T13" fmla="*/ 48 h 74"/>
                  <a:gd name="T14" fmla="*/ 0 w 120"/>
                  <a:gd name="T15" fmla="*/ 42 h 74"/>
                  <a:gd name="T16" fmla="*/ 2 w 120"/>
                  <a:gd name="T17" fmla="*/ 36 h 74"/>
                  <a:gd name="T18" fmla="*/ 6 w 120"/>
                  <a:gd name="T19" fmla="*/ 32 h 74"/>
                  <a:gd name="T20" fmla="*/ 6 w 120"/>
                  <a:gd name="T21" fmla="*/ 32 h 74"/>
                  <a:gd name="T22" fmla="*/ 12 w 120"/>
                  <a:gd name="T23" fmla="*/ 28 h 74"/>
                  <a:gd name="T24" fmla="*/ 18 w 120"/>
                  <a:gd name="T25" fmla="*/ 28 h 74"/>
                  <a:gd name="T26" fmla="*/ 32 w 120"/>
                  <a:gd name="T27" fmla="*/ 28 h 74"/>
                  <a:gd name="T28" fmla="*/ 32 w 120"/>
                  <a:gd name="T29" fmla="*/ 28 h 74"/>
                  <a:gd name="T30" fmla="*/ 52 w 120"/>
                  <a:gd name="T31" fmla="*/ 32 h 74"/>
                  <a:gd name="T32" fmla="*/ 72 w 120"/>
                  <a:gd name="T33" fmla="*/ 38 h 74"/>
                  <a:gd name="T34" fmla="*/ 72 w 120"/>
                  <a:gd name="T35" fmla="*/ 38 h 74"/>
                  <a:gd name="T36" fmla="*/ 78 w 120"/>
                  <a:gd name="T37" fmla="*/ 38 h 74"/>
                  <a:gd name="T38" fmla="*/ 84 w 120"/>
                  <a:gd name="T39" fmla="*/ 38 h 74"/>
                  <a:gd name="T40" fmla="*/ 84 w 120"/>
                  <a:gd name="T41" fmla="*/ 38 h 74"/>
                  <a:gd name="T42" fmla="*/ 96 w 120"/>
                  <a:gd name="T43" fmla="*/ 36 h 74"/>
                  <a:gd name="T44" fmla="*/ 104 w 120"/>
                  <a:gd name="T45" fmla="*/ 30 h 74"/>
                  <a:gd name="T46" fmla="*/ 108 w 120"/>
                  <a:gd name="T47" fmla="*/ 22 h 74"/>
                  <a:gd name="T48" fmla="*/ 110 w 120"/>
                  <a:gd name="T49" fmla="*/ 10 h 74"/>
                  <a:gd name="T50" fmla="*/ 110 w 120"/>
                  <a:gd name="T51" fmla="*/ 10 h 74"/>
                  <a:gd name="T52" fmla="*/ 108 w 120"/>
                  <a:gd name="T53" fmla="*/ 4 h 74"/>
                  <a:gd name="T54" fmla="*/ 104 w 120"/>
                  <a:gd name="T55" fmla="*/ 0 h 74"/>
                  <a:gd name="T56" fmla="*/ 104 w 120"/>
                  <a:gd name="T57" fmla="*/ 0 h 74"/>
                  <a:gd name="T58" fmla="*/ 112 w 120"/>
                  <a:gd name="T59" fmla="*/ 6 h 74"/>
                  <a:gd name="T60" fmla="*/ 118 w 120"/>
                  <a:gd name="T61" fmla="*/ 12 h 74"/>
                  <a:gd name="T62" fmla="*/ 120 w 120"/>
                  <a:gd name="T63" fmla="*/ 20 h 74"/>
                  <a:gd name="T64" fmla="*/ 118 w 120"/>
                  <a:gd name="T65" fmla="*/ 30 h 74"/>
                  <a:gd name="T66" fmla="*/ 118 w 120"/>
                  <a:gd name="T67" fmla="*/ 30 h 74"/>
                  <a:gd name="T68" fmla="*/ 116 w 120"/>
                  <a:gd name="T69" fmla="*/ 34 h 74"/>
                  <a:gd name="T70" fmla="*/ 112 w 120"/>
                  <a:gd name="T71" fmla="*/ 38 h 74"/>
                  <a:gd name="T72" fmla="*/ 112 w 120"/>
                  <a:gd name="T73" fmla="*/ 38 h 74"/>
                  <a:gd name="T74" fmla="*/ 102 w 120"/>
                  <a:gd name="T75" fmla="*/ 42 h 74"/>
                  <a:gd name="T76" fmla="*/ 90 w 120"/>
                  <a:gd name="T77" fmla="*/ 44 h 74"/>
                  <a:gd name="T78" fmla="*/ 68 w 120"/>
                  <a:gd name="T79" fmla="*/ 42 h 74"/>
                  <a:gd name="T80" fmla="*/ 68 w 120"/>
                  <a:gd name="T81" fmla="*/ 42 h 74"/>
                  <a:gd name="T82" fmla="*/ 48 w 120"/>
                  <a:gd name="T83" fmla="*/ 40 h 74"/>
                  <a:gd name="T84" fmla="*/ 38 w 120"/>
                  <a:gd name="T85" fmla="*/ 42 h 74"/>
                  <a:gd name="T86" fmla="*/ 30 w 120"/>
                  <a:gd name="T87" fmla="*/ 44 h 74"/>
                  <a:gd name="T88" fmla="*/ 30 w 120"/>
                  <a:gd name="T89" fmla="*/ 44 h 74"/>
                  <a:gd name="T90" fmla="*/ 22 w 120"/>
                  <a:gd name="T91" fmla="*/ 50 h 74"/>
                  <a:gd name="T92" fmla="*/ 20 w 120"/>
                  <a:gd name="T93" fmla="*/ 52 h 74"/>
                  <a:gd name="T94" fmla="*/ 20 w 120"/>
                  <a:gd name="T95" fmla="*/ 58 h 74"/>
                  <a:gd name="T96" fmla="*/ 20 w 120"/>
                  <a:gd name="T97" fmla="*/ 58 h 74"/>
                  <a:gd name="T98" fmla="*/ 18 w 120"/>
                  <a:gd name="T99" fmla="*/ 74 h 74"/>
                  <a:gd name="T100" fmla="*/ 18 w 120"/>
                  <a:gd name="T10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74">
                    <a:moveTo>
                      <a:pt x="18" y="74"/>
                    </a:moveTo>
                    <a:lnTo>
                      <a:pt x="18" y="74"/>
                    </a:lnTo>
                    <a:lnTo>
                      <a:pt x="12" y="70"/>
                    </a:lnTo>
                    <a:lnTo>
                      <a:pt x="6" y="66"/>
                    </a:lnTo>
                    <a:lnTo>
                      <a:pt x="4" y="60"/>
                    </a:lnTo>
                    <a:lnTo>
                      <a:pt x="0" y="54"/>
                    </a:lnTo>
                    <a:lnTo>
                      <a:pt x="0" y="48"/>
                    </a:lnTo>
                    <a:lnTo>
                      <a:pt x="0" y="42"/>
                    </a:lnTo>
                    <a:lnTo>
                      <a:pt x="2" y="36"/>
                    </a:lnTo>
                    <a:lnTo>
                      <a:pt x="6" y="32"/>
                    </a:lnTo>
                    <a:lnTo>
                      <a:pt x="6" y="32"/>
                    </a:lnTo>
                    <a:lnTo>
                      <a:pt x="12" y="28"/>
                    </a:lnTo>
                    <a:lnTo>
                      <a:pt x="18" y="28"/>
                    </a:lnTo>
                    <a:lnTo>
                      <a:pt x="32" y="28"/>
                    </a:lnTo>
                    <a:lnTo>
                      <a:pt x="32" y="28"/>
                    </a:lnTo>
                    <a:lnTo>
                      <a:pt x="52" y="32"/>
                    </a:lnTo>
                    <a:lnTo>
                      <a:pt x="72" y="38"/>
                    </a:lnTo>
                    <a:lnTo>
                      <a:pt x="72" y="38"/>
                    </a:lnTo>
                    <a:lnTo>
                      <a:pt x="78" y="38"/>
                    </a:lnTo>
                    <a:lnTo>
                      <a:pt x="84" y="38"/>
                    </a:lnTo>
                    <a:lnTo>
                      <a:pt x="84" y="38"/>
                    </a:lnTo>
                    <a:lnTo>
                      <a:pt x="96" y="36"/>
                    </a:lnTo>
                    <a:lnTo>
                      <a:pt x="104" y="30"/>
                    </a:lnTo>
                    <a:lnTo>
                      <a:pt x="108" y="22"/>
                    </a:lnTo>
                    <a:lnTo>
                      <a:pt x="110" y="10"/>
                    </a:lnTo>
                    <a:lnTo>
                      <a:pt x="110" y="10"/>
                    </a:lnTo>
                    <a:lnTo>
                      <a:pt x="108" y="4"/>
                    </a:lnTo>
                    <a:lnTo>
                      <a:pt x="104" y="0"/>
                    </a:lnTo>
                    <a:lnTo>
                      <a:pt x="104" y="0"/>
                    </a:lnTo>
                    <a:lnTo>
                      <a:pt x="112" y="6"/>
                    </a:lnTo>
                    <a:lnTo>
                      <a:pt x="118" y="12"/>
                    </a:lnTo>
                    <a:lnTo>
                      <a:pt x="120" y="20"/>
                    </a:lnTo>
                    <a:lnTo>
                      <a:pt x="118" y="30"/>
                    </a:lnTo>
                    <a:lnTo>
                      <a:pt x="118" y="30"/>
                    </a:lnTo>
                    <a:lnTo>
                      <a:pt x="116" y="34"/>
                    </a:lnTo>
                    <a:lnTo>
                      <a:pt x="112" y="38"/>
                    </a:lnTo>
                    <a:lnTo>
                      <a:pt x="112" y="38"/>
                    </a:lnTo>
                    <a:lnTo>
                      <a:pt x="102" y="42"/>
                    </a:lnTo>
                    <a:lnTo>
                      <a:pt x="90" y="44"/>
                    </a:lnTo>
                    <a:lnTo>
                      <a:pt x="68" y="42"/>
                    </a:lnTo>
                    <a:lnTo>
                      <a:pt x="68" y="42"/>
                    </a:lnTo>
                    <a:lnTo>
                      <a:pt x="48" y="40"/>
                    </a:lnTo>
                    <a:lnTo>
                      <a:pt x="38" y="42"/>
                    </a:lnTo>
                    <a:lnTo>
                      <a:pt x="30" y="44"/>
                    </a:lnTo>
                    <a:lnTo>
                      <a:pt x="30" y="44"/>
                    </a:lnTo>
                    <a:lnTo>
                      <a:pt x="22" y="50"/>
                    </a:lnTo>
                    <a:lnTo>
                      <a:pt x="20" y="52"/>
                    </a:lnTo>
                    <a:lnTo>
                      <a:pt x="20" y="58"/>
                    </a:lnTo>
                    <a:lnTo>
                      <a:pt x="20" y="58"/>
                    </a:lnTo>
                    <a:lnTo>
                      <a:pt x="18" y="74"/>
                    </a:lnTo>
                    <a:lnTo>
                      <a:pt x="1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Freeform 22"/>
              <p:cNvSpPr>
                <a:spLocks/>
              </p:cNvSpPr>
              <p:nvPr/>
            </p:nvSpPr>
            <p:spPr bwMode="auto">
              <a:xfrm>
                <a:off x="13711238" y="3194050"/>
                <a:ext cx="57150" cy="69850"/>
              </a:xfrm>
              <a:custGeom>
                <a:avLst/>
                <a:gdLst>
                  <a:gd name="T0" fmla="*/ 26 w 36"/>
                  <a:gd name="T1" fmla="*/ 2 h 44"/>
                  <a:gd name="T2" fmla="*/ 26 w 36"/>
                  <a:gd name="T3" fmla="*/ 2 h 44"/>
                  <a:gd name="T4" fmla="*/ 20 w 36"/>
                  <a:gd name="T5" fmla="*/ 14 h 44"/>
                  <a:gd name="T6" fmla="*/ 20 w 36"/>
                  <a:gd name="T7" fmla="*/ 20 h 44"/>
                  <a:gd name="T8" fmla="*/ 20 w 36"/>
                  <a:gd name="T9" fmla="*/ 24 h 44"/>
                  <a:gd name="T10" fmla="*/ 20 w 36"/>
                  <a:gd name="T11" fmla="*/ 30 h 44"/>
                  <a:gd name="T12" fmla="*/ 24 w 36"/>
                  <a:gd name="T13" fmla="*/ 36 h 44"/>
                  <a:gd name="T14" fmla="*/ 28 w 36"/>
                  <a:gd name="T15" fmla="*/ 40 h 44"/>
                  <a:gd name="T16" fmla="*/ 36 w 36"/>
                  <a:gd name="T17" fmla="*/ 44 h 44"/>
                  <a:gd name="T18" fmla="*/ 36 w 36"/>
                  <a:gd name="T19" fmla="*/ 44 h 44"/>
                  <a:gd name="T20" fmla="*/ 24 w 36"/>
                  <a:gd name="T21" fmla="*/ 44 h 44"/>
                  <a:gd name="T22" fmla="*/ 16 w 36"/>
                  <a:gd name="T23" fmla="*/ 40 h 44"/>
                  <a:gd name="T24" fmla="*/ 8 w 36"/>
                  <a:gd name="T25" fmla="*/ 34 h 44"/>
                  <a:gd name="T26" fmla="*/ 2 w 36"/>
                  <a:gd name="T27" fmla="*/ 28 h 44"/>
                  <a:gd name="T28" fmla="*/ 2 w 36"/>
                  <a:gd name="T29" fmla="*/ 28 h 44"/>
                  <a:gd name="T30" fmla="*/ 0 w 36"/>
                  <a:gd name="T31" fmla="*/ 24 h 44"/>
                  <a:gd name="T32" fmla="*/ 0 w 36"/>
                  <a:gd name="T33" fmla="*/ 16 h 44"/>
                  <a:gd name="T34" fmla="*/ 4 w 36"/>
                  <a:gd name="T35" fmla="*/ 10 h 44"/>
                  <a:gd name="T36" fmla="*/ 8 w 36"/>
                  <a:gd name="T37" fmla="*/ 8 h 44"/>
                  <a:gd name="T38" fmla="*/ 8 w 36"/>
                  <a:gd name="T39" fmla="*/ 8 h 44"/>
                  <a:gd name="T40" fmla="*/ 24 w 36"/>
                  <a:gd name="T41" fmla="*/ 0 h 44"/>
                  <a:gd name="T42" fmla="*/ 24 w 36"/>
                  <a:gd name="T43" fmla="*/ 0 h 44"/>
                  <a:gd name="T44" fmla="*/ 26 w 36"/>
                  <a:gd name="T45" fmla="*/ 2 h 44"/>
                  <a:gd name="T46" fmla="*/ 26 w 36"/>
                  <a:gd name="T4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44">
                    <a:moveTo>
                      <a:pt x="26" y="2"/>
                    </a:moveTo>
                    <a:lnTo>
                      <a:pt x="26" y="2"/>
                    </a:lnTo>
                    <a:lnTo>
                      <a:pt x="20" y="14"/>
                    </a:lnTo>
                    <a:lnTo>
                      <a:pt x="20" y="20"/>
                    </a:lnTo>
                    <a:lnTo>
                      <a:pt x="20" y="24"/>
                    </a:lnTo>
                    <a:lnTo>
                      <a:pt x="20" y="30"/>
                    </a:lnTo>
                    <a:lnTo>
                      <a:pt x="24" y="36"/>
                    </a:lnTo>
                    <a:lnTo>
                      <a:pt x="28" y="40"/>
                    </a:lnTo>
                    <a:lnTo>
                      <a:pt x="36" y="44"/>
                    </a:lnTo>
                    <a:lnTo>
                      <a:pt x="36" y="44"/>
                    </a:lnTo>
                    <a:lnTo>
                      <a:pt x="24" y="44"/>
                    </a:lnTo>
                    <a:lnTo>
                      <a:pt x="16" y="40"/>
                    </a:lnTo>
                    <a:lnTo>
                      <a:pt x="8" y="34"/>
                    </a:lnTo>
                    <a:lnTo>
                      <a:pt x="2" y="28"/>
                    </a:lnTo>
                    <a:lnTo>
                      <a:pt x="2" y="28"/>
                    </a:lnTo>
                    <a:lnTo>
                      <a:pt x="0" y="24"/>
                    </a:lnTo>
                    <a:lnTo>
                      <a:pt x="0" y="16"/>
                    </a:lnTo>
                    <a:lnTo>
                      <a:pt x="4" y="10"/>
                    </a:lnTo>
                    <a:lnTo>
                      <a:pt x="8" y="8"/>
                    </a:lnTo>
                    <a:lnTo>
                      <a:pt x="8" y="8"/>
                    </a:lnTo>
                    <a:lnTo>
                      <a:pt x="24" y="0"/>
                    </a:lnTo>
                    <a:lnTo>
                      <a:pt x="24" y="0"/>
                    </a:lnTo>
                    <a:lnTo>
                      <a:pt x="26" y="2"/>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065" name="Group 2064"/>
          <p:cNvGrpSpPr/>
          <p:nvPr/>
        </p:nvGrpSpPr>
        <p:grpSpPr>
          <a:xfrm>
            <a:off x="6214304" y="3909891"/>
            <a:ext cx="2802981" cy="2287079"/>
            <a:chOff x="6214304" y="3909891"/>
            <a:chExt cx="2802981" cy="2287079"/>
          </a:xfrm>
        </p:grpSpPr>
        <p:sp>
          <p:nvSpPr>
            <p:cNvPr id="42" name="Round Same Side Corner Rectangle 41"/>
            <p:cNvSpPr/>
            <p:nvPr/>
          </p:nvSpPr>
          <p:spPr>
            <a:xfrm flipV="1">
              <a:off x="6214304" y="3909891"/>
              <a:ext cx="2802981" cy="2287079"/>
            </a:xfrm>
            <a:prstGeom prst="round2SameRect">
              <a:avLst>
                <a:gd name="adj1" fmla="val 10595"/>
                <a:gd name="adj2" fmla="val 0"/>
              </a:avLst>
            </a:prstGeom>
            <a:solidFill>
              <a:schemeClr val="bg2"/>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064" name="Picture 2063"/>
            <p:cNvPicPr>
              <a:picLocks noChangeAspect="1"/>
            </p:cNvPicPr>
            <p:nvPr/>
          </p:nvPicPr>
          <p:blipFill rotWithShape="1">
            <a:blip r:embed="rId4">
              <a:extLst>
                <a:ext uri="{28A0092B-C50C-407E-A947-70E740481C1C}">
                  <a14:useLocalDpi xmlns:a14="http://schemas.microsoft.com/office/drawing/2010/main" val="0"/>
                </a:ext>
              </a:extLst>
            </a:blip>
            <a:srcRect t="11189" b="11105"/>
            <a:stretch/>
          </p:blipFill>
          <p:spPr>
            <a:xfrm>
              <a:off x="6281907" y="4014826"/>
              <a:ext cx="2644623" cy="2055034"/>
            </a:xfrm>
            <a:prstGeom prst="rect">
              <a:avLst/>
            </a:prstGeom>
          </p:spPr>
        </p:pic>
      </p:grpSp>
      <p:grpSp>
        <p:nvGrpSpPr>
          <p:cNvPr id="38" name="Group 37"/>
          <p:cNvGrpSpPr/>
          <p:nvPr/>
        </p:nvGrpSpPr>
        <p:grpSpPr>
          <a:xfrm>
            <a:off x="3191601" y="2278809"/>
            <a:ext cx="2822486" cy="568853"/>
            <a:chOff x="3650101" y="2940256"/>
            <a:chExt cx="2067792" cy="302821"/>
          </a:xfrm>
        </p:grpSpPr>
        <p:sp>
          <p:nvSpPr>
            <p:cNvPr id="39" name="Round Same Side Corner Rectangle 38"/>
            <p:cNvSpPr/>
            <p:nvPr/>
          </p:nvSpPr>
          <p:spPr>
            <a:xfrm>
              <a:off x="3662304" y="2940256"/>
              <a:ext cx="2055589" cy="302821"/>
            </a:xfrm>
            <a:prstGeom prst="round2SameRect">
              <a:avLst/>
            </a:prstGeom>
            <a:gradFill>
              <a:gsLst>
                <a:gs pos="0">
                  <a:schemeClr val="accent3">
                    <a:lumMod val="76000"/>
                  </a:schemeClr>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sp>
          <p:nvSpPr>
            <p:cNvPr id="40" name="TextBox 39"/>
            <p:cNvSpPr txBox="1"/>
            <p:nvPr/>
          </p:nvSpPr>
          <p:spPr>
            <a:xfrm>
              <a:off x="3650101" y="2993361"/>
              <a:ext cx="2062457" cy="196609"/>
            </a:xfrm>
            <a:prstGeom prst="rect">
              <a:avLst/>
            </a:prstGeom>
            <a:noFill/>
          </p:spPr>
          <p:txBody>
            <a:bodyPr wrap="square" rtlCol="0" anchor="ctr">
              <a:spAutoFit/>
            </a:bodyPr>
            <a:lstStyle/>
            <a:p>
              <a:pPr algn="ctr"/>
              <a:r>
                <a:rPr lang="en-GB" b="1" dirty="0" smtClean="0">
                  <a:solidFill>
                    <a:schemeClr val="bg2"/>
                  </a:solidFill>
                </a:rPr>
                <a:t>System Generated</a:t>
              </a:r>
              <a:endParaRPr lang="en-GB" b="1" dirty="0">
                <a:solidFill>
                  <a:schemeClr val="bg2"/>
                </a:solidFill>
              </a:endParaRPr>
            </a:p>
          </p:txBody>
        </p:sp>
      </p:grpSp>
      <p:grpSp>
        <p:nvGrpSpPr>
          <p:cNvPr id="44" name="Group 43"/>
          <p:cNvGrpSpPr/>
          <p:nvPr/>
        </p:nvGrpSpPr>
        <p:grpSpPr>
          <a:xfrm>
            <a:off x="6194798" y="3337495"/>
            <a:ext cx="2822486" cy="568853"/>
            <a:chOff x="3650101" y="2940256"/>
            <a:chExt cx="2067792" cy="302821"/>
          </a:xfrm>
        </p:grpSpPr>
        <p:sp>
          <p:nvSpPr>
            <p:cNvPr id="45" name="Round Same Side Corner Rectangle 44"/>
            <p:cNvSpPr/>
            <p:nvPr/>
          </p:nvSpPr>
          <p:spPr>
            <a:xfrm>
              <a:off x="3662304" y="2940256"/>
              <a:ext cx="2055589" cy="302821"/>
            </a:xfrm>
            <a:prstGeom prst="round2SameRect">
              <a:avLst/>
            </a:prstGeom>
            <a:gradFill>
              <a:gsLst>
                <a:gs pos="0">
                  <a:schemeClr val="accent5">
                    <a:lumMod val="86000"/>
                  </a:schemeClr>
                </a:gs>
                <a:gs pos="10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sp>
          <p:nvSpPr>
            <p:cNvPr id="46" name="TextBox 45"/>
            <p:cNvSpPr txBox="1"/>
            <p:nvPr/>
          </p:nvSpPr>
          <p:spPr>
            <a:xfrm>
              <a:off x="3650101" y="2993361"/>
              <a:ext cx="2062457" cy="196609"/>
            </a:xfrm>
            <a:prstGeom prst="rect">
              <a:avLst/>
            </a:prstGeom>
            <a:noFill/>
          </p:spPr>
          <p:txBody>
            <a:bodyPr wrap="square" rtlCol="0" anchor="ctr">
              <a:spAutoFit/>
            </a:bodyPr>
            <a:lstStyle/>
            <a:p>
              <a:pPr algn="ctr"/>
              <a:r>
                <a:rPr lang="en-GB" b="1" dirty="0" smtClean="0">
                  <a:solidFill>
                    <a:schemeClr val="bg2"/>
                  </a:solidFill>
                </a:rPr>
                <a:t>Manual</a:t>
              </a:r>
              <a:endParaRPr lang="en-GB" b="1" dirty="0">
                <a:solidFill>
                  <a:schemeClr val="bg2"/>
                </a:solidFill>
              </a:endParaRPr>
            </a:p>
          </p:txBody>
        </p:sp>
      </p:grpSp>
    </p:spTree>
    <p:extLst>
      <p:ext uri="{BB962C8B-B14F-4D97-AF65-F5344CB8AC3E}">
        <p14:creationId xmlns:p14="http://schemas.microsoft.com/office/powerpoint/2010/main" val="184945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50"/>
                                        <p:tgtEl>
                                          <p:spTgt spid="29"/>
                                        </p:tgtEl>
                                      </p:cBhvr>
                                    </p:animEffect>
                                  </p:childTnLst>
                                </p:cTn>
                              </p:par>
                              <p:par>
                                <p:cTn id="14" presetID="0" presetClass="path" presetSubtype="0" decel="100000" fill="hold" nodeType="withEffect">
                                  <p:stCondLst>
                                    <p:cond delay="0"/>
                                  </p:stCondLst>
                                  <p:childTnLst>
                                    <p:animMotion origin="layout" path="M -0.00017 -0.07585 L -1.66667E-6 -1.61887E-6 " pathEditMode="relative" rAng="0" ptsTypes="AA">
                                      <p:cBhvr>
                                        <p:cTn id="15" dur="750" fill="hold"/>
                                        <p:tgtEl>
                                          <p:spTgt spid="29"/>
                                        </p:tgtEl>
                                        <p:attrNameLst>
                                          <p:attrName>ppt_x</p:attrName>
                                          <p:attrName>ppt_y</p:attrName>
                                        </p:attrNameLst>
                                      </p:cBhvr>
                                      <p:rCtr x="0" y="3793"/>
                                    </p:animMotion>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750"/>
                                        <p:tgtEl>
                                          <p:spTgt spid="38"/>
                                        </p:tgtEl>
                                      </p:cBhvr>
                                    </p:animEffect>
                                    <p:anim calcmode="lin" valueType="num">
                                      <p:cBhvr>
                                        <p:cTn id="20" dur="750" fill="hold"/>
                                        <p:tgtEl>
                                          <p:spTgt spid="38"/>
                                        </p:tgtEl>
                                        <p:attrNameLst>
                                          <p:attrName>ppt_x</p:attrName>
                                        </p:attrNameLst>
                                      </p:cBhvr>
                                      <p:tavLst>
                                        <p:tav tm="0">
                                          <p:val>
                                            <p:strVal val="#ppt_x"/>
                                          </p:val>
                                        </p:tav>
                                        <p:tav tm="100000">
                                          <p:val>
                                            <p:strVal val="#ppt_x"/>
                                          </p:val>
                                        </p:tav>
                                      </p:tavLst>
                                    </p:anim>
                                    <p:anim calcmode="lin" valueType="num">
                                      <p:cBhvr>
                                        <p:cTn id="21" dur="75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2066"/>
                                        </p:tgtEl>
                                        <p:attrNameLst>
                                          <p:attrName>style.visibility</p:attrName>
                                        </p:attrNameLst>
                                      </p:cBhvr>
                                      <p:to>
                                        <p:strVal val="visible"/>
                                      </p:to>
                                    </p:set>
                                    <p:animEffect transition="in" filter="fade">
                                      <p:cBhvr>
                                        <p:cTn id="25" dur="750"/>
                                        <p:tgtEl>
                                          <p:spTgt spid="2066"/>
                                        </p:tgtEl>
                                      </p:cBhvr>
                                    </p:animEffect>
                                  </p:childTnLst>
                                </p:cTn>
                              </p:par>
                              <p:par>
                                <p:cTn id="26" presetID="0" presetClass="path" presetSubtype="0" decel="100000" fill="hold" nodeType="withEffect">
                                  <p:stCondLst>
                                    <p:cond delay="0"/>
                                  </p:stCondLst>
                                  <p:childTnLst>
                                    <p:animMotion origin="layout" path="M -0.00017 -0.07585 L -1.66667E-6 -1.61887E-6 " pathEditMode="relative" rAng="0" ptsTypes="AA">
                                      <p:cBhvr>
                                        <p:cTn id="27" dur="750" fill="hold"/>
                                        <p:tgtEl>
                                          <p:spTgt spid="2066"/>
                                        </p:tgtEl>
                                        <p:attrNameLst>
                                          <p:attrName>ppt_x</p:attrName>
                                          <p:attrName>ppt_y</p:attrName>
                                        </p:attrNameLst>
                                      </p:cBhvr>
                                      <p:rCtr x="0" y="3793"/>
                                    </p:animMotion>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750"/>
                                        <p:tgtEl>
                                          <p:spTgt spid="44"/>
                                        </p:tgtEl>
                                      </p:cBhvr>
                                    </p:animEffect>
                                    <p:anim calcmode="lin" valueType="num">
                                      <p:cBhvr>
                                        <p:cTn id="32" dur="750" fill="hold"/>
                                        <p:tgtEl>
                                          <p:spTgt spid="44"/>
                                        </p:tgtEl>
                                        <p:attrNameLst>
                                          <p:attrName>ppt_x</p:attrName>
                                        </p:attrNameLst>
                                      </p:cBhvr>
                                      <p:tavLst>
                                        <p:tav tm="0">
                                          <p:val>
                                            <p:strVal val="#ppt_x"/>
                                          </p:val>
                                        </p:tav>
                                        <p:tav tm="100000">
                                          <p:val>
                                            <p:strVal val="#ppt_x"/>
                                          </p:val>
                                        </p:tav>
                                      </p:tavLst>
                                    </p:anim>
                                    <p:anim calcmode="lin" valueType="num">
                                      <p:cBhvr>
                                        <p:cTn id="33" dur="75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10" presetClass="entr" presetSubtype="0" fill="hold" nodeType="afterEffect">
                                  <p:stCondLst>
                                    <p:cond delay="0"/>
                                  </p:stCondLst>
                                  <p:childTnLst>
                                    <p:set>
                                      <p:cBhvr>
                                        <p:cTn id="36" dur="1" fill="hold">
                                          <p:stCondLst>
                                            <p:cond delay="0"/>
                                          </p:stCondLst>
                                        </p:cTn>
                                        <p:tgtEl>
                                          <p:spTgt spid="2065"/>
                                        </p:tgtEl>
                                        <p:attrNameLst>
                                          <p:attrName>style.visibility</p:attrName>
                                        </p:attrNameLst>
                                      </p:cBhvr>
                                      <p:to>
                                        <p:strVal val="visible"/>
                                      </p:to>
                                    </p:set>
                                    <p:animEffect transition="in" filter="fade">
                                      <p:cBhvr>
                                        <p:cTn id="37" dur="750"/>
                                        <p:tgtEl>
                                          <p:spTgt spid="2065"/>
                                        </p:tgtEl>
                                      </p:cBhvr>
                                    </p:animEffect>
                                  </p:childTnLst>
                                </p:cTn>
                              </p:par>
                              <p:par>
                                <p:cTn id="38" presetID="0" presetClass="path" presetSubtype="0" decel="100000" fill="hold" nodeType="withEffect">
                                  <p:stCondLst>
                                    <p:cond delay="0"/>
                                  </p:stCondLst>
                                  <p:childTnLst>
                                    <p:animMotion origin="layout" path="M -0.00017 -0.07585 L -1.66667E-6 -1.61887E-6 " pathEditMode="relative" rAng="0" ptsTypes="AA">
                                      <p:cBhvr>
                                        <p:cTn id="39" dur="750" fill="hold"/>
                                        <p:tgtEl>
                                          <p:spTgt spid="2065"/>
                                        </p:tgtEl>
                                        <p:attrNameLst>
                                          <p:attrName>ppt_x</p:attrName>
                                          <p:attrName>ppt_y</p:attrName>
                                        </p:attrNameLst>
                                      </p:cBhvr>
                                      <p:rCtr x="0" y="37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0249"/>
            <a:ext cx="5867400" cy="500066"/>
          </a:xfrm>
        </p:spPr>
        <p:txBody>
          <a:bodyPr/>
          <a:lstStyle/>
          <a:p>
            <a:r>
              <a:rPr lang="en-GB" dirty="0"/>
              <a:t>User Driven Data Classification</a:t>
            </a:r>
          </a:p>
        </p:txBody>
      </p:sp>
      <p:grpSp>
        <p:nvGrpSpPr>
          <p:cNvPr id="4" name="Group 3"/>
          <p:cNvGrpSpPr/>
          <p:nvPr/>
        </p:nvGrpSpPr>
        <p:grpSpPr>
          <a:xfrm>
            <a:off x="166118" y="1213938"/>
            <a:ext cx="3397769" cy="568853"/>
            <a:chOff x="3650101" y="2940256"/>
            <a:chExt cx="2067792" cy="302821"/>
          </a:xfrm>
        </p:grpSpPr>
        <p:sp>
          <p:nvSpPr>
            <p:cNvPr id="5" name="Round Same Side Corner Rectangle 4"/>
            <p:cNvSpPr/>
            <p:nvPr/>
          </p:nvSpPr>
          <p:spPr>
            <a:xfrm>
              <a:off x="3662304" y="2940256"/>
              <a:ext cx="2055589"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1050"/>
            </a:p>
          </p:txBody>
        </p:sp>
        <p:sp>
          <p:nvSpPr>
            <p:cNvPr id="6" name="TextBox 5"/>
            <p:cNvSpPr txBox="1"/>
            <p:nvPr/>
          </p:nvSpPr>
          <p:spPr>
            <a:xfrm>
              <a:off x="3650101" y="3017936"/>
              <a:ext cx="2062457" cy="147457"/>
            </a:xfrm>
            <a:prstGeom prst="rect">
              <a:avLst/>
            </a:prstGeom>
            <a:noFill/>
          </p:spPr>
          <p:txBody>
            <a:bodyPr wrap="square" lIns="180000" rtlCol="0" anchor="ctr">
              <a:spAutoFit/>
            </a:bodyPr>
            <a:lstStyle/>
            <a:p>
              <a:r>
                <a:rPr lang="en-GB" sz="1200" dirty="0">
                  <a:solidFill>
                    <a:schemeClr val="bg2"/>
                  </a:solidFill>
                </a:rPr>
                <a:t>Dynamic and proactive labelling</a:t>
              </a:r>
            </a:p>
          </p:txBody>
        </p:sp>
      </p:grpSp>
      <p:grpSp>
        <p:nvGrpSpPr>
          <p:cNvPr id="7" name="Group 6"/>
          <p:cNvGrpSpPr/>
          <p:nvPr/>
        </p:nvGrpSpPr>
        <p:grpSpPr>
          <a:xfrm>
            <a:off x="166118" y="1850658"/>
            <a:ext cx="3397769" cy="568853"/>
            <a:chOff x="3650101" y="2940256"/>
            <a:chExt cx="2067792" cy="302821"/>
          </a:xfrm>
        </p:grpSpPr>
        <p:sp>
          <p:nvSpPr>
            <p:cNvPr id="8" name="Round Same Side Corner Rectangle 7"/>
            <p:cNvSpPr/>
            <p:nvPr/>
          </p:nvSpPr>
          <p:spPr>
            <a:xfrm>
              <a:off x="3662304" y="2940256"/>
              <a:ext cx="2055589"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1050"/>
            </a:p>
          </p:txBody>
        </p:sp>
        <p:sp>
          <p:nvSpPr>
            <p:cNvPr id="9" name="TextBox 8"/>
            <p:cNvSpPr txBox="1"/>
            <p:nvPr/>
          </p:nvSpPr>
          <p:spPr>
            <a:xfrm>
              <a:off x="3650101" y="2968785"/>
              <a:ext cx="2062457" cy="245761"/>
            </a:xfrm>
            <a:prstGeom prst="rect">
              <a:avLst/>
            </a:prstGeom>
            <a:noFill/>
          </p:spPr>
          <p:txBody>
            <a:bodyPr wrap="square" lIns="180000" rtlCol="0" anchor="ctr">
              <a:spAutoFit/>
            </a:bodyPr>
            <a:lstStyle/>
            <a:p>
              <a:r>
                <a:rPr lang="en-GB" sz="1200" dirty="0">
                  <a:solidFill>
                    <a:schemeClr val="bg2"/>
                  </a:solidFill>
                </a:rPr>
                <a:t>Enforce </a:t>
              </a:r>
              <a:r>
                <a:rPr lang="en-GB" sz="1200" dirty="0" smtClean="0">
                  <a:solidFill>
                    <a:schemeClr val="bg2"/>
                  </a:solidFill>
                </a:rPr>
                <a:t>labelling/data classification </a:t>
              </a:r>
              <a:r>
                <a:rPr lang="en-GB" sz="1200" dirty="0">
                  <a:solidFill>
                    <a:schemeClr val="bg2"/>
                  </a:solidFill>
                </a:rPr>
                <a:t>p</a:t>
              </a:r>
              <a:r>
                <a:rPr lang="en-GB" sz="1200" dirty="0" smtClean="0">
                  <a:solidFill>
                    <a:schemeClr val="bg2"/>
                  </a:solidFill>
                </a:rPr>
                <a:t>olicy</a:t>
              </a:r>
              <a:endParaRPr lang="en-GB" sz="1200" dirty="0">
                <a:solidFill>
                  <a:schemeClr val="bg2"/>
                </a:solidFill>
              </a:endParaRPr>
            </a:p>
          </p:txBody>
        </p:sp>
      </p:grpSp>
      <p:grpSp>
        <p:nvGrpSpPr>
          <p:cNvPr id="10" name="Group 9"/>
          <p:cNvGrpSpPr/>
          <p:nvPr/>
        </p:nvGrpSpPr>
        <p:grpSpPr>
          <a:xfrm>
            <a:off x="166118" y="2487378"/>
            <a:ext cx="3397769" cy="568853"/>
            <a:chOff x="3650101" y="2940256"/>
            <a:chExt cx="2067792" cy="302821"/>
          </a:xfrm>
        </p:grpSpPr>
        <p:sp>
          <p:nvSpPr>
            <p:cNvPr id="11" name="Round Same Side Corner Rectangle 10"/>
            <p:cNvSpPr/>
            <p:nvPr/>
          </p:nvSpPr>
          <p:spPr>
            <a:xfrm>
              <a:off x="3662304" y="2940256"/>
              <a:ext cx="2055589"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1050"/>
            </a:p>
          </p:txBody>
        </p:sp>
        <p:sp>
          <p:nvSpPr>
            <p:cNvPr id="12" name="TextBox 11"/>
            <p:cNvSpPr txBox="1"/>
            <p:nvPr/>
          </p:nvSpPr>
          <p:spPr>
            <a:xfrm>
              <a:off x="3650101" y="3017937"/>
              <a:ext cx="2062457" cy="147457"/>
            </a:xfrm>
            <a:prstGeom prst="rect">
              <a:avLst/>
            </a:prstGeom>
            <a:noFill/>
          </p:spPr>
          <p:txBody>
            <a:bodyPr wrap="square" lIns="180000" rtlCol="0" anchor="ctr">
              <a:spAutoFit/>
            </a:bodyPr>
            <a:lstStyle/>
            <a:p>
              <a:r>
                <a:rPr lang="en-GB" sz="1200" dirty="0">
                  <a:solidFill>
                    <a:schemeClr val="bg2"/>
                  </a:solidFill>
                </a:rPr>
                <a:t>Domain, </a:t>
              </a:r>
              <a:r>
                <a:rPr lang="en-GB" sz="1200" dirty="0" smtClean="0">
                  <a:solidFill>
                    <a:schemeClr val="bg2"/>
                  </a:solidFill>
                </a:rPr>
                <a:t>user </a:t>
              </a:r>
              <a:r>
                <a:rPr lang="en-GB" sz="1200" dirty="0">
                  <a:solidFill>
                    <a:schemeClr val="bg2"/>
                  </a:solidFill>
                </a:rPr>
                <a:t>&amp; </a:t>
              </a:r>
              <a:r>
                <a:rPr lang="en-GB" sz="1200" dirty="0" smtClean="0">
                  <a:solidFill>
                    <a:schemeClr val="bg2"/>
                  </a:solidFill>
                </a:rPr>
                <a:t>attachment </a:t>
              </a:r>
              <a:r>
                <a:rPr lang="en-GB" sz="1200" dirty="0">
                  <a:solidFill>
                    <a:schemeClr val="bg2"/>
                  </a:solidFill>
                </a:rPr>
                <a:t>checks</a:t>
              </a:r>
            </a:p>
          </p:txBody>
        </p:sp>
      </p:grpSp>
      <p:grpSp>
        <p:nvGrpSpPr>
          <p:cNvPr id="13" name="Group 12"/>
          <p:cNvGrpSpPr/>
          <p:nvPr/>
        </p:nvGrpSpPr>
        <p:grpSpPr>
          <a:xfrm>
            <a:off x="166118" y="3124098"/>
            <a:ext cx="3397769" cy="568853"/>
            <a:chOff x="3650101" y="2940256"/>
            <a:chExt cx="2067792" cy="302821"/>
          </a:xfrm>
        </p:grpSpPr>
        <p:sp>
          <p:nvSpPr>
            <p:cNvPr id="14" name="Round Same Side Corner Rectangle 13"/>
            <p:cNvSpPr/>
            <p:nvPr/>
          </p:nvSpPr>
          <p:spPr>
            <a:xfrm>
              <a:off x="3662304" y="2940256"/>
              <a:ext cx="2055589"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1050"/>
            </a:p>
          </p:txBody>
        </p:sp>
        <p:sp>
          <p:nvSpPr>
            <p:cNvPr id="15" name="TextBox 14"/>
            <p:cNvSpPr txBox="1"/>
            <p:nvPr/>
          </p:nvSpPr>
          <p:spPr>
            <a:xfrm>
              <a:off x="3650101" y="3017937"/>
              <a:ext cx="2062457" cy="147457"/>
            </a:xfrm>
            <a:prstGeom prst="rect">
              <a:avLst/>
            </a:prstGeom>
            <a:noFill/>
          </p:spPr>
          <p:txBody>
            <a:bodyPr wrap="square" lIns="180000" rtlCol="0" anchor="ctr">
              <a:spAutoFit/>
            </a:bodyPr>
            <a:lstStyle/>
            <a:p>
              <a:r>
                <a:rPr lang="en-GB" sz="1200" dirty="0">
                  <a:solidFill>
                    <a:schemeClr val="bg2"/>
                  </a:solidFill>
                </a:rPr>
                <a:t>Ensure consistent </a:t>
              </a:r>
              <a:r>
                <a:rPr lang="en-GB" sz="1200" dirty="0" smtClean="0">
                  <a:solidFill>
                    <a:schemeClr val="bg2"/>
                  </a:solidFill>
                </a:rPr>
                <a:t>markings are </a:t>
              </a:r>
              <a:r>
                <a:rPr lang="en-GB" sz="1200" dirty="0">
                  <a:solidFill>
                    <a:schemeClr val="bg2"/>
                  </a:solidFill>
                </a:rPr>
                <a:t>applied</a:t>
              </a:r>
            </a:p>
          </p:txBody>
        </p:sp>
      </p:grpSp>
      <p:grpSp>
        <p:nvGrpSpPr>
          <p:cNvPr id="16" name="Group 15"/>
          <p:cNvGrpSpPr/>
          <p:nvPr/>
        </p:nvGrpSpPr>
        <p:grpSpPr>
          <a:xfrm>
            <a:off x="166118" y="3760818"/>
            <a:ext cx="3397769" cy="568853"/>
            <a:chOff x="3650101" y="2940256"/>
            <a:chExt cx="2067792" cy="302821"/>
          </a:xfrm>
        </p:grpSpPr>
        <p:sp>
          <p:nvSpPr>
            <p:cNvPr id="17" name="Round Same Side Corner Rectangle 16"/>
            <p:cNvSpPr/>
            <p:nvPr/>
          </p:nvSpPr>
          <p:spPr>
            <a:xfrm>
              <a:off x="3662304" y="2940256"/>
              <a:ext cx="2055589"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1050"/>
            </a:p>
          </p:txBody>
        </p:sp>
        <p:sp>
          <p:nvSpPr>
            <p:cNvPr id="18" name="TextBox 17"/>
            <p:cNvSpPr txBox="1"/>
            <p:nvPr/>
          </p:nvSpPr>
          <p:spPr>
            <a:xfrm>
              <a:off x="3650101" y="2968784"/>
              <a:ext cx="2062457" cy="245761"/>
            </a:xfrm>
            <a:prstGeom prst="rect">
              <a:avLst/>
            </a:prstGeom>
            <a:noFill/>
          </p:spPr>
          <p:txBody>
            <a:bodyPr wrap="square" lIns="180000" rtlCol="0" anchor="ctr">
              <a:spAutoFit/>
            </a:bodyPr>
            <a:lstStyle/>
            <a:p>
              <a:r>
                <a:rPr lang="en-GB" sz="1200" dirty="0">
                  <a:solidFill>
                    <a:schemeClr val="bg2"/>
                  </a:solidFill>
                </a:rPr>
                <a:t>Fully customisable </a:t>
              </a:r>
              <a:r>
                <a:rPr lang="en-GB" sz="1200" dirty="0" smtClean="0">
                  <a:solidFill>
                    <a:schemeClr val="bg2"/>
                  </a:solidFill>
                </a:rPr>
                <a:t> images, labels </a:t>
              </a:r>
              <a:r>
                <a:rPr lang="en-GB" sz="1200" dirty="0">
                  <a:solidFill>
                    <a:schemeClr val="bg2"/>
                  </a:solidFill>
                </a:rPr>
                <a:t>and text</a:t>
              </a:r>
            </a:p>
          </p:txBody>
        </p:sp>
      </p:grpSp>
      <p:grpSp>
        <p:nvGrpSpPr>
          <p:cNvPr id="19" name="Group 18"/>
          <p:cNvGrpSpPr/>
          <p:nvPr/>
        </p:nvGrpSpPr>
        <p:grpSpPr>
          <a:xfrm>
            <a:off x="166118" y="4397538"/>
            <a:ext cx="3397769" cy="568853"/>
            <a:chOff x="3650101" y="2940256"/>
            <a:chExt cx="2067792" cy="302821"/>
          </a:xfrm>
        </p:grpSpPr>
        <p:sp>
          <p:nvSpPr>
            <p:cNvPr id="20" name="Round Same Side Corner Rectangle 19"/>
            <p:cNvSpPr/>
            <p:nvPr/>
          </p:nvSpPr>
          <p:spPr>
            <a:xfrm>
              <a:off x="3662304" y="2940256"/>
              <a:ext cx="2055589"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1050"/>
            </a:p>
          </p:txBody>
        </p:sp>
        <p:sp>
          <p:nvSpPr>
            <p:cNvPr id="21" name="TextBox 20"/>
            <p:cNvSpPr txBox="1"/>
            <p:nvPr/>
          </p:nvSpPr>
          <p:spPr>
            <a:xfrm>
              <a:off x="3650101" y="3017937"/>
              <a:ext cx="2062457" cy="147457"/>
            </a:xfrm>
            <a:prstGeom prst="rect">
              <a:avLst/>
            </a:prstGeom>
            <a:noFill/>
          </p:spPr>
          <p:txBody>
            <a:bodyPr wrap="square" lIns="180000" rtlCol="0" anchor="ctr">
              <a:spAutoFit/>
            </a:bodyPr>
            <a:lstStyle/>
            <a:p>
              <a:r>
                <a:rPr lang="en-GB" sz="1200" dirty="0">
                  <a:solidFill>
                    <a:schemeClr val="bg2"/>
                  </a:solidFill>
                </a:rPr>
                <a:t>Visual l</a:t>
              </a:r>
              <a:r>
                <a:rPr lang="en-GB" sz="1200" dirty="0" smtClean="0">
                  <a:solidFill>
                    <a:schemeClr val="bg2"/>
                  </a:solidFill>
                </a:rPr>
                <a:t>abels </a:t>
              </a:r>
              <a:r>
                <a:rPr lang="en-GB" sz="1200" dirty="0">
                  <a:solidFill>
                    <a:schemeClr val="bg2"/>
                  </a:solidFill>
                </a:rPr>
                <a:t>&amp; </a:t>
              </a:r>
              <a:r>
                <a:rPr lang="en-GB" sz="1200" dirty="0" smtClean="0">
                  <a:solidFill>
                    <a:schemeClr val="bg2"/>
                  </a:solidFill>
                </a:rPr>
                <a:t>metadata</a:t>
              </a:r>
              <a:endParaRPr lang="en-GB" sz="1200" dirty="0">
                <a:solidFill>
                  <a:schemeClr val="bg2"/>
                </a:solidFill>
              </a:endParaRPr>
            </a:p>
          </p:txBody>
        </p:sp>
      </p:grpSp>
      <p:grpSp>
        <p:nvGrpSpPr>
          <p:cNvPr id="22" name="Group 21"/>
          <p:cNvGrpSpPr/>
          <p:nvPr/>
        </p:nvGrpSpPr>
        <p:grpSpPr>
          <a:xfrm>
            <a:off x="166118" y="5034258"/>
            <a:ext cx="3397769" cy="568853"/>
            <a:chOff x="3650101" y="2940256"/>
            <a:chExt cx="2067792" cy="302821"/>
          </a:xfrm>
        </p:grpSpPr>
        <p:sp>
          <p:nvSpPr>
            <p:cNvPr id="23" name="Round Same Side Corner Rectangle 22"/>
            <p:cNvSpPr/>
            <p:nvPr/>
          </p:nvSpPr>
          <p:spPr>
            <a:xfrm>
              <a:off x="3662304" y="2940256"/>
              <a:ext cx="2055589" cy="302821"/>
            </a:xfrm>
            <a:prstGeom prst="round2SameRect">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1050"/>
            </a:p>
          </p:txBody>
        </p:sp>
        <p:sp>
          <p:nvSpPr>
            <p:cNvPr id="24" name="TextBox 23"/>
            <p:cNvSpPr txBox="1"/>
            <p:nvPr/>
          </p:nvSpPr>
          <p:spPr>
            <a:xfrm>
              <a:off x="3650101" y="3017937"/>
              <a:ext cx="2062457" cy="147457"/>
            </a:xfrm>
            <a:prstGeom prst="rect">
              <a:avLst/>
            </a:prstGeom>
            <a:noFill/>
          </p:spPr>
          <p:txBody>
            <a:bodyPr wrap="square" lIns="180000" rtlCol="0" anchor="ctr">
              <a:spAutoFit/>
            </a:bodyPr>
            <a:lstStyle/>
            <a:p>
              <a:r>
                <a:rPr lang="en-GB" sz="1200" dirty="0">
                  <a:solidFill>
                    <a:schemeClr val="bg2"/>
                  </a:solidFill>
                </a:rPr>
                <a:t>Multiple </a:t>
              </a:r>
              <a:r>
                <a:rPr lang="en-GB" sz="1200" dirty="0" smtClean="0">
                  <a:solidFill>
                    <a:schemeClr val="bg2"/>
                  </a:solidFill>
                </a:rPr>
                <a:t>platforms &amp; </a:t>
              </a:r>
              <a:r>
                <a:rPr lang="en-GB" sz="1200" dirty="0">
                  <a:solidFill>
                    <a:schemeClr val="bg2"/>
                  </a:solidFill>
                </a:rPr>
                <a:t>file types</a:t>
              </a:r>
            </a:p>
          </p:txBody>
        </p:sp>
      </p:grpSp>
      <p:grpSp>
        <p:nvGrpSpPr>
          <p:cNvPr id="28" name="Group 27"/>
          <p:cNvGrpSpPr/>
          <p:nvPr/>
        </p:nvGrpSpPr>
        <p:grpSpPr>
          <a:xfrm>
            <a:off x="3081498" y="1036951"/>
            <a:ext cx="8716906" cy="5331054"/>
            <a:chOff x="3009331" y="1959496"/>
            <a:chExt cx="6793431" cy="4154702"/>
          </a:xfrm>
          <a:effectLst>
            <a:outerShdw blurRad="381000" dir="5400000" sx="90000" sy="-19000" rotWithShape="0">
              <a:prstClr val="black">
                <a:alpha val="20000"/>
              </a:prstClr>
            </a:outerShdw>
          </a:effectLst>
        </p:grpSpPr>
        <p:pic>
          <p:nvPicPr>
            <p:cNvPr id="1026" name="Picture 2" descr="C:\Users\Alex\Desktop\Aviva\laptop 1.png"/>
            <p:cNvPicPr>
              <a:picLocks noChangeAspect="1" noChangeArrowheads="1"/>
            </p:cNvPicPr>
            <p:nvPr/>
          </p:nvPicPr>
          <p:blipFill rotWithShape="1">
            <a:blip r:embed="rId3">
              <a:extLst>
                <a:ext uri="{28A0092B-C50C-407E-A947-70E740481C1C}">
                  <a14:useLocalDpi xmlns:a14="http://schemas.microsoft.com/office/drawing/2010/main" val="0"/>
                </a:ext>
              </a:extLst>
            </a:blip>
            <a:srcRect l="9102" t="12049" r="8760" b="19829"/>
            <a:stretch/>
          </p:blipFill>
          <p:spPr bwMode="auto">
            <a:xfrm>
              <a:off x="3009331" y="1959496"/>
              <a:ext cx="6793431" cy="415470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900067" y="2373120"/>
              <a:ext cx="3011959" cy="2952328"/>
              <a:chOff x="3851920" y="1196752"/>
              <a:chExt cx="5289294" cy="5184576"/>
            </a:xfrm>
          </p:grpSpPr>
          <p:pic>
            <p:nvPicPr>
              <p:cNvPr id="3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563"/>
              <a:stretch/>
            </p:blipFill>
            <p:spPr bwMode="auto">
              <a:xfrm>
                <a:off x="3851920" y="1196752"/>
                <a:ext cx="5289294" cy="51845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851920" y="1196754"/>
                <a:ext cx="5289294" cy="1080119"/>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29" name="Group 1028"/>
          <p:cNvGrpSpPr/>
          <p:nvPr/>
        </p:nvGrpSpPr>
        <p:grpSpPr>
          <a:xfrm>
            <a:off x="7366611" y="1507886"/>
            <a:ext cx="790409" cy="744132"/>
            <a:chOff x="6674645" y="1256347"/>
            <a:chExt cx="1176052" cy="1107197"/>
          </a:xfrm>
        </p:grpSpPr>
        <p:sp>
          <p:nvSpPr>
            <p:cNvPr id="1024" name="Oval Callout 1023"/>
            <p:cNvSpPr/>
            <p:nvPr/>
          </p:nvSpPr>
          <p:spPr>
            <a:xfrm>
              <a:off x="6701052" y="1256347"/>
              <a:ext cx="1108701" cy="1107197"/>
            </a:xfrm>
            <a:prstGeom prst="wedgeEllipseCallout">
              <a:avLst>
                <a:gd name="adj1" fmla="val -81002"/>
                <a:gd name="adj2" fmla="val 18372"/>
              </a:avLst>
            </a:prstGeom>
            <a:solidFill>
              <a:schemeClr val="accent3"/>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100"/>
            </a:p>
          </p:txBody>
        </p:sp>
        <p:sp>
          <p:nvSpPr>
            <p:cNvPr id="1025" name="TextBox 1024"/>
            <p:cNvSpPr txBox="1"/>
            <p:nvPr/>
          </p:nvSpPr>
          <p:spPr>
            <a:xfrm>
              <a:off x="6674645" y="1424651"/>
              <a:ext cx="1176052" cy="755604"/>
            </a:xfrm>
            <a:prstGeom prst="rect">
              <a:avLst/>
            </a:prstGeom>
            <a:noFill/>
          </p:spPr>
          <p:txBody>
            <a:bodyPr wrap="square" rtlCol="0" anchor="ctr">
              <a:spAutoFit/>
            </a:bodyPr>
            <a:lstStyle/>
            <a:p>
              <a:pPr algn="ctr">
                <a:lnSpc>
                  <a:spcPct val="90000"/>
                </a:lnSpc>
              </a:pPr>
              <a:r>
                <a:rPr lang="en-GB" sz="1000" dirty="0" smtClean="0">
                  <a:solidFill>
                    <a:schemeClr val="bg2"/>
                  </a:solidFill>
                </a:rPr>
                <a:t>Single click buttons</a:t>
              </a:r>
              <a:endParaRPr lang="en-GB" sz="1000" dirty="0">
                <a:solidFill>
                  <a:schemeClr val="bg2"/>
                </a:solidFill>
              </a:endParaRPr>
            </a:p>
          </p:txBody>
        </p:sp>
      </p:grpSp>
      <p:grpSp>
        <p:nvGrpSpPr>
          <p:cNvPr id="1028" name="Group 1027"/>
          <p:cNvGrpSpPr/>
          <p:nvPr/>
        </p:nvGrpSpPr>
        <p:grpSpPr>
          <a:xfrm>
            <a:off x="7164288" y="2468844"/>
            <a:ext cx="790409" cy="744132"/>
            <a:chOff x="7449202" y="2780214"/>
            <a:chExt cx="1176052" cy="1107197"/>
          </a:xfrm>
        </p:grpSpPr>
        <p:sp>
          <p:nvSpPr>
            <p:cNvPr id="35" name="Oval Callout 34"/>
            <p:cNvSpPr/>
            <p:nvPr/>
          </p:nvSpPr>
          <p:spPr>
            <a:xfrm>
              <a:off x="7489256" y="2780214"/>
              <a:ext cx="1108701" cy="1107197"/>
            </a:xfrm>
            <a:prstGeom prst="wedgeEllipseCallout">
              <a:avLst>
                <a:gd name="adj1" fmla="val -111263"/>
                <a:gd name="adj2" fmla="val -22995"/>
              </a:avLst>
            </a:prstGeom>
            <a:solidFill>
              <a:schemeClr val="accent3"/>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100"/>
            </a:p>
          </p:txBody>
        </p:sp>
        <p:sp>
          <p:nvSpPr>
            <p:cNvPr id="36" name="TextBox 35"/>
            <p:cNvSpPr txBox="1"/>
            <p:nvPr/>
          </p:nvSpPr>
          <p:spPr>
            <a:xfrm>
              <a:off x="7449202" y="2881161"/>
              <a:ext cx="1176052" cy="755604"/>
            </a:xfrm>
            <a:prstGeom prst="rect">
              <a:avLst/>
            </a:prstGeom>
            <a:noFill/>
          </p:spPr>
          <p:txBody>
            <a:bodyPr wrap="square" rtlCol="0" anchor="ctr">
              <a:spAutoFit/>
            </a:bodyPr>
            <a:lstStyle/>
            <a:p>
              <a:pPr algn="ctr">
                <a:lnSpc>
                  <a:spcPct val="90000"/>
                </a:lnSpc>
              </a:pPr>
              <a:r>
                <a:rPr lang="en-GB" sz="1000" dirty="0" smtClean="0">
                  <a:solidFill>
                    <a:schemeClr val="bg2"/>
                  </a:solidFill>
                </a:rPr>
                <a:t>Subject line prefix</a:t>
              </a:r>
              <a:endParaRPr lang="en-GB" sz="1000" dirty="0">
                <a:solidFill>
                  <a:schemeClr val="bg2"/>
                </a:solidFill>
              </a:endParaRPr>
            </a:p>
          </p:txBody>
        </p:sp>
      </p:grpSp>
      <p:grpSp>
        <p:nvGrpSpPr>
          <p:cNvPr id="1027" name="Group 1026"/>
          <p:cNvGrpSpPr/>
          <p:nvPr/>
        </p:nvGrpSpPr>
        <p:grpSpPr>
          <a:xfrm>
            <a:off x="6526288" y="3283097"/>
            <a:ext cx="790409" cy="744132"/>
            <a:chOff x="7344559" y="3151997"/>
            <a:chExt cx="1176052" cy="1107197"/>
          </a:xfrm>
        </p:grpSpPr>
        <p:sp>
          <p:nvSpPr>
            <p:cNvPr id="37" name="Oval Callout 36"/>
            <p:cNvSpPr/>
            <p:nvPr/>
          </p:nvSpPr>
          <p:spPr>
            <a:xfrm>
              <a:off x="7384614" y="3151997"/>
              <a:ext cx="1108701" cy="1107197"/>
            </a:xfrm>
            <a:prstGeom prst="wedgeEllipseCallout">
              <a:avLst>
                <a:gd name="adj1" fmla="val -96118"/>
                <a:gd name="adj2" fmla="val -22294"/>
              </a:avLst>
            </a:prstGeom>
            <a:solidFill>
              <a:schemeClr val="accent3"/>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100"/>
            </a:p>
          </p:txBody>
        </p:sp>
        <p:sp>
          <p:nvSpPr>
            <p:cNvPr id="38" name="TextBox 37"/>
            <p:cNvSpPr txBox="1"/>
            <p:nvPr/>
          </p:nvSpPr>
          <p:spPr>
            <a:xfrm>
              <a:off x="7344559" y="3432375"/>
              <a:ext cx="1176052" cy="549531"/>
            </a:xfrm>
            <a:prstGeom prst="rect">
              <a:avLst/>
            </a:prstGeom>
            <a:noFill/>
          </p:spPr>
          <p:txBody>
            <a:bodyPr wrap="square" rtlCol="0" anchor="ctr">
              <a:spAutoFit/>
            </a:bodyPr>
            <a:lstStyle/>
            <a:p>
              <a:pPr algn="ctr">
                <a:lnSpc>
                  <a:spcPct val="90000"/>
                </a:lnSpc>
              </a:pPr>
              <a:r>
                <a:rPr lang="en-GB" sz="1000" dirty="0" smtClean="0">
                  <a:solidFill>
                    <a:schemeClr val="bg2"/>
                  </a:solidFill>
                </a:rPr>
                <a:t>First line of text</a:t>
              </a:r>
              <a:endParaRPr lang="en-GB" sz="1000" dirty="0">
                <a:solidFill>
                  <a:schemeClr val="bg2"/>
                </a:solidFill>
              </a:endParaRPr>
            </a:p>
          </p:txBody>
        </p:sp>
      </p:grpSp>
      <p:grpSp>
        <p:nvGrpSpPr>
          <p:cNvPr id="42" name="Group 41"/>
          <p:cNvGrpSpPr/>
          <p:nvPr/>
        </p:nvGrpSpPr>
        <p:grpSpPr>
          <a:xfrm>
            <a:off x="4829800" y="3913596"/>
            <a:ext cx="790409" cy="744132"/>
            <a:chOff x="7344559" y="3151997"/>
            <a:chExt cx="1176052" cy="1107197"/>
          </a:xfrm>
        </p:grpSpPr>
        <p:sp>
          <p:nvSpPr>
            <p:cNvPr id="43" name="Oval Callout 42"/>
            <p:cNvSpPr/>
            <p:nvPr/>
          </p:nvSpPr>
          <p:spPr>
            <a:xfrm>
              <a:off x="7384614" y="3151997"/>
              <a:ext cx="1108701" cy="1107197"/>
            </a:xfrm>
            <a:prstGeom prst="wedgeEllipseCallout">
              <a:avLst>
                <a:gd name="adj1" fmla="val 81486"/>
                <a:gd name="adj2" fmla="val 38094"/>
              </a:avLst>
            </a:prstGeom>
            <a:solidFill>
              <a:schemeClr val="accent3"/>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100"/>
            </a:p>
          </p:txBody>
        </p:sp>
        <p:sp>
          <p:nvSpPr>
            <p:cNvPr id="44" name="TextBox 43"/>
            <p:cNvSpPr txBox="1"/>
            <p:nvPr/>
          </p:nvSpPr>
          <p:spPr>
            <a:xfrm>
              <a:off x="7344559" y="3421247"/>
              <a:ext cx="1176052" cy="549531"/>
            </a:xfrm>
            <a:prstGeom prst="rect">
              <a:avLst/>
            </a:prstGeom>
            <a:noFill/>
          </p:spPr>
          <p:txBody>
            <a:bodyPr wrap="square" rtlCol="0" anchor="ctr">
              <a:spAutoFit/>
            </a:bodyPr>
            <a:lstStyle/>
            <a:p>
              <a:pPr algn="ctr">
                <a:lnSpc>
                  <a:spcPct val="90000"/>
                </a:lnSpc>
              </a:pPr>
              <a:r>
                <a:rPr lang="en-GB" sz="1000" dirty="0" smtClean="0">
                  <a:solidFill>
                    <a:schemeClr val="bg2"/>
                  </a:solidFill>
                </a:rPr>
                <a:t>Last line</a:t>
              </a:r>
              <a:br>
                <a:rPr lang="en-GB" sz="1000" dirty="0" smtClean="0">
                  <a:solidFill>
                    <a:schemeClr val="bg2"/>
                  </a:solidFill>
                </a:rPr>
              </a:br>
              <a:r>
                <a:rPr lang="en-GB" sz="1000" dirty="0" smtClean="0">
                  <a:solidFill>
                    <a:schemeClr val="bg2"/>
                  </a:solidFill>
                </a:rPr>
                <a:t>of text</a:t>
              </a:r>
              <a:endParaRPr lang="en-GB" sz="1000" dirty="0">
                <a:solidFill>
                  <a:schemeClr val="bg2"/>
                </a:solidFill>
              </a:endParaRPr>
            </a:p>
          </p:txBody>
        </p:sp>
      </p:grpSp>
      <p:grpSp>
        <p:nvGrpSpPr>
          <p:cNvPr id="45" name="Group 44"/>
          <p:cNvGrpSpPr/>
          <p:nvPr/>
        </p:nvGrpSpPr>
        <p:grpSpPr>
          <a:xfrm>
            <a:off x="8201465" y="4299269"/>
            <a:ext cx="790409" cy="744132"/>
            <a:chOff x="7344559" y="3151997"/>
            <a:chExt cx="1176052" cy="1107197"/>
          </a:xfrm>
        </p:grpSpPr>
        <p:sp>
          <p:nvSpPr>
            <p:cNvPr id="46" name="Oval Callout 45"/>
            <p:cNvSpPr/>
            <p:nvPr/>
          </p:nvSpPr>
          <p:spPr>
            <a:xfrm>
              <a:off x="7384614" y="3151997"/>
              <a:ext cx="1108701" cy="1107197"/>
            </a:xfrm>
            <a:prstGeom prst="wedgeEllipseCallout">
              <a:avLst>
                <a:gd name="adj1" fmla="val -71154"/>
                <a:gd name="adj2" fmla="val 41792"/>
              </a:avLst>
            </a:prstGeom>
            <a:solidFill>
              <a:schemeClr val="accent3"/>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100"/>
            </a:p>
          </p:txBody>
        </p:sp>
        <p:sp>
          <p:nvSpPr>
            <p:cNvPr id="47" name="TextBox 46"/>
            <p:cNvSpPr txBox="1"/>
            <p:nvPr/>
          </p:nvSpPr>
          <p:spPr>
            <a:xfrm>
              <a:off x="7344559" y="3323613"/>
              <a:ext cx="1176052" cy="755604"/>
            </a:xfrm>
            <a:prstGeom prst="rect">
              <a:avLst/>
            </a:prstGeom>
            <a:noFill/>
          </p:spPr>
          <p:txBody>
            <a:bodyPr wrap="square" rtlCol="0" anchor="ctr">
              <a:spAutoFit/>
            </a:bodyPr>
            <a:lstStyle/>
            <a:p>
              <a:pPr algn="ctr">
                <a:lnSpc>
                  <a:spcPct val="90000"/>
                </a:lnSpc>
              </a:pPr>
              <a:r>
                <a:rPr lang="en-GB" sz="1000" dirty="0" smtClean="0">
                  <a:solidFill>
                    <a:schemeClr val="bg2"/>
                  </a:solidFill>
                </a:rPr>
                <a:t>Visual summary pane</a:t>
              </a:r>
              <a:endParaRPr lang="en-GB" sz="1000" dirty="0">
                <a:solidFill>
                  <a:schemeClr val="bg2"/>
                </a:solidFill>
              </a:endParaRPr>
            </a:p>
          </p:txBody>
        </p:sp>
      </p:grpSp>
    </p:spTree>
    <p:extLst>
      <p:ext uri="{BB962C8B-B14F-4D97-AF65-F5344CB8AC3E}">
        <p14:creationId xmlns:p14="http://schemas.microsoft.com/office/powerpoint/2010/main" val="11713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anim calcmode="lin" valueType="num">
                                      <p:cBhvr>
                                        <p:cTn id="33" dur="750" fill="hold"/>
                                        <p:tgtEl>
                                          <p:spTgt spid="19"/>
                                        </p:tgtEl>
                                        <p:attrNameLst>
                                          <p:attrName>ppt_x</p:attrName>
                                        </p:attrNameLst>
                                      </p:cBhvr>
                                      <p:tavLst>
                                        <p:tav tm="0">
                                          <p:val>
                                            <p:strVal val="#ppt_x"/>
                                          </p:val>
                                        </p:tav>
                                        <p:tav tm="100000">
                                          <p:val>
                                            <p:strVal val="#ppt_x"/>
                                          </p:val>
                                        </p:tav>
                                      </p:tavLst>
                                    </p:anim>
                                    <p:anim calcmode="lin" valueType="num">
                                      <p:cBhvr>
                                        <p:cTn id="34" dur="75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6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750"/>
                                        <p:tgtEl>
                                          <p:spTgt spid="22"/>
                                        </p:tgtEl>
                                      </p:cBhvr>
                                    </p:animEffect>
                                    <p:anim calcmode="lin" valueType="num">
                                      <p:cBhvr>
                                        <p:cTn id="38" dur="750" fill="hold"/>
                                        <p:tgtEl>
                                          <p:spTgt spid="22"/>
                                        </p:tgtEl>
                                        <p:attrNameLst>
                                          <p:attrName>ppt_x</p:attrName>
                                        </p:attrNameLst>
                                      </p:cBhvr>
                                      <p:tavLst>
                                        <p:tav tm="0">
                                          <p:val>
                                            <p:strVal val="#ppt_x"/>
                                          </p:val>
                                        </p:tav>
                                        <p:tav tm="100000">
                                          <p:val>
                                            <p:strVal val="#ppt_x"/>
                                          </p:val>
                                        </p:tav>
                                      </p:tavLst>
                                    </p:anim>
                                    <p:anim calcmode="lin" valueType="num">
                                      <p:cBhvr>
                                        <p:cTn id="39" dur="7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1350"/>
                            </p:stCondLst>
                            <p:childTnLst>
                              <p:par>
                                <p:cTn id="41" presetID="2" presetClass="entr" presetSubtype="2"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par>
                          <p:cTn id="45" fill="hold">
                            <p:stCondLst>
                              <p:cond delay="1850"/>
                            </p:stCondLst>
                            <p:childTnLst>
                              <p:par>
                                <p:cTn id="46" presetID="23" presetClass="entr" presetSubtype="288" fill="hold" nodeType="afterEffect">
                                  <p:stCondLst>
                                    <p:cond delay="0"/>
                                  </p:stCondLst>
                                  <p:childTnLst>
                                    <p:set>
                                      <p:cBhvr>
                                        <p:cTn id="47" dur="1" fill="hold">
                                          <p:stCondLst>
                                            <p:cond delay="0"/>
                                          </p:stCondLst>
                                        </p:cTn>
                                        <p:tgtEl>
                                          <p:spTgt spid="1029"/>
                                        </p:tgtEl>
                                        <p:attrNameLst>
                                          <p:attrName>style.visibility</p:attrName>
                                        </p:attrNameLst>
                                      </p:cBhvr>
                                      <p:to>
                                        <p:strVal val="visible"/>
                                      </p:to>
                                    </p:set>
                                    <p:anim calcmode="lin" valueType="num">
                                      <p:cBhvr>
                                        <p:cTn id="48" dur="1000" fill="hold"/>
                                        <p:tgtEl>
                                          <p:spTgt spid="1029"/>
                                        </p:tgtEl>
                                        <p:attrNameLst>
                                          <p:attrName>ppt_w</p:attrName>
                                        </p:attrNameLst>
                                      </p:cBhvr>
                                      <p:tavLst>
                                        <p:tav tm="0">
                                          <p:val>
                                            <p:strVal val="4/3*#ppt_w"/>
                                          </p:val>
                                        </p:tav>
                                        <p:tav tm="100000">
                                          <p:val>
                                            <p:strVal val="#ppt_w"/>
                                          </p:val>
                                        </p:tav>
                                      </p:tavLst>
                                    </p:anim>
                                    <p:anim calcmode="lin" valueType="num">
                                      <p:cBhvr>
                                        <p:cTn id="49" dur="1000" fill="hold"/>
                                        <p:tgtEl>
                                          <p:spTgt spid="1029"/>
                                        </p:tgtEl>
                                        <p:attrNameLst>
                                          <p:attrName>ppt_h</p:attrName>
                                        </p:attrNameLst>
                                      </p:cBhvr>
                                      <p:tavLst>
                                        <p:tav tm="0">
                                          <p:val>
                                            <p:strVal val="4/3*#ppt_h"/>
                                          </p:val>
                                        </p:tav>
                                        <p:tav tm="100000">
                                          <p:val>
                                            <p:strVal val="#ppt_h"/>
                                          </p:val>
                                        </p:tav>
                                      </p:tavLst>
                                    </p:anim>
                                  </p:childTnLst>
                                </p:cTn>
                              </p:par>
                            </p:childTnLst>
                          </p:cTn>
                        </p:par>
                        <p:par>
                          <p:cTn id="50" fill="hold">
                            <p:stCondLst>
                              <p:cond delay="2850"/>
                            </p:stCondLst>
                            <p:childTnLst>
                              <p:par>
                                <p:cTn id="51" presetID="23" presetClass="entr" presetSubtype="288" fill="hold" nodeType="after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p:cTn id="53" dur="1000" fill="hold"/>
                                        <p:tgtEl>
                                          <p:spTgt spid="1028"/>
                                        </p:tgtEl>
                                        <p:attrNameLst>
                                          <p:attrName>ppt_w</p:attrName>
                                        </p:attrNameLst>
                                      </p:cBhvr>
                                      <p:tavLst>
                                        <p:tav tm="0">
                                          <p:val>
                                            <p:strVal val="4/3*#ppt_w"/>
                                          </p:val>
                                        </p:tav>
                                        <p:tav tm="100000">
                                          <p:val>
                                            <p:strVal val="#ppt_w"/>
                                          </p:val>
                                        </p:tav>
                                      </p:tavLst>
                                    </p:anim>
                                    <p:anim calcmode="lin" valueType="num">
                                      <p:cBhvr>
                                        <p:cTn id="54" dur="1000" fill="hold"/>
                                        <p:tgtEl>
                                          <p:spTgt spid="1028"/>
                                        </p:tgtEl>
                                        <p:attrNameLst>
                                          <p:attrName>ppt_h</p:attrName>
                                        </p:attrNameLst>
                                      </p:cBhvr>
                                      <p:tavLst>
                                        <p:tav tm="0">
                                          <p:val>
                                            <p:strVal val="4/3*#ppt_h"/>
                                          </p:val>
                                        </p:tav>
                                        <p:tav tm="100000">
                                          <p:val>
                                            <p:strVal val="#ppt_h"/>
                                          </p:val>
                                        </p:tav>
                                      </p:tavLst>
                                    </p:anim>
                                  </p:childTnLst>
                                </p:cTn>
                              </p:par>
                            </p:childTnLst>
                          </p:cTn>
                        </p:par>
                        <p:par>
                          <p:cTn id="55" fill="hold">
                            <p:stCondLst>
                              <p:cond delay="3850"/>
                            </p:stCondLst>
                            <p:childTnLst>
                              <p:par>
                                <p:cTn id="56" presetID="23" presetClass="entr" presetSubtype="288" fill="hold" nodeType="afterEffect">
                                  <p:stCondLst>
                                    <p:cond delay="0"/>
                                  </p:stCondLst>
                                  <p:childTnLst>
                                    <p:set>
                                      <p:cBhvr>
                                        <p:cTn id="57" dur="1" fill="hold">
                                          <p:stCondLst>
                                            <p:cond delay="0"/>
                                          </p:stCondLst>
                                        </p:cTn>
                                        <p:tgtEl>
                                          <p:spTgt spid="1027"/>
                                        </p:tgtEl>
                                        <p:attrNameLst>
                                          <p:attrName>style.visibility</p:attrName>
                                        </p:attrNameLst>
                                      </p:cBhvr>
                                      <p:to>
                                        <p:strVal val="visible"/>
                                      </p:to>
                                    </p:set>
                                    <p:anim calcmode="lin" valueType="num">
                                      <p:cBhvr>
                                        <p:cTn id="58" dur="1000" fill="hold"/>
                                        <p:tgtEl>
                                          <p:spTgt spid="1027"/>
                                        </p:tgtEl>
                                        <p:attrNameLst>
                                          <p:attrName>ppt_w</p:attrName>
                                        </p:attrNameLst>
                                      </p:cBhvr>
                                      <p:tavLst>
                                        <p:tav tm="0">
                                          <p:val>
                                            <p:strVal val="4/3*#ppt_w"/>
                                          </p:val>
                                        </p:tav>
                                        <p:tav tm="100000">
                                          <p:val>
                                            <p:strVal val="#ppt_w"/>
                                          </p:val>
                                        </p:tav>
                                      </p:tavLst>
                                    </p:anim>
                                    <p:anim calcmode="lin" valueType="num">
                                      <p:cBhvr>
                                        <p:cTn id="59" dur="1000" fill="hold"/>
                                        <p:tgtEl>
                                          <p:spTgt spid="1027"/>
                                        </p:tgtEl>
                                        <p:attrNameLst>
                                          <p:attrName>ppt_h</p:attrName>
                                        </p:attrNameLst>
                                      </p:cBhvr>
                                      <p:tavLst>
                                        <p:tav tm="0">
                                          <p:val>
                                            <p:strVal val="4/3*#ppt_h"/>
                                          </p:val>
                                        </p:tav>
                                        <p:tav tm="100000">
                                          <p:val>
                                            <p:strVal val="#ppt_h"/>
                                          </p:val>
                                        </p:tav>
                                      </p:tavLst>
                                    </p:anim>
                                  </p:childTnLst>
                                </p:cTn>
                              </p:par>
                            </p:childTnLst>
                          </p:cTn>
                        </p:par>
                        <p:par>
                          <p:cTn id="60" fill="hold">
                            <p:stCondLst>
                              <p:cond delay="4850"/>
                            </p:stCondLst>
                            <p:childTnLst>
                              <p:par>
                                <p:cTn id="61" presetID="23" presetClass="entr" presetSubtype="288"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p:cTn id="63" dur="1000" fill="hold"/>
                                        <p:tgtEl>
                                          <p:spTgt spid="42"/>
                                        </p:tgtEl>
                                        <p:attrNameLst>
                                          <p:attrName>ppt_w</p:attrName>
                                        </p:attrNameLst>
                                      </p:cBhvr>
                                      <p:tavLst>
                                        <p:tav tm="0">
                                          <p:val>
                                            <p:strVal val="4/3*#ppt_w"/>
                                          </p:val>
                                        </p:tav>
                                        <p:tav tm="100000">
                                          <p:val>
                                            <p:strVal val="#ppt_w"/>
                                          </p:val>
                                        </p:tav>
                                      </p:tavLst>
                                    </p:anim>
                                    <p:anim calcmode="lin" valueType="num">
                                      <p:cBhvr>
                                        <p:cTn id="64" dur="1000" fill="hold"/>
                                        <p:tgtEl>
                                          <p:spTgt spid="42"/>
                                        </p:tgtEl>
                                        <p:attrNameLst>
                                          <p:attrName>ppt_h</p:attrName>
                                        </p:attrNameLst>
                                      </p:cBhvr>
                                      <p:tavLst>
                                        <p:tav tm="0">
                                          <p:val>
                                            <p:strVal val="4/3*#ppt_h"/>
                                          </p:val>
                                        </p:tav>
                                        <p:tav tm="100000">
                                          <p:val>
                                            <p:strVal val="#ppt_h"/>
                                          </p:val>
                                        </p:tav>
                                      </p:tavLst>
                                    </p:anim>
                                  </p:childTnLst>
                                </p:cTn>
                              </p:par>
                            </p:childTnLst>
                          </p:cTn>
                        </p:par>
                        <p:par>
                          <p:cTn id="65" fill="hold">
                            <p:stCondLst>
                              <p:cond delay="5850"/>
                            </p:stCondLst>
                            <p:childTnLst>
                              <p:par>
                                <p:cTn id="66" presetID="23" presetClass="entr" presetSubtype="288"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1000" fill="hold"/>
                                        <p:tgtEl>
                                          <p:spTgt spid="45"/>
                                        </p:tgtEl>
                                        <p:attrNameLst>
                                          <p:attrName>ppt_w</p:attrName>
                                        </p:attrNameLst>
                                      </p:cBhvr>
                                      <p:tavLst>
                                        <p:tav tm="0">
                                          <p:val>
                                            <p:strVal val="4/3*#ppt_w"/>
                                          </p:val>
                                        </p:tav>
                                        <p:tav tm="100000">
                                          <p:val>
                                            <p:strVal val="#ppt_w"/>
                                          </p:val>
                                        </p:tav>
                                      </p:tavLst>
                                    </p:anim>
                                    <p:anim calcmode="lin" valueType="num">
                                      <p:cBhvr>
                                        <p:cTn id="69" dur="1000" fill="hold"/>
                                        <p:tgtEl>
                                          <p:spTgt spid="4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0249"/>
            <a:ext cx="5867400" cy="500066"/>
          </a:xfrm>
        </p:spPr>
        <p:txBody>
          <a:bodyPr/>
          <a:lstStyle/>
          <a:p>
            <a:r>
              <a:rPr lang="en-GB" dirty="0"/>
              <a:t>Preventing </a:t>
            </a:r>
            <a:r>
              <a:rPr lang="en-GB" dirty="0" smtClean="0"/>
              <a:t>Against </a:t>
            </a:r>
            <a:r>
              <a:rPr lang="en-GB" dirty="0"/>
              <a:t>A</a:t>
            </a:r>
            <a:r>
              <a:rPr lang="en-GB" dirty="0" smtClean="0"/>
              <a:t>ccidental </a:t>
            </a:r>
            <a:r>
              <a:rPr lang="en-GB" dirty="0"/>
              <a:t>L</a:t>
            </a:r>
            <a:r>
              <a:rPr lang="en-GB" dirty="0" smtClean="0"/>
              <a:t>oss</a:t>
            </a:r>
            <a:endParaRPr lang="en-GB" dirty="0"/>
          </a:p>
        </p:txBody>
      </p:sp>
      <p:pic>
        <p:nvPicPr>
          <p:cNvPr id="5" name="Picture 2" descr="C:\Users\Alex\Desktop\Aviva\laptop 1.png"/>
          <p:cNvPicPr>
            <a:picLocks noChangeAspect="1" noChangeArrowheads="1"/>
          </p:cNvPicPr>
          <p:nvPr/>
        </p:nvPicPr>
        <p:blipFill rotWithShape="1">
          <a:blip r:embed="rId3">
            <a:extLst>
              <a:ext uri="{28A0092B-C50C-407E-A947-70E740481C1C}">
                <a14:useLocalDpi xmlns:a14="http://schemas.microsoft.com/office/drawing/2010/main" val="0"/>
              </a:ext>
            </a:extLst>
          </a:blip>
          <a:srcRect l="9102" t="12049" r="8760" b="19829"/>
          <a:stretch/>
        </p:blipFill>
        <p:spPr bwMode="auto">
          <a:xfrm>
            <a:off x="3081498" y="1036951"/>
            <a:ext cx="8716906" cy="5331054"/>
          </a:xfrm>
          <a:prstGeom prst="rect">
            <a:avLst/>
          </a:prstGeom>
          <a:noFill/>
          <a:effectLst>
            <a:outerShdw blurRad="381000" dir="5400000" sx="90000" sy="-19000"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8469" y="1553023"/>
            <a:ext cx="4647062" cy="379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77061" y="1553023"/>
            <a:ext cx="4989878" cy="379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76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100000" fill="hold" nodeType="withEffect">
                                  <p:stCondLst>
                                    <p:cond delay="0"/>
                                  </p:stCondLst>
                                  <p:childTnLst>
                                    <p:animMotion origin="layout" path="M -1.66667E-6 -4.81481E-6 L -0.31354 -4.81481E-6 " pathEditMode="relative" rAng="0" ptsTypes="AA">
                                      <p:cBhvr>
                                        <p:cTn id="6" dur="1250" fill="hold"/>
                                        <p:tgtEl>
                                          <p:spTgt spid="5"/>
                                        </p:tgtEl>
                                        <p:attrNameLst>
                                          <p:attrName>ppt_x</p:attrName>
                                          <p:attrName>ppt_y</p:attrName>
                                        </p:attrNameLst>
                                      </p:cBhvr>
                                      <p:rCtr x="-15677" y="0"/>
                                    </p:animMotion>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250"/>
                                        <p:tgtEl>
                                          <p:spTgt spid="9"/>
                                        </p:tgtEl>
                                      </p:cBhvr>
                                    </p:animEffect>
                                  </p:childTnLst>
                                </p:cTn>
                              </p:par>
                              <p:par>
                                <p:cTn id="10" presetID="35" presetClass="path" presetSubtype="0" decel="100000" fill="hold" nodeType="withEffect">
                                  <p:stCondLst>
                                    <p:cond delay="0"/>
                                  </p:stCondLst>
                                  <p:childTnLst>
                                    <p:animMotion origin="layout" path="M 0.31476 -2.22222E-6 L 0 -2.22222E-6 " pathEditMode="relative" rAng="0" ptsTypes="AA">
                                      <p:cBhvr>
                                        <p:cTn id="11" dur="1250" fill="hold"/>
                                        <p:tgtEl>
                                          <p:spTgt spid="9"/>
                                        </p:tgtEl>
                                        <p:attrNameLst>
                                          <p:attrName>ppt_x</p:attrName>
                                          <p:attrName>ppt_y</p:attrName>
                                        </p:attrNameLst>
                                      </p:cBhvr>
                                      <p:rCtr x="-15747" y="0"/>
                                    </p:animMotion>
                                  </p:childTnLst>
                                </p:cTn>
                              </p:par>
                            </p:childTnLst>
                          </p:cTn>
                        </p:par>
                        <p:par>
                          <p:cTn id="12" fill="hold">
                            <p:stCondLst>
                              <p:cond delay="1250"/>
                            </p:stCondLst>
                            <p:childTnLst>
                              <p:par>
                                <p:cTn id="13" presetID="10" presetClass="exit" presetSubtype="0" fill="hold" nodeType="afterEffect">
                                  <p:stCondLst>
                                    <p:cond delay="3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3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
          <p:cNvSpPr>
            <a:spLocks/>
          </p:cNvSpPr>
          <p:nvPr/>
        </p:nvSpPr>
        <p:spPr bwMode="auto">
          <a:xfrm flipH="1" flipV="1">
            <a:off x="-17440" y="4383080"/>
            <a:ext cx="9230885" cy="1728787"/>
          </a:xfrm>
          <a:custGeom>
            <a:avLst/>
            <a:gdLst>
              <a:gd name="T0" fmla="*/ 2880 w 2880"/>
              <a:gd name="T1" fmla="*/ 71 h 542"/>
              <a:gd name="T2" fmla="*/ 2880 w 2880"/>
              <a:gd name="T3" fmla="*/ 542 h 542"/>
              <a:gd name="T4" fmla="*/ 0 w 2880"/>
              <a:gd name="T5" fmla="*/ 542 h 542"/>
              <a:gd name="T6" fmla="*/ 0 w 2880"/>
              <a:gd name="T7" fmla="*/ 115 h 542"/>
              <a:gd name="T8" fmla="*/ 857 w 2880"/>
              <a:gd name="T9" fmla="*/ 202 h 542"/>
              <a:gd name="T10" fmla="*/ 2148 w 2880"/>
              <a:gd name="T11" fmla="*/ 11 h 542"/>
              <a:gd name="T12" fmla="*/ 2880 w 2880"/>
              <a:gd name="T13" fmla="*/ 71 h 542"/>
            </a:gdLst>
            <a:ahLst/>
            <a:cxnLst>
              <a:cxn ang="0">
                <a:pos x="T0" y="T1"/>
              </a:cxn>
              <a:cxn ang="0">
                <a:pos x="T2" y="T3"/>
              </a:cxn>
              <a:cxn ang="0">
                <a:pos x="T4" y="T5"/>
              </a:cxn>
              <a:cxn ang="0">
                <a:pos x="T6" y="T7"/>
              </a:cxn>
              <a:cxn ang="0">
                <a:pos x="T8" y="T9"/>
              </a:cxn>
              <a:cxn ang="0">
                <a:pos x="T10" y="T11"/>
              </a:cxn>
              <a:cxn ang="0">
                <a:pos x="T12" y="T13"/>
              </a:cxn>
            </a:cxnLst>
            <a:rect l="0" t="0" r="r" b="b"/>
            <a:pathLst>
              <a:path w="2880" h="542">
                <a:moveTo>
                  <a:pt x="2880" y="71"/>
                </a:moveTo>
                <a:cubicBezTo>
                  <a:pt x="2880" y="542"/>
                  <a:pt x="2880" y="542"/>
                  <a:pt x="2880" y="542"/>
                </a:cubicBezTo>
                <a:cubicBezTo>
                  <a:pt x="0" y="542"/>
                  <a:pt x="0" y="542"/>
                  <a:pt x="0" y="542"/>
                </a:cubicBezTo>
                <a:cubicBezTo>
                  <a:pt x="0" y="115"/>
                  <a:pt x="0" y="115"/>
                  <a:pt x="0" y="115"/>
                </a:cubicBezTo>
                <a:cubicBezTo>
                  <a:pt x="0" y="115"/>
                  <a:pt x="427" y="220"/>
                  <a:pt x="857" y="202"/>
                </a:cubicBezTo>
                <a:cubicBezTo>
                  <a:pt x="1165" y="188"/>
                  <a:pt x="1858" y="23"/>
                  <a:pt x="2148" y="11"/>
                </a:cubicBezTo>
                <a:cubicBezTo>
                  <a:pt x="2427" y="0"/>
                  <a:pt x="2636" y="25"/>
                  <a:pt x="2880" y="71"/>
                </a:cubicBezTo>
                <a:close/>
              </a:path>
            </a:pathLst>
          </a:custGeom>
          <a:gradFill flip="none" rotWithShape="1">
            <a:gsLst>
              <a:gs pos="0">
                <a:schemeClr val="accent1">
                  <a:alpha val="9000"/>
                </a:schemeClr>
              </a:gs>
              <a:gs pos="100000">
                <a:schemeClr val="accent1">
                  <a:tint val="23500"/>
                  <a:satMod val="160000"/>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GB" dirty="0" smtClean="0"/>
              <a:t>Types of info to protect</a:t>
            </a:r>
            <a:endParaRPr lang="en-GB" dirty="0"/>
          </a:p>
        </p:txBody>
      </p:sp>
      <p:grpSp>
        <p:nvGrpSpPr>
          <p:cNvPr id="5" name="Group 4"/>
          <p:cNvGrpSpPr/>
          <p:nvPr/>
        </p:nvGrpSpPr>
        <p:grpSpPr>
          <a:xfrm>
            <a:off x="-795349" y="1087361"/>
            <a:ext cx="10752881" cy="6964107"/>
            <a:chOff x="-854724" y="1016111"/>
            <a:chExt cx="10752881" cy="6964107"/>
          </a:xfrm>
        </p:grpSpPr>
        <p:pic>
          <p:nvPicPr>
            <p:cNvPr id="4098" name="Picture 2" descr="E:\Formateo\Eyeful Garbage\Eyeful Garbage\Output\Septiembre\Basura\Ordenador.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54724" y="1016111"/>
              <a:ext cx="10752881" cy="69641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1273" y="1175657"/>
              <a:ext cx="7338950" cy="4690753"/>
            </a:xfrm>
            <a:prstGeom prst="rect">
              <a:avLst/>
            </a:prstGeom>
            <a:gradFill>
              <a:gsLst>
                <a:gs pos="0">
                  <a:srgbClr val="000F5E"/>
                </a:gs>
                <a:gs pos="100000">
                  <a:schemeClr val="accent2"/>
                </a:gs>
              </a:gsLst>
              <a:lin ang="0" scaled="0"/>
            </a:gradFill>
            <a:ln>
              <a:noFill/>
            </a:ln>
            <a:effectLst>
              <a:innerShdw blurRad="127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ounded Rectangle 27"/>
          <p:cNvSpPr/>
          <p:nvPr/>
        </p:nvSpPr>
        <p:spPr>
          <a:xfrm>
            <a:off x="1045545" y="2596512"/>
            <a:ext cx="3325766" cy="2506108"/>
          </a:xfrm>
          <a:prstGeom prst="roundRect">
            <a:avLst>
              <a:gd name="adj" fmla="val 4884"/>
            </a:avLst>
          </a:prstGeom>
          <a:solidFill>
            <a:schemeClr val="bg2"/>
          </a:solidFill>
          <a:ln>
            <a:noFill/>
          </a:ln>
          <a:effectLst>
            <a:outerShdw blurRad="241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9" name="Picture 2" descr="http://stiahnut.sk/data/mujsoubor.cz/uploadimages/Clanky/Office_2013_ikony.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585" t="6371" r="52782" b="68769"/>
          <a:stretch/>
        </p:blipFill>
        <p:spPr bwMode="auto">
          <a:xfrm>
            <a:off x="1916979" y="3991178"/>
            <a:ext cx="720790" cy="7329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tiahnut.sk/data/mujsoubor.cz/uploadimages/Clanky/Office_2013_ikony.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307" t="68628" r="28643" b="6512"/>
          <a:stretch/>
        </p:blipFill>
        <p:spPr bwMode="auto">
          <a:xfrm>
            <a:off x="2873490" y="3991178"/>
            <a:ext cx="720788" cy="7329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tiahnut.sk/data/mujsoubor.cz/uploadimages/Clanky/Office_2013_ikony.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6142" t="68628" r="5421" b="6512"/>
          <a:stretch/>
        </p:blipFill>
        <p:spPr bwMode="auto">
          <a:xfrm>
            <a:off x="3233884" y="3116662"/>
            <a:ext cx="720790" cy="7329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tiahnut.sk/data/mujsoubor.cz/uploadimages/Clanky/Office_2013_ikon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43" t="37449" r="76419" b="37920"/>
          <a:stretch/>
        </p:blipFill>
        <p:spPr bwMode="auto">
          <a:xfrm>
            <a:off x="1448885" y="3124746"/>
            <a:ext cx="720788" cy="7261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tiahnut.sk/data/mujsoubor.cz/uploadimages/Clanky/Office_2013_ikon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546" t="37449" r="53016" b="37920"/>
          <a:stretch/>
        </p:blipFill>
        <p:spPr bwMode="auto">
          <a:xfrm>
            <a:off x="2349611" y="3124746"/>
            <a:ext cx="720788" cy="72616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784502" y="2148087"/>
            <a:ext cx="1885950" cy="369332"/>
          </a:xfrm>
          <a:prstGeom prst="rect">
            <a:avLst/>
          </a:prstGeom>
          <a:noFill/>
        </p:spPr>
        <p:txBody>
          <a:bodyPr wrap="square" rtlCol="0">
            <a:spAutoFit/>
          </a:bodyPr>
          <a:lstStyle/>
          <a:p>
            <a:pPr algn="ctr"/>
            <a:r>
              <a:rPr lang="en-GB" b="1" dirty="0" smtClean="0">
                <a:solidFill>
                  <a:schemeClr val="bg2"/>
                </a:solidFill>
              </a:rPr>
              <a:t>CREATION</a:t>
            </a:r>
            <a:endParaRPr lang="en-GB" b="1" dirty="0">
              <a:solidFill>
                <a:schemeClr val="bg2"/>
              </a:solidFill>
            </a:endParaRPr>
          </a:p>
        </p:txBody>
      </p:sp>
      <p:sp>
        <p:nvSpPr>
          <p:cNvPr id="39" name="Rounded Rectangle 38"/>
          <p:cNvSpPr/>
          <p:nvPr/>
        </p:nvSpPr>
        <p:spPr>
          <a:xfrm>
            <a:off x="4737338" y="2596512"/>
            <a:ext cx="3325766" cy="2506108"/>
          </a:xfrm>
          <a:prstGeom prst="roundRect">
            <a:avLst>
              <a:gd name="adj" fmla="val 4884"/>
            </a:avLst>
          </a:prstGeom>
          <a:solidFill>
            <a:schemeClr val="bg2"/>
          </a:solidFill>
          <a:ln>
            <a:noFill/>
          </a:ln>
          <a:effectLst>
            <a:outerShdw blurRad="241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 name="TextBox 44"/>
          <p:cNvSpPr txBox="1"/>
          <p:nvPr/>
        </p:nvSpPr>
        <p:spPr>
          <a:xfrm>
            <a:off x="4737338" y="1874805"/>
            <a:ext cx="3325765" cy="646331"/>
          </a:xfrm>
          <a:prstGeom prst="rect">
            <a:avLst/>
          </a:prstGeom>
          <a:noFill/>
        </p:spPr>
        <p:txBody>
          <a:bodyPr wrap="square" rtlCol="0">
            <a:spAutoFit/>
          </a:bodyPr>
          <a:lstStyle/>
          <a:p>
            <a:pPr algn="ctr"/>
            <a:r>
              <a:rPr lang="en-GB" b="1" dirty="0" smtClean="0">
                <a:solidFill>
                  <a:schemeClr val="bg2"/>
                </a:solidFill>
              </a:rPr>
              <a:t>SHARING &amp; COLLABORATION</a:t>
            </a:r>
            <a:endParaRPr lang="en-GB" b="1" dirty="0">
              <a:solidFill>
                <a:schemeClr val="bg2"/>
              </a:solidFill>
            </a:endParaRPr>
          </a:p>
        </p:txBody>
      </p:sp>
      <p:pic>
        <p:nvPicPr>
          <p:cNvPr id="46" name="Picture 2" descr="http://stiahnut.sk/data/mujsoubor.cz/uploadimages/Clanky/Office_2013_ikon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6426" t="37207" r="5049" b="37863"/>
          <a:stretch/>
        </p:blipFill>
        <p:spPr bwMode="auto">
          <a:xfrm>
            <a:off x="5136347" y="2765670"/>
            <a:ext cx="754776" cy="79141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computersenseonline.com/sites/default/files/styles/courses_logo/public/lotus-not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51476" y="4594862"/>
            <a:ext cx="1190787" cy="29311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http://i0.wp.com/blogs.itpro.es/guruxp/files/2013/04/owa-logo.jpg?resize=459%2C7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1649" y="3031509"/>
            <a:ext cx="1692750" cy="26921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twimgs.com/informationweek/galleries/automated/936/01_Intro_ful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51476" y="3709937"/>
            <a:ext cx="1443128" cy="28618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http://www.bitglass.com/hs-fs/hub/313952/file-793319128-jpg/Logos/Exchange_security_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51475" y="4120898"/>
            <a:ext cx="1443128" cy="31460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http://icons.iconarchive.com/icons/ahdesign91/icloud/512/Plain-Blue-icon.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9145" y="3523415"/>
            <a:ext cx="838237" cy="83823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2" descr="http://icons.iconarchive.com/icons/fasticon/connecting/512/mobile-icon.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92037" y="4249045"/>
            <a:ext cx="687108" cy="687108"/>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p:cNvSpPr/>
          <p:nvPr/>
        </p:nvSpPr>
        <p:spPr>
          <a:xfrm rot="5400000">
            <a:off x="4420952" y="3706552"/>
            <a:ext cx="339822" cy="292950"/>
          </a:xfrm>
          <a:prstGeom prst="triangle">
            <a:avLst/>
          </a:prstGeom>
          <a:gradFill>
            <a:gsLst>
              <a:gs pos="0">
                <a:schemeClr val="bg2"/>
              </a:gs>
              <a:gs pos="100000">
                <a:schemeClr val="bg2">
                  <a:alpha val="5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46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3" presetClass="entr" presetSubtype="28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strVal val="4/3*#ppt_w"/>
                                          </p:val>
                                        </p:tav>
                                        <p:tav tm="100000">
                                          <p:val>
                                            <p:strVal val="#ppt_w"/>
                                          </p:val>
                                        </p:tav>
                                      </p:tavLst>
                                    </p:anim>
                                    <p:anim calcmode="lin" valueType="num">
                                      <p:cBhvr>
                                        <p:cTn id="14" dur="500" fill="hold"/>
                                        <p:tgtEl>
                                          <p:spTgt spid="38"/>
                                        </p:tgtEl>
                                        <p:attrNameLst>
                                          <p:attrName>ppt_h</p:attrName>
                                        </p:attrNameLst>
                                      </p:cBhvr>
                                      <p:tavLst>
                                        <p:tav tm="0">
                                          <p:val>
                                            <p:strVal val="4/3*#ppt_h"/>
                                          </p:val>
                                        </p:tav>
                                        <p:tav tm="100000">
                                          <p:val>
                                            <p:strVal val="#ppt_h"/>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50"/>
                                        <p:tgtEl>
                                          <p:spTgt spid="28"/>
                                        </p:tgtEl>
                                      </p:cBhvr>
                                    </p:animEffect>
                                    <p:anim calcmode="lin" valueType="num">
                                      <p:cBhvr>
                                        <p:cTn id="18" dur="750" fill="hold"/>
                                        <p:tgtEl>
                                          <p:spTgt spid="28"/>
                                        </p:tgtEl>
                                        <p:attrNameLst>
                                          <p:attrName>ppt_x</p:attrName>
                                        </p:attrNameLst>
                                      </p:cBhvr>
                                      <p:tavLst>
                                        <p:tav tm="0">
                                          <p:val>
                                            <p:strVal val="#ppt_x"/>
                                          </p:val>
                                        </p:tav>
                                        <p:tav tm="100000">
                                          <p:val>
                                            <p:strVal val="#ppt_x"/>
                                          </p:val>
                                        </p:tav>
                                      </p:tavLst>
                                    </p:anim>
                                    <p:anim calcmode="lin" valueType="num">
                                      <p:cBhvr>
                                        <p:cTn id="19" dur="75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1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nodeType="withEffect">
                                  <p:stCondLst>
                                    <p:cond delay="10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nodeType="withEffect">
                                  <p:stCondLst>
                                    <p:cond delay="2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53" presetClass="entr" presetSubtype="16"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2800"/>
                            </p:stCondLst>
                            <p:childTnLst>
                              <p:par>
                                <p:cTn id="47" presetID="23" presetClass="entr" presetSubtype="288"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strVal val="4/3*#ppt_w"/>
                                          </p:val>
                                        </p:tav>
                                        <p:tav tm="100000">
                                          <p:val>
                                            <p:strVal val="#ppt_w"/>
                                          </p:val>
                                        </p:tav>
                                      </p:tavLst>
                                    </p:anim>
                                    <p:anim calcmode="lin" valueType="num">
                                      <p:cBhvr>
                                        <p:cTn id="50" dur="500" fill="hold"/>
                                        <p:tgtEl>
                                          <p:spTgt spid="45"/>
                                        </p:tgtEl>
                                        <p:attrNameLst>
                                          <p:attrName>ppt_h</p:attrName>
                                        </p:attrNameLst>
                                      </p:cBhvr>
                                      <p:tavLst>
                                        <p:tav tm="0">
                                          <p:val>
                                            <p:strVal val="4/3*#ppt_h"/>
                                          </p:val>
                                        </p:tav>
                                        <p:tav tm="100000">
                                          <p:val>
                                            <p:strVal val="#ppt_h"/>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750"/>
                                        <p:tgtEl>
                                          <p:spTgt spid="39"/>
                                        </p:tgtEl>
                                      </p:cBhvr>
                                    </p:animEffect>
                                    <p:anim calcmode="lin" valueType="num">
                                      <p:cBhvr>
                                        <p:cTn id="54" dur="750" fill="hold"/>
                                        <p:tgtEl>
                                          <p:spTgt spid="39"/>
                                        </p:tgtEl>
                                        <p:attrNameLst>
                                          <p:attrName>ppt_x</p:attrName>
                                        </p:attrNameLst>
                                      </p:cBhvr>
                                      <p:tavLst>
                                        <p:tav tm="0">
                                          <p:val>
                                            <p:strVal val="#ppt_x"/>
                                          </p:val>
                                        </p:tav>
                                        <p:tav tm="100000">
                                          <p:val>
                                            <p:strVal val="#ppt_x"/>
                                          </p:val>
                                        </p:tav>
                                      </p:tavLst>
                                    </p:anim>
                                    <p:anim calcmode="lin" valueType="num">
                                      <p:cBhvr>
                                        <p:cTn id="55" dur="750" fill="hold"/>
                                        <p:tgtEl>
                                          <p:spTgt spid="39"/>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par>
                          <p:cTn id="61" fill="hold">
                            <p:stCondLst>
                              <p:cond delay="3550"/>
                            </p:stCondLst>
                            <p:childTnLst>
                              <p:par>
                                <p:cTn id="62" presetID="53" presetClass="entr" presetSubtype="16"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Effect transition="in" filter="fade">
                                      <p:cBhvr>
                                        <p:cTn id="66" dur="500"/>
                                        <p:tgtEl>
                                          <p:spTgt spid="46"/>
                                        </p:tgtEl>
                                      </p:cBhvr>
                                    </p:animEffect>
                                  </p:childTnLst>
                                </p:cTn>
                              </p:par>
                              <p:par>
                                <p:cTn id="67" presetID="53" presetClass="entr" presetSubtype="16" fill="hold" nodeType="withEffect">
                                  <p:stCondLst>
                                    <p:cond delay="150"/>
                                  </p:stCondLst>
                                  <p:childTnLst>
                                    <p:set>
                                      <p:cBhvr>
                                        <p:cTn id="68" dur="1" fill="hold">
                                          <p:stCondLst>
                                            <p:cond delay="0"/>
                                          </p:stCondLst>
                                        </p:cTn>
                                        <p:tgtEl>
                                          <p:spTgt spid="48"/>
                                        </p:tgtEl>
                                        <p:attrNameLst>
                                          <p:attrName>style.visibility</p:attrName>
                                        </p:attrNameLst>
                                      </p:cBhvr>
                                      <p:to>
                                        <p:strVal val="visible"/>
                                      </p:to>
                                    </p:set>
                                    <p:anim calcmode="lin" valueType="num">
                                      <p:cBhvr>
                                        <p:cTn id="69" dur="500" fill="hold"/>
                                        <p:tgtEl>
                                          <p:spTgt spid="48"/>
                                        </p:tgtEl>
                                        <p:attrNameLst>
                                          <p:attrName>ppt_w</p:attrName>
                                        </p:attrNameLst>
                                      </p:cBhvr>
                                      <p:tavLst>
                                        <p:tav tm="0">
                                          <p:val>
                                            <p:fltVal val="0"/>
                                          </p:val>
                                        </p:tav>
                                        <p:tav tm="100000">
                                          <p:val>
                                            <p:strVal val="#ppt_w"/>
                                          </p:val>
                                        </p:tav>
                                      </p:tavLst>
                                    </p:anim>
                                    <p:anim calcmode="lin" valueType="num">
                                      <p:cBhvr>
                                        <p:cTn id="70" dur="500" fill="hold"/>
                                        <p:tgtEl>
                                          <p:spTgt spid="48"/>
                                        </p:tgtEl>
                                        <p:attrNameLst>
                                          <p:attrName>ppt_h</p:attrName>
                                        </p:attrNameLst>
                                      </p:cBhvr>
                                      <p:tavLst>
                                        <p:tav tm="0">
                                          <p:val>
                                            <p:fltVal val="0"/>
                                          </p:val>
                                        </p:tav>
                                        <p:tav tm="100000">
                                          <p:val>
                                            <p:strVal val="#ppt_h"/>
                                          </p:val>
                                        </p:tav>
                                      </p:tavLst>
                                    </p:anim>
                                    <p:animEffect transition="in" filter="fade">
                                      <p:cBhvr>
                                        <p:cTn id="71" dur="500"/>
                                        <p:tgtEl>
                                          <p:spTgt spid="48"/>
                                        </p:tgtEl>
                                      </p:cBhvr>
                                    </p:animEffect>
                                  </p:childTnLst>
                                </p:cTn>
                              </p:par>
                              <p:par>
                                <p:cTn id="72" presetID="53" presetClass="entr" presetSubtype="16" fill="hold" nodeType="withEffect">
                                  <p:stCondLst>
                                    <p:cond delay="250"/>
                                  </p:stCondLst>
                                  <p:childTnLst>
                                    <p:set>
                                      <p:cBhvr>
                                        <p:cTn id="73" dur="1" fill="hold">
                                          <p:stCondLst>
                                            <p:cond delay="0"/>
                                          </p:stCondLst>
                                        </p:cTn>
                                        <p:tgtEl>
                                          <p:spTgt spid="49"/>
                                        </p:tgtEl>
                                        <p:attrNameLst>
                                          <p:attrName>style.visibility</p:attrName>
                                        </p:attrNameLst>
                                      </p:cBhvr>
                                      <p:to>
                                        <p:strVal val="visible"/>
                                      </p:to>
                                    </p:set>
                                    <p:anim calcmode="lin" valueType="num">
                                      <p:cBhvr>
                                        <p:cTn id="74" dur="500" fill="hold"/>
                                        <p:tgtEl>
                                          <p:spTgt spid="49"/>
                                        </p:tgtEl>
                                        <p:attrNameLst>
                                          <p:attrName>ppt_w</p:attrName>
                                        </p:attrNameLst>
                                      </p:cBhvr>
                                      <p:tavLst>
                                        <p:tav tm="0">
                                          <p:val>
                                            <p:fltVal val="0"/>
                                          </p:val>
                                        </p:tav>
                                        <p:tav tm="100000">
                                          <p:val>
                                            <p:strVal val="#ppt_w"/>
                                          </p:val>
                                        </p:tav>
                                      </p:tavLst>
                                    </p:anim>
                                    <p:anim calcmode="lin" valueType="num">
                                      <p:cBhvr>
                                        <p:cTn id="75" dur="500" fill="hold"/>
                                        <p:tgtEl>
                                          <p:spTgt spid="49"/>
                                        </p:tgtEl>
                                        <p:attrNameLst>
                                          <p:attrName>ppt_h</p:attrName>
                                        </p:attrNameLst>
                                      </p:cBhvr>
                                      <p:tavLst>
                                        <p:tav tm="0">
                                          <p:val>
                                            <p:fltVal val="0"/>
                                          </p:val>
                                        </p:tav>
                                        <p:tav tm="100000">
                                          <p:val>
                                            <p:strVal val="#ppt_h"/>
                                          </p:val>
                                        </p:tav>
                                      </p:tavLst>
                                    </p:anim>
                                    <p:animEffect transition="in" filter="fade">
                                      <p:cBhvr>
                                        <p:cTn id="76" dur="500"/>
                                        <p:tgtEl>
                                          <p:spTgt spid="49"/>
                                        </p:tgtEl>
                                      </p:cBhvr>
                                    </p:animEffect>
                                  </p:childTnLst>
                                </p:cTn>
                              </p:par>
                              <p:par>
                                <p:cTn id="77" presetID="53" presetClass="entr" presetSubtype="16" fill="hold" nodeType="withEffect">
                                  <p:stCondLst>
                                    <p:cond delay="35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nodeType="withEffect">
                                  <p:stCondLst>
                                    <p:cond delay="45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Effect transition="in" filter="fade">
                                      <p:cBhvr>
                                        <p:cTn id="86" dur="500"/>
                                        <p:tgtEl>
                                          <p:spTgt spid="47"/>
                                        </p:tgtEl>
                                      </p:cBhvr>
                                    </p:animEffect>
                                  </p:childTnLst>
                                </p:cTn>
                              </p:par>
                              <p:par>
                                <p:cTn id="87" presetID="53" presetClass="entr" presetSubtype="16" fill="hold" nodeType="withEffect">
                                  <p:stCondLst>
                                    <p:cond delay="550"/>
                                  </p:stCondLst>
                                  <p:childTnLst>
                                    <p:set>
                                      <p:cBhvr>
                                        <p:cTn id="88" dur="1" fill="hold">
                                          <p:stCondLst>
                                            <p:cond delay="0"/>
                                          </p:stCondLst>
                                        </p:cTn>
                                        <p:tgtEl>
                                          <p:spTgt spid="51"/>
                                        </p:tgtEl>
                                        <p:attrNameLst>
                                          <p:attrName>style.visibility</p:attrName>
                                        </p:attrNameLst>
                                      </p:cBhvr>
                                      <p:to>
                                        <p:strVal val="visible"/>
                                      </p:to>
                                    </p:set>
                                    <p:anim calcmode="lin" valueType="num">
                                      <p:cBhvr>
                                        <p:cTn id="89" dur="500" fill="hold"/>
                                        <p:tgtEl>
                                          <p:spTgt spid="51"/>
                                        </p:tgtEl>
                                        <p:attrNameLst>
                                          <p:attrName>ppt_w</p:attrName>
                                        </p:attrNameLst>
                                      </p:cBhvr>
                                      <p:tavLst>
                                        <p:tav tm="0">
                                          <p:val>
                                            <p:fltVal val="0"/>
                                          </p:val>
                                        </p:tav>
                                        <p:tav tm="100000">
                                          <p:val>
                                            <p:strVal val="#ppt_w"/>
                                          </p:val>
                                        </p:tav>
                                      </p:tavLst>
                                    </p:anim>
                                    <p:anim calcmode="lin" valueType="num">
                                      <p:cBhvr>
                                        <p:cTn id="90" dur="500" fill="hold"/>
                                        <p:tgtEl>
                                          <p:spTgt spid="51"/>
                                        </p:tgtEl>
                                        <p:attrNameLst>
                                          <p:attrName>ppt_h</p:attrName>
                                        </p:attrNameLst>
                                      </p:cBhvr>
                                      <p:tavLst>
                                        <p:tav tm="0">
                                          <p:val>
                                            <p:fltVal val="0"/>
                                          </p:val>
                                        </p:tav>
                                        <p:tav tm="100000">
                                          <p:val>
                                            <p:strVal val="#ppt_h"/>
                                          </p:val>
                                        </p:tav>
                                      </p:tavLst>
                                    </p:anim>
                                    <p:animEffect transition="in" filter="fade">
                                      <p:cBhvr>
                                        <p:cTn id="91" dur="500"/>
                                        <p:tgtEl>
                                          <p:spTgt spid="51"/>
                                        </p:tgtEl>
                                      </p:cBhvr>
                                    </p:animEffect>
                                  </p:childTnLst>
                                </p:cTn>
                              </p:par>
                              <p:par>
                                <p:cTn id="92" presetID="53" presetClass="entr" presetSubtype="16" fill="hold" nodeType="withEffect">
                                  <p:stCondLst>
                                    <p:cond delay="650"/>
                                  </p:stCondLst>
                                  <p:childTnLst>
                                    <p:set>
                                      <p:cBhvr>
                                        <p:cTn id="93" dur="1" fill="hold">
                                          <p:stCondLst>
                                            <p:cond delay="0"/>
                                          </p:stCondLst>
                                        </p:cTn>
                                        <p:tgtEl>
                                          <p:spTgt spid="52"/>
                                        </p:tgtEl>
                                        <p:attrNameLst>
                                          <p:attrName>style.visibility</p:attrName>
                                        </p:attrNameLst>
                                      </p:cBhvr>
                                      <p:to>
                                        <p:strVal val="visible"/>
                                      </p:to>
                                    </p:set>
                                    <p:anim calcmode="lin" valueType="num">
                                      <p:cBhvr>
                                        <p:cTn id="94" dur="500" fill="hold"/>
                                        <p:tgtEl>
                                          <p:spTgt spid="52"/>
                                        </p:tgtEl>
                                        <p:attrNameLst>
                                          <p:attrName>ppt_w</p:attrName>
                                        </p:attrNameLst>
                                      </p:cBhvr>
                                      <p:tavLst>
                                        <p:tav tm="0">
                                          <p:val>
                                            <p:fltVal val="0"/>
                                          </p:val>
                                        </p:tav>
                                        <p:tav tm="100000">
                                          <p:val>
                                            <p:strVal val="#ppt_w"/>
                                          </p:val>
                                        </p:tav>
                                      </p:tavLst>
                                    </p:anim>
                                    <p:anim calcmode="lin" valueType="num">
                                      <p:cBhvr>
                                        <p:cTn id="95" dur="500" fill="hold"/>
                                        <p:tgtEl>
                                          <p:spTgt spid="52"/>
                                        </p:tgtEl>
                                        <p:attrNameLst>
                                          <p:attrName>ppt_h</p:attrName>
                                        </p:attrNameLst>
                                      </p:cBhvr>
                                      <p:tavLst>
                                        <p:tav tm="0">
                                          <p:val>
                                            <p:fltVal val="0"/>
                                          </p:val>
                                        </p:tav>
                                        <p:tav tm="100000">
                                          <p:val>
                                            <p:strVal val="#ppt_h"/>
                                          </p:val>
                                        </p:tav>
                                      </p:tavLst>
                                    </p:anim>
                                    <p:animEffect transition="in" filter="fade">
                                      <p:cBhvr>
                                        <p:cTn id="9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8" grpId="0"/>
      <p:bldP spid="39" grpId="0" animBg="1"/>
      <p:bldP spid="45"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179512" y="1196976"/>
            <a:ext cx="8856983" cy="4824312"/>
          </a:xfrm>
          <a:prstGeom prst="roundRect">
            <a:avLst>
              <a:gd name="adj" fmla="val 4259"/>
            </a:avLst>
          </a:prstGeom>
          <a:ln w="19050">
            <a:solidFill>
              <a:srgbClr val="B2B2B2"/>
            </a:solidFill>
            <a:round/>
          </a:ln>
        </p:spPr>
        <p:txBody>
          <a:bodyPr lIns="0" tIns="0" rIns="0" bIns="0" anchor="ctr"/>
          <a:lstStyle/>
          <a:p>
            <a:pPr lvl="0">
              <a:defRPr>
                <a:latin typeface="Arial"/>
                <a:ea typeface="Arial"/>
                <a:cs typeface="Arial"/>
                <a:sym typeface="Arial"/>
              </a:defRPr>
            </a:pPr>
            <a:endParaRPr/>
          </a:p>
        </p:txBody>
      </p:sp>
      <p:sp>
        <p:nvSpPr>
          <p:cNvPr id="222" name="Shape 222"/>
          <p:cNvSpPr/>
          <p:nvPr/>
        </p:nvSpPr>
        <p:spPr>
          <a:xfrm>
            <a:off x="758815" y="1844824"/>
            <a:ext cx="8188640" cy="1423180"/>
          </a:xfrm>
          <a:prstGeom prst="roundRect">
            <a:avLst>
              <a:gd name="adj" fmla="val 16737"/>
            </a:avLst>
          </a:prstGeom>
          <a:solidFill>
            <a:srgbClr val="4BACC6">
              <a:alpha val="24706"/>
            </a:srgbClr>
          </a:solidFill>
          <a:ln w="19050">
            <a:solidFill>
              <a:srgbClr val="FFFFFF"/>
            </a:solidFill>
            <a:round/>
          </a:ln>
        </p:spPr>
        <p:txBody>
          <a:bodyPr lIns="0" tIns="0" rIns="0" bIns="0" anchor="ctr"/>
          <a:lstStyle/>
          <a:p>
            <a:pPr lvl="0" algn="ctr">
              <a:defRPr b="1">
                <a:solidFill>
                  <a:srgbClr val="002B52"/>
                </a:solidFill>
              </a:defRPr>
            </a:pPr>
            <a:endParaRPr sz="1600"/>
          </a:p>
        </p:txBody>
      </p:sp>
      <p:sp>
        <p:nvSpPr>
          <p:cNvPr id="223" name="Shape 223"/>
          <p:cNvSpPr/>
          <p:nvPr/>
        </p:nvSpPr>
        <p:spPr>
          <a:xfrm>
            <a:off x="2435683" y="2675645"/>
            <a:ext cx="1182989" cy="2492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Weapons</a:t>
            </a:r>
          </a:p>
        </p:txBody>
      </p:sp>
      <p:sp>
        <p:nvSpPr>
          <p:cNvPr id="224" name="Shape 224"/>
          <p:cNvSpPr/>
          <p:nvPr/>
        </p:nvSpPr>
        <p:spPr>
          <a:xfrm>
            <a:off x="3980426" y="2675645"/>
            <a:ext cx="934390" cy="2492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Australia</a:t>
            </a:r>
          </a:p>
        </p:txBody>
      </p:sp>
      <p:sp>
        <p:nvSpPr>
          <p:cNvPr id="225" name="Shape 225"/>
          <p:cNvSpPr/>
          <p:nvPr/>
        </p:nvSpPr>
        <p:spPr>
          <a:xfrm>
            <a:off x="6161441" y="2049095"/>
            <a:ext cx="1690474" cy="2492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C4ISR</a:t>
            </a:r>
          </a:p>
        </p:txBody>
      </p:sp>
      <p:sp>
        <p:nvSpPr>
          <p:cNvPr id="226" name="Shape 226"/>
          <p:cNvSpPr/>
          <p:nvPr/>
        </p:nvSpPr>
        <p:spPr>
          <a:xfrm>
            <a:off x="5519888" y="2662695"/>
            <a:ext cx="1572392" cy="4062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defTabSz="914400">
              <a:lnSpc>
                <a:spcPct val="85000"/>
              </a:lnSpc>
              <a:defRPr sz="1800"/>
            </a:pPr>
            <a:r>
              <a:rPr sz="1200" dirty="0">
                <a:solidFill>
                  <a:srgbClr val="002B52"/>
                </a:solidFill>
              </a:rPr>
              <a:t>Procurement</a:t>
            </a:r>
            <a:endParaRPr sz="1200" dirty="0">
              <a:solidFill>
                <a:srgbClr val="002B52"/>
              </a:solidFill>
              <a:latin typeface="Arial"/>
              <a:ea typeface="Arial"/>
              <a:cs typeface="Arial"/>
              <a:sym typeface="Arial"/>
            </a:endParaRPr>
          </a:p>
          <a:p>
            <a:pPr lvl="0" defTabSz="914400">
              <a:lnSpc>
                <a:spcPct val="85000"/>
              </a:lnSpc>
              <a:defRPr sz="1800"/>
            </a:pPr>
            <a:r>
              <a:rPr sz="1200" dirty="0">
                <a:solidFill>
                  <a:srgbClr val="002B52"/>
                </a:solidFill>
              </a:rPr>
              <a:t>Advisory Services</a:t>
            </a:r>
          </a:p>
        </p:txBody>
      </p:sp>
      <p:sp>
        <p:nvSpPr>
          <p:cNvPr id="227" name="Shape 227"/>
          <p:cNvSpPr/>
          <p:nvPr/>
        </p:nvSpPr>
        <p:spPr>
          <a:xfrm>
            <a:off x="4698793" y="2047293"/>
            <a:ext cx="792088" cy="2484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Training </a:t>
            </a:r>
          </a:p>
        </p:txBody>
      </p:sp>
      <p:sp>
        <p:nvSpPr>
          <p:cNvPr id="228" name="Shape 228"/>
          <p:cNvSpPr/>
          <p:nvPr/>
        </p:nvSpPr>
        <p:spPr>
          <a:xfrm>
            <a:off x="3330640" y="2047926"/>
            <a:ext cx="1181273" cy="2492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Maritime</a:t>
            </a:r>
          </a:p>
        </p:txBody>
      </p:sp>
      <p:sp>
        <p:nvSpPr>
          <p:cNvPr id="229" name="Shape 229"/>
          <p:cNvSpPr/>
          <p:nvPr/>
        </p:nvSpPr>
        <p:spPr>
          <a:xfrm>
            <a:off x="7820933" y="2662695"/>
            <a:ext cx="855523" cy="4062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Cyber Security</a:t>
            </a:r>
          </a:p>
        </p:txBody>
      </p:sp>
      <p:sp>
        <p:nvSpPr>
          <p:cNvPr id="230" name="Shape 230"/>
          <p:cNvSpPr/>
          <p:nvPr/>
        </p:nvSpPr>
        <p:spPr>
          <a:xfrm>
            <a:off x="254023" y="1785515"/>
            <a:ext cx="1453876" cy="149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4BCF7"/>
          </a:solidFill>
          <a:ln w="63500">
            <a:solidFill>
              <a:srgbClr val="FFFFFF"/>
            </a:solidFill>
            <a:round/>
          </a:ln>
        </p:spPr>
        <p:txBody>
          <a:bodyPr lIns="0" tIns="0" rIns="0" bIns="0" anchor="ctr"/>
          <a:lstStyle/>
          <a:p>
            <a:pPr lvl="0" algn="ctr" defTabSz="914400">
              <a:defRPr sz="1100" b="1">
                <a:solidFill>
                  <a:srgbClr val="002B52"/>
                </a:solidFill>
              </a:defRPr>
            </a:pPr>
            <a:endParaRPr sz="1050"/>
          </a:p>
        </p:txBody>
      </p:sp>
      <p:pic>
        <p:nvPicPr>
          <p:cNvPr id="231" name="image12.png"/>
          <p:cNvPicPr/>
          <p:nvPr/>
        </p:nvPicPr>
        <p:blipFill>
          <a:blip r:embed="rId3">
            <a:extLst/>
          </a:blip>
          <a:stretch>
            <a:fillRect/>
          </a:stretch>
        </p:blipFill>
        <p:spPr>
          <a:xfrm>
            <a:off x="251520" y="1772816"/>
            <a:ext cx="1531029" cy="1553060"/>
          </a:xfrm>
          <a:prstGeom prst="rect">
            <a:avLst/>
          </a:prstGeom>
          <a:ln w="12700">
            <a:miter lim="400000"/>
          </a:ln>
        </p:spPr>
      </p:pic>
      <p:sp>
        <p:nvSpPr>
          <p:cNvPr id="232" name="Shape 232"/>
          <p:cNvSpPr/>
          <p:nvPr/>
        </p:nvSpPr>
        <p:spPr>
          <a:xfrm>
            <a:off x="372931" y="2196414"/>
            <a:ext cx="1213850" cy="4862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defTabSz="914400">
              <a:lnSpc>
                <a:spcPct val="80000"/>
              </a:lnSpc>
              <a:defRPr sz="1800"/>
            </a:pPr>
            <a:r>
              <a:rPr sz="1600" b="1">
                <a:solidFill>
                  <a:srgbClr val="FFFFFF"/>
                </a:solidFill>
              </a:rPr>
              <a:t> EMEA</a:t>
            </a:r>
            <a:br>
              <a:rPr sz="1600" b="1">
                <a:solidFill>
                  <a:srgbClr val="FFFFFF"/>
                </a:solidFill>
              </a:rPr>
            </a:br>
            <a:r>
              <a:rPr sz="1600" b="1">
                <a:solidFill>
                  <a:srgbClr val="FFFFFF"/>
                </a:solidFill>
              </a:rPr>
              <a:t>Services</a:t>
            </a:r>
            <a:endParaRPr sz="2000">
              <a:latin typeface="Arial"/>
              <a:ea typeface="Arial"/>
              <a:cs typeface="Arial"/>
              <a:sym typeface="Arial"/>
            </a:endParaRPr>
          </a:p>
        </p:txBody>
      </p:sp>
      <p:sp>
        <p:nvSpPr>
          <p:cNvPr id="233" name="Shape 233"/>
          <p:cNvSpPr/>
          <p:nvPr/>
        </p:nvSpPr>
        <p:spPr>
          <a:xfrm>
            <a:off x="2250520" y="2049897"/>
            <a:ext cx="1313682" cy="2492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Air</a:t>
            </a:r>
          </a:p>
        </p:txBody>
      </p:sp>
      <p:pic>
        <p:nvPicPr>
          <p:cNvPr id="234" name="image13.png"/>
          <p:cNvPicPr/>
          <p:nvPr/>
        </p:nvPicPr>
        <p:blipFill>
          <a:blip r:embed="rId4">
            <a:extLst/>
          </a:blip>
          <a:stretch>
            <a:fillRect/>
          </a:stretch>
        </p:blipFill>
        <p:spPr>
          <a:xfrm>
            <a:off x="2747718" y="1918307"/>
            <a:ext cx="582922" cy="616871"/>
          </a:xfrm>
          <a:prstGeom prst="rect">
            <a:avLst/>
          </a:prstGeom>
          <a:ln w="12700">
            <a:miter lim="400000"/>
          </a:ln>
        </p:spPr>
      </p:pic>
      <p:pic>
        <p:nvPicPr>
          <p:cNvPr id="235" name="image14.png"/>
          <p:cNvPicPr/>
          <p:nvPr/>
        </p:nvPicPr>
        <p:blipFill>
          <a:blip r:embed="rId5">
            <a:extLst/>
          </a:blip>
          <a:stretch>
            <a:fillRect/>
          </a:stretch>
        </p:blipFill>
        <p:spPr>
          <a:xfrm>
            <a:off x="4864958" y="2564904"/>
            <a:ext cx="582922" cy="616870"/>
          </a:xfrm>
          <a:prstGeom prst="rect">
            <a:avLst/>
          </a:prstGeom>
          <a:ln w="12700">
            <a:miter lim="400000"/>
          </a:ln>
        </p:spPr>
      </p:pic>
      <p:pic>
        <p:nvPicPr>
          <p:cNvPr id="236" name="image15.png"/>
          <p:cNvPicPr/>
          <p:nvPr/>
        </p:nvPicPr>
        <p:blipFill>
          <a:blip r:embed="rId6">
            <a:extLst/>
          </a:blip>
          <a:stretch>
            <a:fillRect/>
          </a:stretch>
        </p:blipFill>
        <p:spPr>
          <a:xfrm>
            <a:off x="3347864" y="2524098"/>
            <a:ext cx="582922" cy="616870"/>
          </a:xfrm>
          <a:prstGeom prst="rect">
            <a:avLst/>
          </a:prstGeom>
          <a:ln w="12700">
            <a:miter lim="400000"/>
          </a:ln>
        </p:spPr>
      </p:pic>
      <p:pic>
        <p:nvPicPr>
          <p:cNvPr id="237" name="image16.png"/>
          <p:cNvPicPr/>
          <p:nvPr/>
        </p:nvPicPr>
        <p:blipFill>
          <a:blip r:embed="rId7">
            <a:extLst/>
          </a:blip>
          <a:stretch>
            <a:fillRect/>
          </a:stretch>
        </p:blipFill>
        <p:spPr>
          <a:xfrm>
            <a:off x="5580112" y="1917751"/>
            <a:ext cx="582922" cy="616871"/>
          </a:xfrm>
          <a:prstGeom prst="rect">
            <a:avLst/>
          </a:prstGeom>
          <a:ln w="12700">
            <a:miter lim="400000"/>
          </a:ln>
        </p:spPr>
      </p:pic>
      <p:pic>
        <p:nvPicPr>
          <p:cNvPr id="238" name="image17.png"/>
          <p:cNvPicPr/>
          <p:nvPr/>
        </p:nvPicPr>
        <p:blipFill>
          <a:blip r:embed="rId8">
            <a:extLst/>
          </a:blip>
          <a:stretch>
            <a:fillRect/>
          </a:stretch>
        </p:blipFill>
        <p:spPr>
          <a:xfrm>
            <a:off x="1674934" y="1917751"/>
            <a:ext cx="582922" cy="616871"/>
          </a:xfrm>
          <a:prstGeom prst="rect">
            <a:avLst/>
          </a:prstGeom>
          <a:ln w="12700">
            <a:miter lim="400000"/>
          </a:ln>
        </p:spPr>
      </p:pic>
      <p:pic>
        <p:nvPicPr>
          <p:cNvPr id="239" name="image18.png"/>
          <p:cNvPicPr/>
          <p:nvPr/>
        </p:nvPicPr>
        <p:blipFill>
          <a:blip r:embed="rId9">
            <a:extLst/>
          </a:blip>
          <a:stretch>
            <a:fillRect/>
          </a:stretch>
        </p:blipFill>
        <p:spPr>
          <a:xfrm>
            <a:off x="7164288" y="2564904"/>
            <a:ext cx="582922" cy="616870"/>
          </a:xfrm>
          <a:prstGeom prst="rect">
            <a:avLst/>
          </a:prstGeom>
          <a:ln w="12700">
            <a:miter lim="400000"/>
          </a:ln>
        </p:spPr>
      </p:pic>
      <p:pic>
        <p:nvPicPr>
          <p:cNvPr id="240" name="image19.png"/>
          <p:cNvPicPr/>
          <p:nvPr/>
        </p:nvPicPr>
        <p:blipFill>
          <a:blip r:embed="rId10">
            <a:extLst/>
          </a:blip>
          <a:stretch>
            <a:fillRect/>
          </a:stretch>
        </p:blipFill>
        <p:spPr>
          <a:xfrm>
            <a:off x="1866120" y="2524098"/>
            <a:ext cx="582922" cy="616870"/>
          </a:xfrm>
          <a:prstGeom prst="rect">
            <a:avLst/>
          </a:prstGeom>
          <a:ln w="12700">
            <a:miter lim="400000"/>
          </a:ln>
        </p:spPr>
      </p:pic>
      <p:pic>
        <p:nvPicPr>
          <p:cNvPr id="241" name="image20.png"/>
          <p:cNvPicPr/>
          <p:nvPr/>
        </p:nvPicPr>
        <p:blipFill>
          <a:blip r:embed="rId11">
            <a:extLst/>
          </a:blip>
          <a:stretch>
            <a:fillRect/>
          </a:stretch>
        </p:blipFill>
        <p:spPr>
          <a:xfrm>
            <a:off x="4115870" y="1917751"/>
            <a:ext cx="582922" cy="616871"/>
          </a:xfrm>
          <a:prstGeom prst="rect">
            <a:avLst/>
          </a:prstGeom>
          <a:ln w="12700">
            <a:miter lim="400000"/>
          </a:ln>
        </p:spPr>
      </p:pic>
      <p:grpSp>
        <p:nvGrpSpPr>
          <p:cNvPr id="257" name="Group 257"/>
          <p:cNvGrpSpPr/>
          <p:nvPr/>
        </p:nvGrpSpPr>
        <p:grpSpPr>
          <a:xfrm>
            <a:off x="251520" y="3516774"/>
            <a:ext cx="8652479" cy="1551246"/>
            <a:chOff x="-1" y="0"/>
            <a:chExt cx="7867651" cy="1357312"/>
          </a:xfrm>
        </p:grpSpPr>
        <p:sp>
          <p:nvSpPr>
            <p:cNvPr id="242" name="Shape 242"/>
            <p:cNvSpPr/>
            <p:nvPr/>
          </p:nvSpPr>
          <p:spPr>
            <a:xfrm>
              <a:off x="712788" y="25399"/>
              <a:ext cx="7154862" cy="1231901"/>
            </a:xfrm>
            <a:prstGeom prst="roundRect">
              <a:avLst>
                <a:gd name="adj" fmla="val 16737"/>
              </a:avLst>
            </a:prstGeom>
            <a:solidFill>
              <a:srgbClr val="009B84">
                <a:alpha val="25097"/>
              </a:srgbClr>
            </a:solidFill>
            <a:ln w="19050" cap="flat">
              <a:solidFill>
                <a:srgbClr val="FFFFFF"/>
              </a:solidFill>
              <a:prstDash val="solid"/>
              <a:round/>
            </a:ln>
            <a:effectLst/>
          </p:spPr>
          <p:txBody>
            <a:bodyPr wrap="square" lIns="0" tIns="0" rIns="0" bIns="0" numCol="1" anchor="ctr">
              <a:noAutofit/>
            </a:bodyPr>
            <a:lstStyle/>
            <a:p>
              <a:pPr lvl="0" algn="ctr">
                <a:defRPr b="1">
                  <a:solidFill>
                    <a:srgbClr val="002B52"/>
                  </a:solidFill>
                </a:defRPr>
              </a:pPr>
              <a:endParaRPr sz="1600"/>
            </a:p>
          </p:txBody>
        </p:sp>
        <p:grpSp>
          <p:nvGrpSpPr>
            <p:cNvPr id="246" name="Group 246"/>
            <p:cNvGrpSpPr/>
            <p:nvPr/>
          </p:nvGrpSpPr>
          <p:grpSpPr>
            <a:xfrm>
              <a:off x="-1" y="0"/>
              <a:ext cx="1420816" cy="1357312"/>
              <a:chOff x="-1" y="0"/>
              <a:chExt cx="1420815" cy="1357312"/>
            </a:xfrm>
          </p:grpSpPr>
          <p:sp>
            <p:nvSpPr>
              <p:cNvPr id="243" name="Shape 243"/>
              <p:cNvSpPr/>
              <p:nvPr/>
            </p:nvSpPr>
            <p:spPr>
              <a:xfrm>
                <a:off x="-1" y="6074"/>
                <a:ext cx="1358253" cy="13364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9B84"/>
              </a:solidFill>
              <a:ln w="63500" cap="flat">
                <a:solidFill>
                  <a:srgbClr val="FFFFFF"/>
                </a:solidFill>
                <a:prstDash val="solid"/>
                <a:round/>
              </a:ln>
              <a:effectLst/>
            </p:spPr>
            <p:txBody>
              <a:bodyPr wrap="square" lIns="0" tIns="0" rIns="0" bIns="0" numCol="1" anchor="ctr">
                <a:noAutofit/>
              </a:bodyPr>
              <a:lstStyle/>
              <a:p>
                <a:pPr lvl="0" algn="ctr" defTabSz="914400">
                  <a:lnSpc>
                    <a:spcPct val="90000"/>
                  </a:lnSpc>
                  <a:defRPr sz="1100" b="1">
                    <a:solidFill>
                      <a:srgbClr val="002B52"/>
                    </a:solidFill>
                  </a:defRPr>
                </a:pPr>
                <a:endParaRPr sz="1050"/>
              </a:p>
            </p:txBody>
          </p:sp>
          <p:pic>
            <p:nvPicPr>
              <p:cNvPr id="244" name="image12.png"/>
              <p:cNvPicPr/>
              <p:nvPr/>
            </p:nvPicPr>
            <p:blipFill>
              <a:blip r:embed="rId3">
                <a:extLst/>
              </a:blip>
              <a:stretch>
                <a:fillRect/>
              </a:stretch>
            </p:blipFill>
            <p:spPr>
              <a:xfrm>
                <a:off x="2962" y="0"/>
                <a:ext cx="1417852" cy="1357312"/>
              </a:xfrm>
              <a:prstGeom prst="rect">
                <a:avLst/>
              </a:prstGeom>
              <a:ln w="12700" cap="flat">
                <a:noFill/>
                <a:miter lim="400000"/>
              </a:ln>
              <a:effectLst/>
            </p:spPr>
          </p:pic>
          <p:sp>
            <p:nvSpPr>
              <p:cNvPr id="245" name="Shape 245"/>
              <p:cNvSpPr/>
              <p:nvPr/>
            </p:nvSpPr>
            <p:spPr>
              <a:xfrm>
                <a:off x="103401" y="385226"/>
                <a:ext cx="1151448" cy="4862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ctr" defTabSz="914400">
                  <a:lnSpc>
                    <a:spcPct val="80000"/>
                  </a:lnSpc>
                  <a:defRPr sz="1800"/>
                </a:pPr>
                <a:r>
                  <a:rPr sz="1600" b="1">
                    <a:solidFill>
                      <a:srgbClr val="FFFFFF"/>
                    </a:solidFill>
                  </a:rPr>
                  <a:t>Global </a:t>
                </a:r>
                <a:br>
                  <a:rPr sz="1600" b="1">
                    <a:solidFill>
                      <a:srgbClr val="FFFFFF"/>
                    </a:solidFill>
                  </a:rPr>
                </a:br>
                <a:r>
                  <a:rPr sz="1600" b="1">
                    <a:solidFill>
                      <a:srgbClr val="FFFFFF"/>
                    </a:solidFill>
                  </a:rPr>
                  <a:t>Products</a:t>
                </a:r>
                <a:r>
                  <a:rPr sz="1200" b="1">
                    <a:solidFill>
                      <a:srgbClr val="FFFFFF"/>
                    </a:solidFill>
                  </a:rPr>
                  <a:t> </a:t>
                </a:r>
                <a:endParaRPr sz="1200">
                  <a:solidFill>
                    <a:srgbClr val="FFFFFF"/>
                  </a:solidFill>
                  <a:latin typeface="Trebuchet MS Bold"/>
                  <a:ea typeface="Trebuchet MS Bold"/>
                  <a:cs typeface="Trebuchet MS Bold"/>
                  <a:sym typeface="Trebuchet MS Bold"/>
                </a:endParaRPr>
              </a:p>
            </p:txBody>
          </p:sp>
        </p:grpSp>
        <p:sp>
          <p:nvSpPr>
            <p:cNvPr id="247" name="Shape 247"/>
            <p:cNvSpPr/>
            <p:nvPr/>
          </p:nvSpPr>
          <p:spPr>
            <a:xfrm>
              <a:off x="2021304" y="210932"/>
              <a:ext cx="792163" cy="2492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914400">
                <a:lnSpc>
                  <a:spcPct val="85000"/>
                </a:lnSpc>
                <a:defRPr sz="1400">
                  <a:solidFill>
                    <a:srgbClr val="002B52"/>
                  </a:solidFill>
                </a:defRPr>
              </a:lvl1pPr>
            </a:lstStyle>
            <a:p>
              <a:pPr lvl="0">
                <a:defRPr sz="1800">
                  <a:solidFill>
                    <a:srgbClr val="000000"/>
                  </a:solidFill>
                </a:defRPr>
              </a:pPr>
              <a:r>
                <a:rPr sz="1200">
                  <a:solidFill>
                    <a:srgbClr val="002B52"/>
                  </a:solidFill>
                </a:rPr>
                <a:t>Space</a:t>
              </a:r>
            </a:p>
          </p:txBody>
        </p:sp>
        <p:sp>
          <p:nvSpPr>
            <p:cNvPr id="248" name="Shape 248"/>
            <p:cNvSpPr/>
            <p:nvPr/>
          </p:nvSpPr>
          <p:spPr>
            <a:xfrm>
              <a:off x="4088653" y="210932"/>
              <a:ext cx="1085850" cy="2492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914400">
                <a:lnSpc>
                  <a:spcPct val="85000"/>
                </a:lnSpc>
                <a:defRPr sz="1400">
                  <a:solidFill>
                    <a:srgbClr val="002B52"/>
                  </a:solidFill>
                </a:defRPr>
              </a:lvl1pPr>
            </a:lstStyle>
            <a:p>
              <a:pPr lvl="0">
                <a:defRPr sz="1800">
                  <a:solidFill>
                    <a:srgbClr val="000000"/>
                  </a:solidFill>
                </a:defRPr>
              </a:pPr>
              <a:r>
                <a:rPr sz="1200" dirty="0" err="1">
                  <a:solidFill>
                    <a:srgbClr val="002B52"/>
                  </a:solidFill>
                </a:rPr>
                <a:t>OptaSense</a:t>
              </a:r>
              <a:r>
                <a:rPr sz="1200" dirty="0">
                  <a:solidFill>
                    <a:srgbClr val="002B52"/>
                  </a:solidFill>
                </a:rPr>
                <a:t>®</a:t>
              </a:r>
            </a:p>
          </p:txBody>
        </p:sp>
        <p:sp>
          <p:nvSpPr>
            <p:cNvPr id="249" name="Shape 249"/>
            <p:cNvSpPr/>
            <p:nvPr/>
          </p:nvSpPr>
          <p:spPr>
            <a:xfrm>
              <a:off x="6155962" y="119651"/>
              <a:ext cx="1154113" cy="4062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Unmanned Systems</a:t>
              </a:r>
            </a:p>
          </p:txBody>
        </p:sp>
        <p:sp>
          <p:nvSpPr>
            <p:cNvPr id="250" name="Shape 250"/>
            <p:cNvSpPr/>
            <p:nvPr/>
          </p:nvSpPr>
          <p:spPr>
            <a:xfrm>
              <a:off x="3026872" y="696296"/>
              <a:ext cx="1196975" cy="4062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defTabSz="914400">
                <a:lnSpc>
                  <a:spcPct val="85000"/>
                </a:lnSpc>
                <a:defRPr sz="1800"/>
              </a:pPr>
              <a:r>
                <a:rPr sz="1200" dirty="0">
                  <a:solidFill>
                    <a:srgbClr val="002B52"/>
                  </a:solidFill>
                </a:rPr>
                <a:t>IP &amp; New </a:t>
              </a:r>
              <a:br>
                <a:rPr sz="1200" dirty="0">
                  <a:solidFill>
                    <a:srgbClr val="002B52"/>
                  </a:solidFill>
                </a:rPr>
              </a:br>
              <a:r>
                <a:rPr sz="1200" dirty="0">
                  <a:solidFill>
                    <a:srgbClr val="002B52"/>
                  </a:solidFill>
                </a:rPr>
                <a:t>Technologies</a:t>
              </a:r>
            </a:p>
          </p:txBody>
        </p:sp>
        <p:sp>
          <p:nvSpPr>
            <p:cNvPr id="251" name="Shape 251"/>
            <p:cNvSpPr/>
            <p:nvPr/>
          </p:nvSpPr>
          <p:spPr>
            <a:xfrm>
              <a:off x="5104233" y="765763"/>
              <a:ext cx="1231900" cy="2492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914400">
                <a:lnSpc>
                  <a:spcPct val="85000"/>
                </a:lnSpc>
                <a:defRPr sz="1400">
                  <a:solidFill>
                    <a:srgbClr val="002B52"/>
                  </a:solidFill>
                </a:defRPr>
              </a:lvl1pPr>
            </a:lstStyle>
            <a:p>
              <a:pPr lvl="0">
                <a:defRPr sz="1800">
                  <a:solidFill>
                    <a:srgbClr val="000000"/>
                  </a:solidFill>
                </a:defRPr>
              </a:pPr>
              <a:r>
                <a:rPr sz="1200" dirty="0">
                  <a:solidFill>
                    <a:srgbClr val="002B52"/>
                  </a:solidFill>
                </a:rPr>
                <a:t>Survivability</a:t>
              </a:r>
            </a:p>
          </p:txBody>
        </p:sp>
        <p:pic>
          <p:nvPicPr>
            <p:cNvPr id="252" name="image21.png"/>
            <p:cNvPicPr/>
            <p:nvPr/>
          </p:nvPicPr>
          <p:blipFill>
            <a:blip r:embed="rId12">
              <a:extLst/>
            </a:blip>
            <a:stretch>
              <a:fillRect/>
            </a:stretch>
          </p:blipFill>
          <p:spPr>
            <a:xfrm>
              <a:off x="2467050" y="627431"/>
              <a:ext cx="565150" cy="565151"/>
            </a:xfrm>
            <a:prstGeom prst="rect">
              <a:avLst/>
            </a:prstGeom>
            <a:ln w="12700" cap="flat">
              <a:noFill/>
              <a:miter lim="400000"/>
            </a:ln>
            <a:effectLst/>
          </p:spPr>
        </p:pic>
        <p:pic>
          <p:nvPicPr>
            <p:cNvPr id="253" name="image22.png"/>
            <p:cNvPicPr/>
            <p:nvPr/>
          </p:nvPicPr>
          <p:blipFill>
            <a:blip r:embed="rId13">
              <a:extLst/>
            </a:blip>
            <a:stretch>
              <a:fillRect/>
            </a:stretch>
          </p:blipFill>
          <p:spPr>
            <a:xfrm>
              <a:off x="3570130" y="87443"/>
              <a:ext cx="539751" cy="527966"/>
            </a:xfrm>
            <a:prstGeom prst="rect">
              <a:avLst/>
            </a:prstGeom>
            <a:ln w="12700" cap="flat">
              <a:noFill/>
              <a:miter lim="400000"/>
            </a:ln>
            <a:effectLst/>
          </p:spPr>
        </p:pic>
        <p:pic>
          <p:nvPicPr>
            <p:cNvPr id="254" name="image23.png"/>
            <p:cNvPicPr/>
            <p:nvPr/>
          </p:nvPicPr>
          <p:blipFill>
            <a:blip r:embed="rId14">
              <a:extLst/>
            </a:blip>
            <a:stretch>
              <a:fillRect/>
            </a:stretch>
          </p:blipFill>
          <p:spPr>
            <a:xfrm>
              <a:off x="4555282" y="621301"/>
              <a:ext cx="539750" cy="539751"/>
            </a:xfrm>
            <a:prstGeom prst="rect">
              <a:avLst/>
            </a:prstGeom>
            <a:ln w="12700" cap="flat">
              <a:noFill/>
              <a:miter lim="400000"/>
            </a:ln>
            <a:effectLst/>
          </p:spPr>
        </p:pic>
        <p:pic>
          <p:nvPicPr>
            <p:cNvPr id="255" name="image24.png"/>
            <p:cNvPicPr/>
            <p:nvPr/>
          </p:nvPicPr>
          <p:blipFill>
            <a:blip r:embed="rId15">
              <a:extLst/>
            </a:blip>
            <a:stretch>
              <a:fillRect/>
            </a:stretch>
          </p:blipFill>
          <p:spPr>
            <a:xfrm>
              <a:off x="5616212" y="81551"/>
              <a:ext cx="539750" cy="539751"/>
            </a:xfrm>
            <a:prstGeom prst="rect">
              <a:avLst/>
            </a:prstGeom>
            <a:ln w="12700" cap="flat">
              <a:noFill/>
              <a:miter lim="400000"/>
            </a:ln>
            <a:effectLst/>
          </p:spPr>
        </p:pic>
        <p:pic>
          <p:nvPicPr>
            <p:cNvPr id="256" name="image25.png"/>
            <p:cNvPicPr/>
            <p:nvPr/>
          </p:nvPicPr>
          <p:blipFill>
            <a:blip r:embed="rId16">
              <a:extLst/>
            </a:blip>
            <a:stretch>
              <a:fillRect/>
            </a:stretch>
          </p:blipFill>
          <p:spPr>
            <a:xfrm>
              <a:off x="1498646" y="81551"/>
              <a:ext cx="539751" cy="539751"/>
            </a:xfrm>
            <a:prstGeom prst="rect">
              <a:avLst/>
            </a:prstGeom>
            <a:ln w="12700" cap="flat">
              <a:noFill/>
              <a:miter lim="400000"/>
            </a:ln>
            <a:effectLst/>
          </p:spPr>
        </p:pic>
        <p:sp>
          <p:nvSpPr>
            <p:cNvPr id="48" name="Shape 251"/>
            <p:cNvSpPr/>
            <p:nvPr/>
          </p:nvSpPr>
          <p:spPr>
            <a:xfrm>
              <a:off x="7075562" y="677777"/>
              <a:ext cx="715814" cy="4062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914400">
                <a:lnSpc>
                  <a:spcPct val="85000"/>
                </a:lnSpc>
                <a:defRPr sz="1400">
                  <a:solidFill>
                    <a:srgbClr val="002B52"/>
                  </a:solidFill>
                </a:defRPr>
              </a:lvl1pPr>
            </a:lstStyle>
            <a:p>
              <a:pPr lvl="0">
                <a:defRPr sz="1800">
                  <a:solidFill>
                    <a:srgbClr val="000000"/>
                  </a:solidFill>
                </a:defRPr>
              </a:pPr>
              <a:r>
                <a:rPr lang="en-GB" sz="1200" dirty="0" smtClean="0">
                  <a:solidFill>
                    <a:srgbClr val="002B52"/>
                  </a:solidFill>
                </a:rPr>
                <a:t>Boldon James </a:t>
              </a:r>
              <a:endParaRPr sz="1200" dirty="0">
                <a:solidFill>
                  <a:srgbClr val="002B52"/>
                </a:solidFill>
              </a:endParaRPr>
            </a:p>
          </p:txBody>
        </p:sp>
      </p:grpSp>
      <p:pic>
        <p:nvPicPr>
          <p:cNvPr id="258" name="image26.png"/>
          <p:cNvPicPr/>
          <p:nvPr/>
        </p:nvPicPr>
        <p:blipFill>
          <a:blip r:embed="rId17">
            <a:extLst/>
          </a:blip>
          <a:stretch>
            <a:fillRect/>
          </a:stretch>
        </p:blipFill>
        <p:spPr>
          <a:xfrm>
            <a:off x="6821472" y="1916832"/>
            <a:ext cx="582923" cy="616871"/>
          </a:xfrm>
          <a:prstGeom prst="rect">
            <a:avLst/>
          </a:prstGeom>
          <a:ln w="12700">
            <a:miter lim="400000"/>
          </a:ln>
        </p:spPr>
      </p:pic>
      <p:sp>
        <p:nvSpPr>
          <p:cNvPr id="259" name="Shape 259"/>
          <p:cNvSpPr/>
          <p:nvPr/>
        </p:nvSpPr>
        <p:spPr>
          <a:xfrm>
            <a:off x="7490039" y="2046491"/>
            <a:ext cx="1690473" cy="2492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14400">
              <a:lnSpc>
                <a:spcPct val="85000"/>
              </a:lnSpc>
              <a:defRPr sz="1400">
                <a:solidFill>
                  <a:srgbClr val="002B52"/>
                </a:solidFill>
              </a:defRPr>
            </a:lvl1pPr>
          </a:lstStyle>
          <a:p>
            <a:pPr lvl="0">
              <a:defRPr sz="1800">
                <a:solidFill>
                  <a:srgbClr val="000000"/>
                </a:solidFill>
              </a:defRPr>
            </a:pPr>
            <a:r>
              <a:rPr sz="1200" dirty="0" err="1">
                <a:solidFill>
                  <a:srgbClr val="002B52"/>
                </a:solidFill>
              </a:rPr>
              <a:t>Cyveillance</a:t>
            </a:r>
            <a:r>
              <a:rPr sz="1200" dirty="0">
                <a:solidFill>
                  <a:srgbClr val="002B52"/>
                </a:solidFill>
              </a:rPr>
              <a:t>®</a:t>
            </a:r>
          </a:p>
        </p:txBody>
      </p:sp>
      <p:pic>
        <p:nvPicPr>
          <p:cNvPr id="49" name="image16.png"/>
          <p:cNvPicPr/>
          <p:nvPr/>
        </p:nvPicPr>
        <p:blipFill>
          <a:blip r:embed="rId7">
            <a:extLst/>
          </a:blip>
          <a:stretch>
            <a:fillRect/>
          </a:stretch>
        </p:blipFill>
        <p:spPr>
          <a:xfrm>
            <a:off x="7373454" y="4180281"/>
            <a:ext cx="582922" cy="616871"/>
          </a:xfrm>
          <a:prstGeom prst="rect">
            <a:avLst/>
          </a:prstGeom>
          <a:ln w="12700">
            <a:miter lim="400000"/>
          </a:ln>
        </p:spPr>
      </p:pic>
      <p:sp>
        <p:nvSpPr>
          <p:cNvPr id="3" name="Title 2"/>
          <p:cNvSpPr>
            <a:spLocks noGrp="1"/>
          </p:cNvSpPr>
          <p:nvPr>
            <p:ph type="title"/>
          </p:nvPr>
        </p:nvSpPr>
        <p:spPr>
          <a:xfrm>
            <a:off x="251520" y="120622"/>
            <a:ext cx="5867400" cy="500066"/>
          </a:xfrm>
        </p:spPr>
        <p:txBody>
          <a:bodyPr/>
          <a:lstStyle/>
          <a:p>
            <a:r>
              <a:rPr lang="en-GB" dirty="0" smtClean="0"/>
              <a:t>QinetiQ Divisions &amp; Products</a:t>
            </a:r>
            <a:endParaRPr lang="en-GB" dirty="0"/>
          </a:p>
        </p:txBody>
      </p:sp>
    </p:spTree>
    <p:extLst>
      <p:ext uri="{BB962C8B-B14F-4D97-AF65-F5344CB8AC3E}">
        <p14:creationId xmlns:p14="http://schemas.microsoft.com/office/powerpoint/2010/main" val="179410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0622"/>
            <a:ext cx="5867400" cy="500066"/>
          </a:xfrm>
        </p:spPr>
        <p:txBody>
          <a:bodyPr/>
          <a:lstStyle/>
          <a:p>
            <a:r>
              <a:rPr lang="en-GB" dirty="0" smtClean="0"/>
              <a:t>Extending to CAD files…</a:t>
            </a:r>
            <a:endParaRPr lang="en-GB" dirty="0"/>
          </a:p>
        </p:txBody>
      </p:sp>
      <p:pic>
        <p:nvPicPr>
          <p:cNvPr id="1026" name="Picture 2" descr="C:\Documents\BJames\Products\CAD Classifier\Single Cli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42138"/>
            <a:ext cx="7865640" cy="589923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635896" y="1774363"/>
            <a:ext cx="2736304" cy="539334"/>
          </a:xfrm>
          <a:prstGeom prst="wedgeRoundRectCallout">
            <a:avLst>
              <a:gd name="adj1" fmla="val -36739"/>
              <a:gd name="adj2" fmla="val 118933"/>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User Defined Classification</a:t>
            </a:r>
            <a:endParaRPr lang="en-US" sz="1400" dirty="0"/>
          </a:p>
        </p:txBody>
      </p:sp>
    </p:spTree>
    <p:extLst>
      <p:ext uri="{BB962C8B-B14F-4D97-AF65-F5344CB8AC3E}">
        <p14:creationId xmlns:p14="http://schemas.microsoft.com/office/powerpoint/2010/main" val="218229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4293096"/>
            <a:ext cx="9324528" cy="1065600"/>
          </a:xfrm>
        </p:spPr>
        <p:txBody>
          <a:bodyPr>
            <a:normAutofit/>
          </a:bodyPr>
          <a:lstStyle/>
          <a:p>
            <a:r>
              <a:rPr lang="en-GB" dirty="0" smtClean="0"/>
              <a:t>Classification Solutions</a:t>
            </a:r>
            <a:endParaRPr lang="en-GB" dirty="0"/>
          </a:p>
        </p:txBody>
      </p:sp>
    </p:spTree>
    <p:extLst>
      <p:ext uri="{BB962C8B-B14F-4D97-AF65-F5344CB8AC3E}">
        <p14:creationId xmlns:p14="http://schemas.microsoft.com/office/powerpoint/2010/main" val="370999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5322" y="1052736"/>
            <a:ext cx="8487158" cy="1323439"/>
          </a:xfrm>
          <a:prstGeom prst="rect">
            <a:avLst/>
          </a:prstGeom>
          <a:noFill/>
        </p:spPr>
        <p:txBody>
          <a:bodyPr wrap="square" rtlCol="0">
            <a:spAutoFit/>
          </a:bodyPr>
          <a:lstStyle/>
          <a:p>
            <a:r>
              <a:rPr lang="en-US" sz="2000" i="1" dirty="0">
                <a:latin typeface="Calibri Light" pitchFamily="34" charset="0"/>
              </a:rPr>
              <a:t>Classifier extends the capabilities of Microsoft products and other applications to allow users to apply relevant </a:t>
            </a:r>
            <a:r>
              <a:rPr lang="en-US" sz="2000" b="1" i="1" dirty="0">
                <a:latin typeface="Calibri Light" pitchFamily="34" charset="0"/>
              </a:rPr>
              <a:t>visual &amp; metadata labels </a:t>
            </a:r>
            <a:r>
              <a:rPr lang="en-US" sz="2000" i="1" dirty="0">
                <a:latin typeface="Calibri Light" pitchFamily="34" charset="0"/>
              </a:rPr>
              <a:t>(protective markings) to </a:t>
            </a:r>
            <a:r>
              <a:rPr lang="en-US" sz="2000" b="1" i="1" dirty="0">
                <a:latin typeface="Calibri Light" pitchFamily="34" charset="0"/>
              </a:rPr>
              <a:t>messages, documents and files </a:t>
            </a:r>
            <a:r>
              <a:rPr lang="en-US" sz="2000" i="1" dirty="0">
                <a:latin typeface="Calibri Light" pitchFamily="34" charset="0"/>
              </a:rPr>
              <a:t>in order to enforce information assurance policies, raise user awareness of data value and drive multiple security technologies.</a:t>
            </a:r>
            <a:endParaRPr lang="en-GB" sz="2000" i="1" dirty="0">
              <a:latin typeface="Calibri Light" pitchFamily="34" charset="0"/>
            </a:endParaRPr>
          </a:p>
        </p:txBody>
      </p:sp>
      <p:sp>
        <p:nvSpPr>
          <p:cNvPr id="12" name="TextBox 11"/>
          <p:cNvSpPr txBox="1"/>
          <p:nvPr/>
        </p:nvSpPr>
        <p:spPr>
          <a:xfrm>
            <a:off x="714291" y="3477195"/>
            <a:ext cx="1841482" cy="646331"/>
          </a:xfrm>
          <a:prstGeom prst="rect">
            <a:avLst/>
          </a:prstGeom>
          <a:noFill/>
        </p:spPr>
        <p:txBody>
          <a:bodyPr wrap="square" rtlCol="0">
            <a:spAutoFit/>
          </a:bodyPr>
          <a:lstStyle/>
          <a:p>
            <a:r>
              <a:rPr lang="en-GB" dirty="0" smtClean="0">
                <a:latin typeface="Calibri Light" pitchFamily="34" charset="0"/>
              </a:rPr>
              <a:t>Easy to install client software</a:t>
            </a:r>
            <a:endParaRPr lang="en-GB" dirty="0">
              <a:latin typeface="Calibri Light" pitchFamily="34" charset="0"/>
            </a:endParaRPr>
          </a:p>
        </p:txBody>
      </p:sp>
      <p:sp>
        <p:nvSpPr>
          <p:cNvPr id="13" name="TextBox 12"/>
          <p:cNvSpPr txBox="1"/>
          <p:nvPr/>
        </p:nvSpPr>
        <p:spPr>
          <a:xfrm>
            <a:off x="3048683" y="3477195"/>
            <a:ext cx="2459421" cy="646331"/>
          </a:xfrm>
          <a:prstGeom prst="rect">
            <a:avLst/>
          </a:prstGeom>
          <a:noFill/>
        </p:spPr>
        <p:txBody>
          <a:bodyPr wrap="square" rtlCol="0">
            <a:spAutoFit/>
          </a:bodyPr>
          <a:lstStyle/>
          <a:p>
            <a:r>
              <a:rPr lang="en-GB" dirty="0" smtClean="0">
                <a:latin typeface="Calibri Light" pitchFamily="34" charset="0"/>
              </a:rPr>
              <a:t>Seamlessly extends </a:t>
            </a:r>
            <a:br>
              <a:rPr lang="en-GB" dirty="0" smtClean="0">
                <a:latin typeface="Calibri Light" pitchFamily="34" charset="0"/>
              </a:rPr>
            </a:br>
            <a:r>
              <a:rPr lang="en-GB" dirty="0" smtClean="0">
                <a:latin typeface="Calibri Light" pitchFamily="34" charset="0"/>
              </a:rPr>
              <a:t>core MS products</a:t>
            </a:r>
            <a:endParaRPr lang="en-GB" dirty="0">
              <a:latin typeface="Calibri Light" pitchFamily="34" charset="0"/>
            </a:endParaRPr>
          </a:p>
        </p:txBody>
      </p:sp>
      <p:sp>
        <p:nvSpPr>
          <p:cNvPr id="14" name="TextBox 13"/>
          <p:cNvSpPr txBox="1"/>
          <p:nvPr/>
        </p:nvSpPr>
        <p:spPr>
          <a:xfrm>
            <a:off x="3048683" y="5101617"/>
            <a:ext cx="2308218" cy="646331"/>
          </a:xfrm>
          <a:prstGeom prst="rect">
            <a:avLst/>
          </a:prstGeom>
          <a:noFill/>
        </p:spPr>
        <p:txBody>
          <a:bodyPr wrap="square" rtlCol="0">
            <a:spAutoFit/>
          </a:bodyPr>
          <a:lstStyle/>
          <a:p>
            <a:r>
              <a:rPr lang="en-GB" dirty="0" smtClean="0">
                <a:latin typeface="Calibri Light" pitchFamily="34" charset="0"/>
              </a:rPr>
              <a:t>Orchestrate your security technologies.</a:t>
            </a:r>
            <a:endParaRPr lang="en-GB" dirty="0">
              <a:latin typeface="Calibri Light" pitchFamily="34" charset="0"/>
            </a:endParaRPr>
          </a:p>
        </p:txBody>
      </p:sp>
      <p:sp>
        <p:nvSpPr>
          <p:cNvPr id="15" name="TextBox 14"/>
          <p:cNvSpPr txBox="1"/>
          <p:nvPr/>
        </p:nvSpPr>
        <p:spPr>
          <a:xfrm>
            <a:off x="714290" y="5081332"/>
            <a:ext cx="2201525" cy="923330"/>
          </a:xfrm>
          <a:prstGeom prst="rect">
            <a:avLst/>
          </a:prstGeom>
          <a:noFill/>
        </p:spPr>
        <p:txBody>
          <a:bodyPr wrap="square" rtlCol="0">
            <a:spAutoFit/>
          </a:bodyPr>
          <a:lstStyle/>
          <a:p>
            <a:r>
              <a:rPr lang="en-GB" dirty="0" smtClean="0">
                <a:latin typeface="Calibri Light" pitchFamily="34" charset="0"/>
              </a:rPr>
              <a:t>Adoption of your information classification policy.</a:t>
            </a:r>
            <a:endParaRPr lang="en-GB" dirty="0">
              <a:latin typeface="Calibri Light" pitchFamily="34" charset="0"/>
            </a:endParaRPr>
          </a:p>
        </p:txBody>
      </p:sp>
      <p:sp>
        <p:nvSpPr>
          <p:cNvPr id="2" name="TextBox 1"/>
          <p:cNvSpPr txBox="1"/>
          <p:nvPr/>
        </p:nvSpPr>
        <p:spPr>
          <a:xfrm>
            <a:off x="5796136" y="3477195"/>
            <a:ext cx="3024336" cy="2616101"/>
          </a:xfrm>
          <a:prstGeom prst="rect">
            <a:avLst/>
          </a:prstGeom>
          <a:noFill/>
        </p:spPr>
        <p:txBody>
          <a:bodyPr wrap="square" rtlCol="0">
            <a:spAutoFit/>
          </a:bodyPr>
          <a:lstStyle/>
          <a:p>
            <a:r>
              <a:rPr lang="en-GB" sz="2000" dirty="0" smtClean="0">
                <a:latin typeface="Calibri Light" pitchFamily="34" charset="0"/>
              </a:rPr>
              <a:t>Core Features:</a:t>
            </a:r>
          </a:p>
          <a:p>
            <a:pPr marL="285750" indent="-285750">
              <a:buFont typeface="Arial" pitchFamily="34" charset="0"/>
              <a:buChar char="•"/>
            </a:pPr>
            <a:r>
              <a:rPr lang="en-GB" b="1" dirty="0" smtClean="0">
                <a:latin typeface="Calibri Light" pitchFamily="34" charset="0"/>
              </a:rPr>
              <a:t>Engage</a:t>
            </a:r>
            <a:r>
              <a:rPr lang="en-GB" dirty="0" smtClean="0">
                <a:latin typeface="Calibri Light" pitchFamily="34" charset="0"/>
              </a:rPr>
              <a:t> the employee</a:t>
            </a:r>
          </a:p>
          <a:p>
            <a:pPr marL="285750" indent="-285750">
              <a:buFont typeface="Arial" pitchFamily="34" charset="0"/>
              <a:buChar char="•"/>
            </a:pPr>
            <a:r>
              <a:rPr lang="en-GB" b="1" dirty="0" smtClean="0">
                <a:latin typeface="Calibri Light" pitchFamily="34" charset="0"/>
              </a:rPr>
              <a:t>Educate</a:t>
            </a:r>
            <a:r>
              <a:rPr lang="en-GB" dirty="0" smtClean="0">
                <a:latin typeface="Calibri Light" pitchFamily="34" charset="0"/>
              </a:rPr>
              <a:t>  the employee</a:t>
            </a:r>
          </a:p>
          <a:p>
            <a:pPr marL="285750" indent="-285750">
              <a:buFont typeface="Arial" pitchFamily="34" charset="0"/>
              <a:buChar char="•"/>
            </a:pPr>
            <a:r>
              <a:rPr lang="en-GB" dirty="0">
                <a:latin typeface="Calibri Light" pitchFamily="34" charset="0"/>
              </a:rPr>
              <a:t>Insert </a:t>
            </a:r>
            <a:r>
              <a:rPr lang="en-GB" b="1" dirty="0">
                <a:latin typeface="Calibri Light" pitchFamily="34" charset="0"/>
              </a:rPr>
              <a:t>visual markings</a:t>
            </a:r>
            <a:endParaRPr lang="en-GB" dirty="0" smtClean="0">
              <a:latin typeface="Calibri Light" pitchFamily="34" charset="0"/>
            </a:endParaRPr>
          </a:p>
          <a:p>
            <a:pPr marL="285750" indent="-285750">
              <a:buFont typeface="Arial" pitchFamily="34" charset="0"/>
              <a:buChar char="•"/>
            </a:pPr>
            <a:r>
              <a:rPr lang="en-GB" dirty="0" smtClean="0">
                <a:latin typeface="Calibri Light" pitchFamily="34" charset="0"/>
              </a:rPr>
              <a:t>Raise </a:t>
            </a:r>
            <a:r>
              <a:rPr lang="en-GB" b="1" dirty="0" smtClean="0">
                <a:latin typeface="Calibri Light" pitchFamily="34" charset="0"/>
              </a:rPr>
              <a:t>awareness and understanding</a:t>
            </a:r>
          </a:p>
          <a:p>
            <a:pPr marL="285750" indent="-285750">
              <a:buFont typeface="Arial" pitchFamily="34" charset="0"/>
              <a:buChar char="•"/>
            </a:pPr>
            <a:r>
              <a:rPr lang="en-GB" dirty="0" smtClean="0">
                <a:latin typeface="Calibri Light" pitchFamily="34" charset="0"/>
              </a:rPr>
              <a:t>Insert </a:t>
            </a:r>
            <a:r>
              <a:rPr lang="en-GB" b="1" dirty="0" smtClean="0">
                <a:latin typeface="Calibri Light" pitchFamily="34" charset="0"/>
              </a:rPr>
              <a:t>metadata</a:t>
            </a:r>
          </a:p>
          <a:p>
            <a:pPr marL="285750" indent="-285750">
              <a:buFont typeface="Arial" pitchFamily="34" charset="0"/>
              <a:buChar char="•"/>
            </a:pPr>
            <a:r>
              <a:rPr lang="en-GB" dirty="0" smtClean="0">
                <a:latin typeface="Calibri Light" pitchFamily="34" charset="0"/>
              </a:rPr>
              <a:t>Control </a:t>
            </a:r>
            <a:r>
              <a:rPr lang="en-GB" b="1" dirty="0" smtClean="0">
                <a:latin typeface="Calibri Light" pitchFamily="34" charset="0"/>
              </a:rPr>
              <a:t>email distribution</a:t>
            </a:r>
          </a:p>
          <a:p>
            <a:pPr marL="285750" indent="-285750">
              <a:buFont typeface="Arial" pitchFamily="34" charset="0"/>
              <a:buChar char="•"/>
            </a:pPr>
            <a:endParaRPr lang="en-GB" dirty="0">
              <a:latin typeface="Calibri Light" pitchFamily="34" charset="0"/>
            </a:endParaRPr>
          </a:p>
        </p:txBody>
      </p:sp>
      <p:sp>
        <p:nvSpPr>
          <p:cNvPr id="16" name="Title 1"/>
          <p:cNvSpPr>
            <a:spLocks noGrp="1"/>
          </p:cNvSpPr>
          <p:nvPr>
            <p:ph type="title"/>
          </p:nvPr>
        </p:nvSpPr>
        <p:spPr>
          <a:xfrm>
            <a:off x="251520" y="120622"/>
            <a:ext cx="5867400" cy="500066"/>
          </a:xfrm>
        </p:spPr>
        <p:txBody>
          <a:bodyPr/>
          <a:lstStyle/>
          <a:p>
            <a:r>
              <a:rPr lang="en-GB" dirty="0" smtClean="0"/>
              <a:t>Take Control with Classifier</a:t>
            </a:r>
            <a:endParaRPr lang="en-GB" dirty="0"/>
          </a:p>
        </p:txBody>
      </p:sp>
      <p:pic>
        <p:nvPicPr>
          <p:cNvPr id="4098" name="Picture 2" descr="https://encrypted-tbn0.gstatic.com/images?q=tbn:ANd9GcTzk-iVOTcyYQ3EZsPFYIrgBoRXD8AG8s8H8j7FzrTdJ_GmAKUJhQ">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669" y="2447198"/>
            <a:ext cx="1071562" cy="107156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QEBISEhMWFBIVGBYYFxcWEhgTFBMXFB0VFRQVGRcXHSYfGBkjJRQUHzAgIycpLDAsFR4xNTAqNTIrLCkBCQoKDgwOGg8PGjQkHyU1My81Ki01NSwyLyk1KTUvNSw1KTUrLyk1LywsKiksNDAyLCwsLC0sNSkvNS4vLC4qLP/AABEIAHgAeAMBIgACEQEDEQH/xAAcAAEAAwEBAQEBAAAAAAAAAAAABAUGBwMCAQj/xAA4EAABAwEFBgMFBwUBAAAAAAABAAIRAwQFEiExBkFRYXGBIpGhEzIzscEHUmJjcqKyJEKC0dIj/8QAHAEBAAIDAQEBAAAAAAAAAAAAAAQGAgMFBwEI/8QALxEAAQMDAwEGBgIDAAAAAAAAAQACAwQRIQUSMWEGE1FxgaEiMkGxwdGR8BRC4f/aAAwDAQACEQMRAD8A7iiIiIiIiIiIiIiIiIiIiIiIiIiIiIiIiIiIiIiq9odoGWKkKtRr3guDYY0OdJBM5kZZFUNP7SaFSAxzGO4VCWnycApDKaSQbmjHio0tXFEdrjnwWyX454AkmBxOQWUffFV4nHl+GI8wquvhqVIePHkAX1MJf0Ekkc4SSAxsL3OAWiPUGSPDQ0nytf8Ai/5Wxr35QZrUaeni+SiHaylMQ+OOEfKZWXrXQ8iGscwznmx4cOEuOQ6QV8C5qtNkl7GMbuh9R0fqPfcVzJaiNlrSNN/DP/fZdulMEgcXtcLeI59re5WzpbRUHf3x+oEKXRt1N5hr2uPAOBPkFzz2LXCC8ycsnCpjB4Bokei9rPQbRJlzhkBD24WgDgYyPMldCOFxcGvIF/7xgrm1NdTNZuhDiev7AI910RFz+07SU7P71oDD90PLif8AESoNT7Tqgyo031PxVQKbP+vRSxp8rvkyoA1SMfOLf30XTkVNsne9S1WVtWqGNeS4EMnD4SQPezVyoT2Fji13IXTY8SNDm8FERFgs0RERFl/tFZNjB4VGH5j6rmDmg5EAjmJXVtvGTYanIsP7guVK2aOb09upVN1sWqQeg/K9rlsbfb0w2Wg4pDXFoMAnQGOC2dB76fuFvdgHq2Fi7HafZVGPicJzG8gggxzz9Fq7vvJtcEtBBaYIOonMHLcvP+20VYyobMwHutoFxwDc89eFauy00DoDG4jfc4PNrD1srJt7Ee9TPVpn0Oa+zfdPdiJ4BpnvKiKNR+K/oFQ21kljdXDuWHNlOdeVQ+6xrObjJ8gvCpid773EcB4W+QX0hC0PqJHclfQ0N+ULAUaDRmGgE55DPPNeqtL0uZtCi0hxLg8DhLTORHIfJVa/Quk6lBqEHe099oO3OOAP2vG9TopaObZKRc5x1K6nsAP6Fn6n/wAitGqHYZkWGlzxH9zlfKtVZvO/zP3Vxohanj8h9kREUZSkRERFS7ZNmw2jk2eEYSCT6LjNtqPbm0wA0uiAQ6NQf9hds2opY7FaW8aVT0aT9Fw9ljaA4AQHCIkwBpkDp2WM+ruo4HQNuC7IcPobj8BTtP0CPUKhtTIQWtuCwjkEGxv4gn2VjZaXtX02gxjIziYBzOXHJaS6bpNF9RxcCHYQAODZMnnn6LH2W8nUHMdUbLWOaS5pGYGRJadCtnYL9pVnYWkh/wB1wgmNY3HsuT2s1aWoaGUzt0LmjcLcODr5+oPC5+j6U2gftq2bZdx23PLbWxnIVgo1H4r+gUlRqPxX9AvO28FW9vBUklfNR8NJ4AnyErMbZ1XYqTP7CHOjc5wLRnxgH1Ux1+0aVBrC/wBo/DGFuZJIjM6N7qa2icY2SDO48Bck6lGJZYnfDsAyeoVG6u6pDnuLjrmSQJ1gaBRrVbW0oxTJ0AEk8+QVK221HlsvwxAABhojjx7r0vao11WWmYaAYzEguynuvaX6xDFSOdSNADSAARYegCr9L2Rnl1KGGvffvGl52m5AHAJIsL+vgu8bEvxXfZiBEsmDqJJKvFTbG08N32UflMPmJ+quVxd5k+N3JypssLIXmJnytNh5DARERFrREREUS9aWKhWbxpvHm0hcLpmQDxA9Qu+1GyCOIjzXBDSLYa4FpA0K4WrN+U+at/Zt3wyN8vyoVrtIIqNwnLKYkFxgx6hT7meBaaRc7CMeu7MEAdCTHdQa9MtLnCC3UiYIjUjdu3przB9QtEUbHwua08ix6YVO7V1NXHXRunYNrSSwj/YXBznkenK0u0N51qNcYHwIECAQeMgqPR2yOJ3/AJg1IE+KGdRqeypHPJ1JPUk/NRKPxX9AtLdNh2Na8XIxcYuuG7XqnvZHxOIafoc24VlbrfUrux1CCYgACGtHAD6lRKloazNxA4DeY4DevtQLRQc6o6BuEHdAGk9Z810A0RM2sGPBRtNgh1CqP+bNsbYkuPOPoOqjNGSAICpdiu2pWPgaTz0A7qJklfpNuyKMZwB7L+g9mhFiso/JpfwarJRrtpYKNJv3WMHk0BSVY2iwC8Ymdukcep+6IiLJakRERF8Vj4XdD8lhrVczXiHNBHPd0O5btzZBHFVtewQo08W+yn0dR3V7LmN8bHvDH+xOLwu8LjBzB0doe6zT7O6nDXtLXADIiDoAuz1bJrkoVtuOnVbhqMDhz1HQ6hRWUoZfauf2gkdqLY2l2WX97fpcjUWj8V/QLdXrsA4S6g7F+Bxg9naHusnY7krutNSmKbsQiQRAb1JWL2kEXVLNNLHcELzXvZLvqVpFNpcc89Gjqdy1117DNEGscZ+6MmjvqfRaiz3Y1gAAAA0AEDyW1sRPKkQac95+L+Fg7n2FaADV8bsshk0fUrY3dcYyAEDgBA8lb2e7tFcWayhg5rbHAAvTqvVZHjJXpSZDQOAA8l9oilqvHKIiIiIiIiL8IlfqIijvs683UFMRfLL44XVe6zKqZd39RVdxDfRaQtXgbP4ieKxLbrU6MFQ6dkXuyy5qS2mvRZWWxg2ZC+KdIBfaIvqzJuiIiL4iIiIiIiIiIiIiIiIiIiIiIiIiIiIiIiIiIiIv/9k="/>
          <p:cNvSpPr>
            <a:spLocks noChangeAspect="1" noChangeArrowheads="1"/>
          </p:cNvSpPr>
          <p:nvPr/>
        </p:nvSpPr>
        <p:spPr bwMode="auto">
          <a:xfrm>
            <a:off x="63500" y="-401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3" name="Picture 7" descr="https://encrypted-tbn0.gstatic.com/images?q=tbn:ANd9GcTwDQ4OlH-Yw3tApFPFBayGXzIEGQYnki0ctHhG4MRmdf_lQlwxXQ">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112201" y="2691236"/>
            <a:ext cx="977900" cy="7478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descr="data:image/jpeg;base64,/9j/4AAQSkZJRgABAQAAAQABAAD/2wCEAAkGBhQSERQUExQVFRUVGB8aGRgYGR0fHRwbICEeHyAbHiEbHCYeHSAkGxodHzAgJCcqLSwtHCMxNTAqNSYrLCkBCQoKDgwOGg8PGikcHCQpLCksLCwsKSkpKSkpLCwsLCkpKSksKSwpKSkpLCopLCkpNCkpLCksLCwpKSwsLCwsLP/AABEIAOcA2gMBIgACEQEDEQH/xAAcAAEAAgMBAQEAAAAAAAAAAAAABAUDBgcCAQj/xABCEAACAgEDAgQEBAQCCAUFAQABAgMRAAQSIQUxEyJBUQYyYXEHQoGRFCNSobHwFSRicpKiwdEzQ4LC4RZTsuLxCP/EABkBAQEBAQEBAAAAAAAAAAAAAAABAgMFBP/EACYRAQEAAQQCAQIHAAAAAAAAAAABEQIDEiEEMUFR8AUVIiNhgaH/2gAMAwEAAhEDEQA/AO44xjAYxjAYxjAYxjAYxjAYyv1/xBp4ColmjQsaUFhZN1QHc8kZQdQ/FHRxMFDPJu7MgGwCytliQAAwI5wYbfjOeT/jHEI/EXTTMt+69rrd6jaTxd98xRfjKrAH+ElohiDu48osjhT6UfYWLIwuK6RjOcwfjNGW2HSThqBC+UsbqqFi+Df2y00f4saF1VmZ4tx2gOhv058t0DfB7Gj7HBityxkPSdYhl4jlRjzwGF8Gjx34IrJmEMYxgMYxgMYxgMYxgMYxgMYxgMYxgMYxgMx6jUKilnYKo7kmhmr/ABd+I2n0NpzLNXyJ+U+m89lv25P0zlHX/irUamMyTSO4LjaFGyKNwDtKEG2ItufXaLPpkWTLoXxD+LccbPHpozLKnB32ov2ArexHJPAFDvmh9R+NdbrN8TyGPku6g+GqIgJ2gjzGwed19lyN07QShVDOqoFG8qoYjxfOWctwCEQEn6ADk5U6Pwz47Sks2wlLYjc5IAJ9T33VfphuR7g1IcSEbI1jSQopG4neQNoLfm5+buKJrPmhjiED7pWDOGBRTXK0UBFHcC3PcVXvknrB0+wJCFJ3AhgrAhNtUxbuxbk1wK4yPrdUrxQIqgGMMGIUDcSeO3J4A5ORph10ylYljaQrsG9WYkbrYkDgAAXdV3JzI8savAU8VUAUvTEHdfnKE8fKALGe9br/ABIYYyK8IML4F7jY7AdgPXJ/UfiDfGFVWVtyN5iCqFFK1GK8oN2b9hgVnVpIt6vEX3WSxtv6vKQW827b3Pv2ydH4Mlx+O6Iyx0HYUvJMgJK+ba3mC8A2aN94nVdd4uoeYDaWbcAaNH68Ueee2SJuqodZ47R+U1uUhe+3aWArbd+YAirrAr9NZDhZQpiRyhqi6+qbu4tbIB+o9c2vTfGet0VESBoWKjndIgbbdLvIYK13wT2NHis1nqk0RdGRd1KN9rsDsLs0p4sVdeoJywGj0srOquEBe13OQqIy3wG+bbJ5T6kVWEsdO6P+LunY7NSDAwIG4g7eRYJB8ygj6EfXN6hnV1DKwZT2INg/qM/Mmh07SjcJF8SLaArqCNhIWyTxSlhYI7fbL3oHxHN0+d1RtodrVBueIhSQy7a3DkEbgNwrm8uWbpfoLGat8I/iDp9dSA7JqvYT8w90PqB6igR7eubTlYMYxgMYxgMYxgMYxgMYxgM5x8d/iPs/k6R04NSTXwpuiiV3egSTfA7ckZ4/EX49+fRaZiJG8rzA0iVy6X3sJd1yLrvnKIpUMaeIWa5b2g8KnG4hewZvT/dyNSPbahpvEAVnLEsvHyr3d6HAJoWfQA85lmLzwtIfDRIto2rxbGlHHJ7L9AKNd8y6vrRbcIwdgjMYJ4pWfceAaA/KFvge55zzD02bwLAHhsytVqCTyqtV3tskX275HRIk6MBpzLI0m8orgn5DubaqWeS20FuDwBmTpOj05jiMnBacKzFvyAWeB8oJIG775F12jeNxDI4OyvzEotgHj09e4ya3QANWunD7rKgvVfMASQDzwD2wMXWtlxBRFvCnxPC+S9xIArg0tCxlkvUoi3lZYm/h0RXWPhHu3oKLurG7+/OROp9PjVInjDgSBuHIJ8rVu4A7+30y0g6JETGVR2/1dpdpPLsCQB5ew4uh7d8oqNV1AfxZmj4XeCCVF0Ktq5AJq/1zB1LU7tRJKn5pGZbA9SSLB4yw6zoUjmUBSoKIzIDypIBKi+R+va8s26THvcxw7iII3WIlmstt3Hii1A3+uFU2s6mja4aiiyb1YggWaC3x27g5LfqsSzadi4m2s3iSPH+Rm4FNZJVb59LoZH6too49S67T4atyoPI4BK2b7Hi/pmPr2gSPUyIoKoCKHcgEA+vfvkMK7RSIk6lkWRA/Ia6233IBB7ZI0eii/iJlpZAA/hDcQrkHyiwR3W6+tZn6r02MSxCPcqSIjeY2Ru4JNcd7zLrugRBxTtGgmaFy43EFfzAKB3Hp6HCK2Xo0Y1hgMjIhIUNQYgsBStRA4J2k/Q8emOoaScRxyGYs0YLBeQyDeUsH1O9aPNixmNulEakwhlVlkKbmO0Ag1ZPp2vMsY1RabTqdx8/iWV9CNx3P2sgXyL4wIFushlaNo/FUyI6hgVo/OlH5d4o/Q+lDOvfh/wDiSJ0ji1LgyNQEtAAtXyOAeG4NHswHoe/KNH1V4P5bBhtLA0aYBqsc8cMitR9iDwcg6l4mafwwUsl4yTXHrGQDXIJr7V65YxY/VWM5t+GHx6ZFTS6hyz7QYpjdOvbY19nUgrz81fv0nKwYxjAYxjAYxjAZqX4i/Fy6PTMqSbdRIKjAFtya3AWO3v8A2PbNk6jr0gieWQ7UjUsx+gz89dZ+LGn1Uk0qF3qgvpGoLELddgSu73o8i8LIiw9PklZ7uPYSjRry5NEvx6klQCT3JHfnEaQxvqaCsFUrHuNncSFsVQYjzG69Lrtn3pnTtRIV85iWTcysbFlrX8vPmKke1KfQZ66J0VJkBLkMZUjAA7Aglmv3AXgDMujFDrq0rQ2beRWI9KUH9zbfpX1ybqurh41RY9pKoHJaw3higAKG0ep7841+ljEsG2MqHRS0ZY+pNWTyLXaT9+My9SKjWSFFQKJCAteUAGhx7cYVF1UzTSs5Hmc3QHv6DJ76bUNqASriZiGA2kNfoQK+n9ssP4xP9ItKzDZ4hpgOOxCtx6A0eMmabqaxzaceIWWJadxfmss1c8kWQPrhqKR/FnkG4tI54A7n7ADJCaKYSiMbvEU7AAeQQewIPHN40XldTZHIuu9ev9sto9ao1ZmAJUyM1etG/wC9HGXTiq9f0p4yC5DbuQwbcDzR5HrffMw6HODEaKmW9nmo0Pfnyivf0ybr3QrGke4ql8sACSxs8C69BmfS68IIQQTsL7vqHocfWsmV43Cg1/S2jI3FWDCwymwR24P3z7N0KctGGU7pRa2eSB6mzwOPX0y06m6MsaR7tsYPLAAkk2eBwM9QdQVfB3BjsEivXfa/Fj3IB9cuUumtd6lo5EYLJdhRt5sbfTaQar7Z56rPOdizF+BuUMKNH83ubA7n2yy6xKh8JYySIk27iKJO4tdWaAusjdY1QlWE2WdY9rk3d7mI5PfgjDnYp9c7u5ke9zktdVZvuPTv7Z7bqpM7yuliUMHVTVqwo0TdG+R35GWHV9d4sEG5tzpvUj1C2Cv6d8sOr6tTEJT4ciqYjChIsUhEkZAIYLuANHv+pwyoh1xf4zxQCsbUjg0SYyoRr47kAnjMPVlik0yMDGGj2JS0HNAhrFWwO1XDH+oi/TJHUoYU1zb1JhLhtqHb5WpqB5oc5hi6Ehl1CSOyCI7QQAeS4QFrPyiwTXOEYW05gqeCR9qncqNw3hkISdw43buCAPyE+mdx/D34xOthKSjZqoKWZCKN+jgex/sf0zg+l0OpAkWMjlvAZNy2bv0bstgjdxV9+clfCvxU2g1ayOpBQBJB6lVPK/8ADx91U5tiv01jMWm1CyIrobVwGU+4IsH9sy5GTGMYDGM+MaFnA5f+N3W28EaVGAupJe9kXSLx7tyb/pHvnMo9VHFHMENM38vaLNrtAZi3Ygndx7lT6ZN+JOoSa/WPIxKwPKwU0L2ALXrz5dpF8W/3yNodBEuo06kGRSu5wTQPzH07DaBx3P64rcfYOvMIyioPkVQxslSAwLCuORIw57ceueenrMQgi314g27f/uVxR96yd0qcJo5G3KN+9XWxuYkKEG3vtFs19hXvWZ+j9WRYokdyAHl7C9gePYGr15JPvxmW0TU6Cbx9j20rkH5g26+QbujY9by00nwuxd0Z0Rlfwx3O6SidooduPm7cj3yBrdWjTKVsxoqILFEqgAuvS+TX1y5h+IU3OxRi/ivLGbAALivMK5rg8ZV7Rei9K8Z9pcJQJs9zQJoD1PGSOl6MSSKrNsBIs1frXAHc5h6VqfDfdVmmH7gi/wC95K0LbGVqvaQa+xvM120xO0vS1M5jJO1Waz67Vu/1oZYwdJiaSLl1SQdu7XdVfA+t5E0c7CXxABZJNehvuP1us21ki00Xj6jauxeABwvsqj1Yk/vkbxeooNP8NyO3CkLfzH2/XvkvW/CLbv5dbaHzHm/X0rvmudc/FGWShph4a+/lZz/YqB9r+/plfD+JmuTuVf8A3kX/ANoGY5x908Lfsz1P4bV1foSxoxCsuxgNxNhwfUV259PrlWvTkMEj2d6leK4AJrk+pyX8N/ics8ixaiNUL0u5bqzwAym+D7gkZb9f6N4ccjRABWrevtRu19hfcZuWX0+Tc29e1eOvqtZ6x0eNFfZu3QsqvuqjuHzCu3IqsrT0dWg8QOC5kVNldg10Sfex2GWnUeqNIhUqosguwHLlRQvn/DKk6srGyD8zK1+oK3VfvmnCysHW+jLELRy4VzG1rVOOeOTYIuj9Mruo9JMUcTllPigmlN7arhvryDWWvWOriVdojCFnMjkEnc9VYB+Ud+PrlXqdWDAkVco7Nf0YLx+6/wB8OSHrelyRxxyOKWW9vPPFenp3HfPbQ6mCRJCrb5R5dwD7wa4I5vgg7Tz2OfZ9WDp1i53LKzX6UVUf4rlpL8QIvhyxyMJTLG7LRGzamxzfYhhXb074RrUXWGSR5CAzObN8c7g98fUEfZjmZOrQmVvLUTKnEgBO6MULIF1Vjir4v6ZtPIgm1CDYUlWVVYgcd2UqT8tlR/hmGfRRto4pdhUIwDyKOSSz7lNmiwXYQPYnNRiuu/g91j+VLo2fcdOx2G7HhnnaGHDbbHb+rOjZ+c/hFjoOo6eSNy0ZZlkBoUpLD35Oza+fozDNMYxhDKL456uum0Gokb+gqK77m8orj3OXuc8/GrWqmkiVvlMysw4shfQAn696I4574HFY9fMC8iLQAO5io+WSlF8VdAbSB9Rlho+gyPMI5XCEKlk81u2hF49TuUV6c+2Qup9SVjMqsWDGMKeapAwvmj60LHbJuh6+EkdxHuDKoUMflZK2tx3oi69cV0j5qumiNYTvUmQEkDstNton1PBJrLVejRjVrEGZo9gdj2JHh+I1e19h7ZRzasusakD+WpUfW2LWfrbZOi6tIJhMCA4quOOBtqj3G3gjMtJ/UII1kjIUojxo5UGyL7gE/b1982aLRRJPJsiVh40cSq1ttVltv1Pv980+fWPK5d+SfYAAAcAADgADiss9H1SfdIyO9vy5Hr9TQ4++VZFp0eJBqwpUOvibQCePmoE134zYOkxcLSgrJJIJDtBpQOBf5RRJzT9EzBlK3uviu9/TLjQmXa+0vs/PV1+vp++ZrvNOV78JaUNKSQDtW/sfTNb/ABXnd9VHET/LVAdvpua7P6gKPt+ubd8ISDe491/wP/zmhfiIXHUZN/y0hS+23aBx9Nwb9bznr9PQ8KZ8jv4inChRXH1/z/mswTEXVj98yB+LsVX/AH+v3zDLMBfYV9P0/fjOb2uVnv7/ANRpTtbcp5HPH+fp/hncfhTrf8ZpElcDcbRx6Fh3/cEH9c4dO9j/AD/n1zr34X7f9HKV7mWTd97H/t25rb9vO/E9P7U1Wd5ZNVoSg8IC4vDlLmvzDdRJ9CBtr75rHQ9viMrIrFo3on8vkY2B2v6+mWXxFqXE0oBYKx7WaNULrseRlC+4edbHpY+o5F/bOzxrOkwwKdOE2LtOnaXft58QN/V/y19co9DFG0GpBS5FTcrXwoDKDQ9zffMjaibwWUGTwb8wF7b+vplYszLuCkjcpDV6r3IP04GVxsWXxJoIlRvDjCGGRY7BJ3qybgxs1dg9vQ/TKfq2ijWHTvGWPiK2/dXzqaNAelEffMmv6pNJGiOzGNflse3HerahxyTWV8+qYoqH5UJK/wDqq/8AAYZSNT0NDLAiSEpLGHL7e3zbqF81tIHvkDqnR2ijZhIGj3qAAeSGTerlfTymufWx6ZlPV3VoWAFw8L9RuLU3v8xH2zF1HrQkEiiMIr+HtAJO0RgqBZ5Ng9zmoxSZ9TESHS/AZXY0LXcAFBYflIPbtZPuc/SXwb1kavQ6eYX50F2bNjym/rYOfmuPqqESBi4uFVFUbdF2gH2Uj19K+ud1/CDqwn0JG9GZHIOwVVgNyKAFsW7elZWa3nGMZEM5R+NXTjPLpVulUN2rksCfv2jPP/xnV84z+OEs66rTmIsAsRa19DuIv9mr9cEab0npUBZz4bNtkdQrMfluNR8tG1Ds19uBx3yEip/CAhfP4xBe+Su2wAPQDv8AUnMWk0msMjIgl3l2RqNedgS6k3VlVN89hmLRaKVxSoxUOEr03tYA/wB47T+2K3G0QRI2r02yNVuBWCd7cIxF38xLAH6nJ0stHVBkUSHSoZDt5D/y9wHopJPPHfNXXQT+OIdrmUEKFHJ+lV6VyCOK5z3pIJJWIUMzEEmuTQ5JP04uzmW130TUVp9Uu1eYwd1eb504B9Bl58Jb/DUxkgCa5uePD2/m/wBn5v1zVOl9OkmJESliBZr2/X3PYeuZ4dO+wvtYICFJ9LPp9+O2FbB8MakrqU20NxqyBwOe19uPXNi6Q58OMg/y08XxeeLINWPWxQGaX0+BmDOASEFsfQenOT+m6SSUkRqWrk/5OHWNg+GtUVmTtzwftmP8TujvqIoZ4FL7AwbaLO00RYHJAIN1yLv3yrgJuqN3Vet+2bT0KeaNmQKTt+ZT6H/oc56vWH06Nd29c3J7jjam/uPT1B7cjv8ArX7Z8K+nI+wP1/7n987P1L4W0XUGZnjZJh8zodrfqeVb9RfGRtL+D+iU27Ty/RpKH/IFJ/fMcL8PT/M9vH6tNz/TlvQ+hS62ZYogasbnAJVB6sx7drodyaGdoeGLQaYJEu1UFKO5LH1J7kk8k5iOpg0K+Dp4QlG6HAsjuT3Y1XJ/fNf6zqJGYGW7ZbAPHH0HpmpjS87yN/V5GqW9afiI/wARaov4LMbJjFn9TkTU6wtogCR5JqAAA42c/ez65G1WnYLvIOy9ob0J71+2RR02V42kVCUXuft3+pod67Z1j5tWF1pix06MD/IWKYSi+N5urHufLX2zXuhakgahAF80D2aF8C6B9BftmFoH8PcQQjGgfQkC6HvWQDpnKNIFOxSFLelnsPvxhxq/65uOjJP/AIO2DwPbdtIkC/W73fpfpkbo0oaLSgIgZJpQvHLOYgVLX3O+q9O2Uy9MmeJpFVjGnc+g96HrVi67XzkFIJCjOobbGRZHYEmh+pOGVxKAOoweLGrM4i8RGFDxHUbiQPWzu2++UGlRPA1QKW6hSr38oDgEAfW+/wBPrnrqugnhkHiq6yNTCzZPPuCeb49wcw6jpE6JK7IyqjeHJ9G4O0i7PNX7Ej3GaYTer9NiWIkRlWESlWBNNXhEub7kiWuOOM6d+BaIo1axlypZWpqsDzBe3qRZP6Zx2dNQQEbxKENhTfEPz3Xon5v2zqn4DxTrLqRKGCNHGy3XJoH0/wBgp9r++VmuyYxjIhnIvx16h4b6VSLDI/P/AKkv/AZ13Oc/jN00SRaZiqNUjJ5u9uhoAjtyLvsNt+lYHJdD1mHxZVZ3WKRiAxWyqlCu4qD3vbwP+mZukdeQPIXYqrahZAOTQPiBm44sBx96yvTp8LtxvQHUhKJHETC1r3bg89u2ZP8AREZlmCuVVYjLGGFsw279pI44W7P04HOVpa6bqiR62Fkl8kfho0gsBgoUMe27aaP6Z5+GuoeFqLL7EZXDG+CCrUD9LIyH1LoyxOipJuDEoWcbadSA3qfLyCD7ZYr8KndKviraOUTg/wAxgu/j+ny9ie9jMtpPwzKpR42kSI74pNzmgQhNj782B61kqbqoeDULv4M4aNCfQlySB+ovKLp/S3killFBYls2eTZAoDue95I6X0t5hIUqo1LMSa4Auh7k0eMirro+u2wToXoNHYW+C25f3NZM6GQ8bxh0Rt6PbNtBC2DyfUWDWUvTOnNMOGRAoFs5oCzQF+5OSI+jy1KStCHhyewN1Q9zzhuVbz9RvVPJG1AyEgjjgn/tmxeOJH1CK6gl1YEsACBd0e3reaV0nSvNIEjUse/2HuT6DJWlhaRwidz9a7c2T6ADMV0y6R0mQEyyDs8ho+4HF/veWfiZUdIh2QxqasLyR2s88fvkzdmp053trPxcxWZWHqt/qD//ADKj4g1u8xEtuPhCzdm7Pf65cfHHEUbj0av3H/65qTdPl2I+01I21Pdj9Ppz3zOG+XUSuoa7do1UtZWXhb7Lt9B7Xn3p2oXw4ZC6AQCUOpYBiWBravdt11+mVfW+nvDt3bSDYBVgRY7jj1HGQdT06RYVmZaR22qT68XYHt9c1PTFSJ+oFtJGjPZWU0t9l2jsPQXkb+O/1SaMv+eMohP+9uIH7WftmGPpkjQvPX8tCASfUk1Q9/rn3S9CecFlZF52oGNF2A3FV4717+498rKXodZGNMrGRFMUc6GMnzMZBSlR6jnk+m3KjpvVRHDMrNxuiYJfcq4JIHa9ozHrOkvHBHM1BZSQovngA2R6Xu4B5yJ1DpjJBFMWWpSwCg2QF28t7Xu4HfjLGamfE+vTdGIpRIVeSTetivEfcByAbAFn2JzJ1nrMLxzkSW7PIqrtPmV3jfxLPHGwgg83WQOs9CEKoRIGYtskBFBH2q1XfmADcn3BzLr/AIajjSYmRmZRaEClNLGzE35qPigL9uc0wr5+rgsDuY/6t4Td+TtIo+4uv2zrX4G6wSHU7d21dhtv6nUbgOewaM19Kzlk3RYhpjINzMY0YG6olvNQ9Ryqi/qfpnZfwT6eiabUyIpVZNQwUE2dqAAAn3BvCV0bGMZEM1T8UOi/xPTJ0HzKBIp9ipu/ttvNrzHPCHVlYWrAgj6Hg/2wPyXHpJ6JW2AUTEqboKSob9Df2zLL1eUzPI4G9lKMNu0AMuytooDynLTXxNotXJDqFcKjSIGUcML3qFHAAN8/STt7x9N1QSahySrePCVdnAsOY+SCex3qOR7/AFytMfVOtmcICiptssVvzO1W5s8E7RwOO/vl5ofixNzs8TE7hJHtYCpAmzzWOVPehzxkKCAP04kItRgsXC+YSeIo2lu/mjcUp/psdjkjp+k05iil8ItsimLqXP8AMePae4+UbXuh6LkVF6XrxGJQ1nxImQV7kqQT9OMk9E6gsTsWujG68e7KQP7nA6ZCNcIWdkhZlogW21wrAfemAv8AXJum+H4ypUs4lZ5Vjqtv8rmm9bbkcdsy3l76LqozFLFK5RZAvnC7qKm+QOeQTkx+to0uqayFkQhAfe0r7Ehbyp6D08TiQGQLtRmC+rEAmh+g5Jz50XpxnmWPeqbiBuY8cmuPc2e2FWPw/wBQEeojZm2qGG7v2+td8n/DerUzBWPzq0dj/aG0H9zlF0/QGSbw9wWt25j2CrZJ4+g7ZsPw30UjWRFWDxhfFDgEWOVFg8g7/T6ZLFy6OOBQxeed+N4yoq/iqDfpJf8AZAb/AISD/heahousqkcBdiTHPvI9doAAr9u2b/qEDqyH8wK/uK/65yP/AEa7QyzMygREDbfmJvaaHsD6nJjImdd1cYjWKOQS/wAx5CwBAG4ABeaN0LOV83UQdKIyxL+Nurn5dgA5+/pmbqXQfDiZvEDPHt8VAD5N4sc9m9j7HIcfSt2mefevlZVCA2x3Eiz7Dj175R60WvUQTxknc+zaPThrP2yR0zrsUaLv3+JDI0kYABViyhQGN+WioPrYzx1ToaQxuyyFnicRygrQDEE+U3yBRGVes0CLpY5hJud5CpUDhQFB5J7nn04GErBq+og6aOIXuWR3J9PMEA//AByJquoBoI4qIKM7E++7b/htyXLoYxoxMGYyGYIRVKBtLfqe30GTJ+mwLp13RsXXwGZwx3N4u4mMA+UAKBRq7BOaYtVfX+vDUBQI/D5Lv5r3SEKpbtwKUUvpZ5zHrviSSRJF2oA7AkhTailG0G+FPhqSPUrljGsSdTcCNDGjyUhJKgIGr/erb69z3yHFrAnT2Adf5rENHfmLAoVYjvSqGo9rY5URAmqeHb5/CLRrXABNHw/qeL5/U+mfpL8OejnTdN08bfOV3ufdnJY/fvV5wfo7DX6nS6ZN7FpEDk/L4aKlnjntGfoNorvn6cVaAA4AyJX3GMYQxjGByH8bOlrE8GrK7lLqjAi0vnlhfcoTR9159M5VpumxuI1BYN/EeE73Y2tWxlH6N378Z+oviDoker08kEgBWRSPsfRh9Qec/MPV/hxtOJAWIeJtsiHjzLwWBHBHII9aa/Q4WPeu6KY0kdJAYwUpSacq+6mZRx5SpUm+/bPiPqNOkElsisWeLsQeysa+o4IPcZi6h1acM6TqAzRqhG0LQsSK1CuSTd+u68w/6QB06x0dySM4PpTKor91GVVh1NtQkwl1CssjU43LV9qodq4AodssNJ8VyLvJRGZ2d0Yg+RnBDFKPYj0NjjMXxD1aKWEFHLO8zSlCDce5VDKSeDbixXp35y10XWDJ4LK6DUHSPElbV2urkqAOylo+Bfe/rkXKn6R1PwZN9bvKy1foylf7XeZtDrPDkjlAvY6tX2IP/THW5li1pJRGA2s6A0u8qCy+X03XwPtmypEiz6jZAshOpjUptvbDICbUD5bNDd6cZMNZUWg6wE1DSFSUcuGW+dr2CAfej3ycPiJEm05i8QRQgCiRuYbixuuO57duMh6bTQrrdjhpIllKbQ1EgNQs+1d6yDrY1TUSI1hFkYEL3oMRxf0yKnf/AFBMrsyTSrZP5z2Juu+T+o/GUzODFLKqhUFX+YKAx492BP65X/EOmjTUBIgURkjIBNkblB5Pr3yx6xoIAku1DH/DzrEWBJZ1Ia2IbjdaWK482DKT1b42LRsInmVpGBbcRSADlErmiT344yh0/UwsM6Gy0oWj9m3G/XnPvxRp44p9sQKoY42AY2fMisbPvZx1aKFdLpnjVgzmQOWNliu3sBwByaGBM6v8RxyRyCNHV5yhlLEEeQdkrmieeftlVp+pbYZIgOXdG3X22buK+5/tl02hj/h3Twl8ulWfxudxkZhwDdbaO2vocrOkmP8Ah9ZcYZ0isOT8tui8DtZvucuEyfEPxKsylUj8Pe/iSHcTueqsceUCya575TTdRJhWKhtR2e/W2AHP/Dmz/EkAj0zqY1WNTCNO20AuSpaRg3d7vk9gaHGQ+g9QjEOnWTw1X+LBYkCyFW9z+pXcwHsAD9crOWv6meRYxCwKru8QArRsgC+fShmfV6jVuYdM++02+HGRRFgFfr2Iq+w9szfE3UWLQqZRLJEh3yK24by7Pw35ttgWOPbIvVusrJrTP5nTep5+ZlUKOb9Tt/vlR703w+8k8qSyBTGxVm+a5CTSijzZViWuqBOYY+mxLLCGJkUweM/oPlZtvvQpQT3PNVxnnS9bluVEQM+oexwSwY7h5KPchyvY9+Ock9B+GZddMil6ZnWIKBztVaJ48oVQoHP/AEwOqfgj0AbBqbDBE2IQPzOFaT05KkBb/T0OdZyv+H+ippNNFp4/liUL9z6sfqTZ/XLDIyYxjAYxjAZzL8Xfgl5UbV6YgSCMpMtcSR9r7cMo/N7evGdNz4RgfkzTdVMOohLrRjHhyXR3IbBrg/8AltQI9gQe2WHQ9FFLDNEFRmVnbxOzBAhKOLI8u5aYUfnHsM3P8Tvgk6OQ6mOJX0bgeIoWzGwYspJ77Sx22K4NH0zQJOmRSahFWRUWZSVCDcA9kKhF2gYgcHld3rWVXjqmljUwtFuWOWNWt+SGBKvdD+pSaHockz9B/wBbXTxyBg+3ZIQQCrqGDEdwKPb6ZVQ6SR4newUhq1LCxuNcLd1fcgULyYuo1K+DqtrBY9qpJt8vk4AJ7H2571hXrX9OMTIAwkWQbo2W6YWR2IBB3Agg+uWkHSNbHOyLvSURhmIkC0jVVtuA5sCr78ZU9W6z43hhYliWMEBVLHlmLE23NWeB6DLCL4hjdfDkDhG06Quy0WBRtyuAascAEEj1wIQEkcu2mEitVfmDA9vveTjpJ5pJQYpXkUkyUpJBs3u9jd5G6r1zfq3nhLJZG03TcKFvjsTV8e+X4+IIJJp/5xhV9RHOrlW52/MpC83ySL4+2Fyop5nlYWxdqCj3oCgOPpxkjqPWNRKojlckJ6EAcgVbUASQBVtZzxpuvbNd48RMambddCwhaz9uPbInUOof6zJJG3/msyGv9okGj/1yGWbqEkrvcxO7ao8wo7QoC/8AKBmTWwTRpGsqyBeTGGUgc1e3jm+M9/EPWFl1om3eIv8AKLH+oqqBu/1BGTeu9eQX4U5kd9S04cBgYwRtA8w+bn8vAoc5TKs1/VNQqfw0jSKiH/wiTwe/b9e31yLq9JNCQjq6GRQdpsFlPK2Pr3AOe/iHqgl1cs0ZNM+5SeD9D73xnrqHXt88EoBPhJEPN3JQC759WvA+dY6RLAqmRlYWU8r7tjLVoa7EWOMyr8N0I3kkUI0TTPs8xVFbbXcAuzEAC+L5OR+udaSaliRkQO8h3MGZncizwAKAAAH/AHzL0vq+pZ0jhjVysXhbCgYFQ2+2DcXvo2eLAwj1B0OIdQ/h5HcxqxsqAGIC7iDzS0Ls81R746too4tGlxgPII3Rze5twZmrmtigonb5r57jK+DSTyyTsWKugdpSzU3qCvuWYnbQ9/bMut6LHE8CtITvYiTsAoVgCVNmx8wsgWVNDATdaAngaMX4MSooQbbfabPaz/MY36tX1ztv4PfBMmmgWfUrUrArGhABRCSTu92Ym+ewoe+a/wDhr8CpqvD1BTZpFcSohUgvILrlvMyJdX2YgV632jIhjGMIYxjAYxjAYxjAx6jTrIrI6hlYEMpFgg8EEe2cP/EL8KV026bTrUfBDA0ItoNBh6g0Bv8AQ1frfdM+MoIo8g4H5L6fopj/ADI9kvjRyBxfIshWVrrz2yMALvcO/OZND15UhaKRXLKjolVXmYNTg/0ONwr1JGdf+LvwcDOZdAyw7iS8BFxtwRaj0sGivbniqzk/UP4jTyz/AMTHtGoUiVFA8rGytg8qQ67hzzR5yqh9b6sJ3ilJ3P4aiSxVstj0rgqF7ZJ6rqYZJtO9IiOkfirHwFIO1xXcGhf65W6KWLwZkkVVkoPG53brBFx96plJPI7gc5ZaHo8MukLqSJEWRnfeKUqQVQp3p17MD83GFTPi3pyRqjrGkRaSRQEa1eMUUlFsTyDV9jX3zNpOh6eT+GZFlKvDMzKWG53is7VoeW+OBZzX+s9OSLwWjdnSWMOGZQpvcysKBPZlPr6576hoGgOnKSh/EQSIybhtO4qQLoghl78YEjrWhSOWOt6JLGkm1uWTd3B7X2sdrBGWkvQoEaR/50kSaeKULaq7GTaOaDBQCb4v0F5VfEHSJI90jzCYiQxSNbErIBe07uTx2YccH2yRoem6m4JI51Uyq6hlkNokagsHI7AKQdov7XgYep9Ojh1jwln8NXqwAXogGqsDdzX3zF1/SRw6uWJd3ho5Xmi1D9heR+qaFo5FuRZPFUSLICaYMTyd1EGwbv2yzk+Fz4j+NOCo8ItIoZyzzcooHBY9yT9PXjA9a/pkI18MI3RxN4O7ewsb1UsS1AA+b2oZPkGnj1WkE0EMZDN4se47FQN5N9MbbaDxfNi++UWg6IJNb/DSSbadkLKN17bsjt6Amz6DI/QYYXnAmLCIBmNMFsAE1Z96rjkk8YGboXV1i1aTMAFVi3yhq7kAA8A3Qv0x0nryxeKXjMhkZGHmoWrF6bgkqWokCr2jPXw5q9PGHkl2l1ZNqMhbcnJYLxt3EhVtuwLEc59j082sGn0sEDbvPJQWr3H5u1lQqgbj9cIwwRajewoq2oXxGYjnYG37vcAst/WhnSPgT8K21k8mq1xeWGx4Ze1aYivMRZpBRHfn04zY/gr8IPCl/idc6ySgBViQnw1VQAA3q/AHB497zpwGQfIogoCqAABQAFAAdgB6DPWMYQxjGAxjGAxjGAxjGAxjGAyn+JfhPT6+Ix6hNwPZgaYexBHt7GxlxjA451z8KNTES0e3WREKGVtqzkLYA3Pat5W22Cp8qnuvPKNV0n+HM0Wqikhl2kxF7HIPy1VNYsbh2NZ+usja7pkUy7ZY0kHoHUGj7i+x+owPyJpoI3hlYyESR0VQ1tZSaaiTe4WDQHa8sF6K8mlWQSltkbOFo7UUPTLuug1sH21yDwbz9BdW/CjQzh/5ZjLliSp/MwA3c3yCAwojn7m9M1n/APn2oWSLUKWLBld0YGhdq21irDsR5QQR9cLly74hnn/lRyzCVWRZVYdjuFWSVBZgF2kt7Z7H8TBJpY0kUlgJIdtEfzvKQdw5vbRBsZumr/AXWCIBTC0qt83iNtKV2pl4Ib29DmTUfgnqmVAEG5dgsz/lo7x8pqnrbtA4u+cDQ/iXSygo8kiSBt0YKLtVfDO0oF2rQBPFCj++Wun0GpDlhqmO6CJ2MW4sVZtiKAdt7avdwAPXNrb8DtbLqd8jxmEPwskrs/h38the9e3rlv0f8Agrs086sCRtVULBVu685o+Xy2Rx3rA5Dp9HENTIkk38tPE/mJXn2g1ts/nIA9e+S4ejJLCqaeOXUTuEIMaudp5LgjbtocKOTyCbA4zvfR/wc6fp3Z/DMjNuFObUBu4VRwBRr1NeublpdGkShI0VFHZVAAH6DjA4n0H8D5p0g/itulRAdypTSyMTdsflWhQHLVR4F52Do/w7BpQfBjCkgBmPLMFAABY80AOB2GWWMIYxjAYxjAYxjAYxjAYxjAYxjAYxjAYxjAYxjAYyufVvbDyghlHKnsxr+odvf15zLBqiWUGud/8AysFH9jnObktx9/RrjcZTMZTL1llZtwUg+JtA4PkkEdEk0b3A8V2Io8Z8X4jGx5Ch2LtK8rZBQSdr7gHt9PvnRldYyr1HXgovw3I3FVqiWK7t1C742kc988ajr1EhY2J3BRZUX/MWNq54osKusC3xlavWxdFGFsVHb0kWO+D/AFN+wz5ouuCRguxl3diSv9O4diT2v9sCzxjGAxjGAxjGAxjGAxjGAxjGAxjGAxjGAxjGAxjGBhXSKLpRyQT9xyP2OeX6fGd1oDu7/X1/x5xjJxn0XNeT0yLzeRfMbJrkm7u+/fn754bo0JFeGtUBVcUBtAr/AHfL9uO2MZUem6VEbtBybP37X9OCfvZvPcnT42BBRTd3x7kMf+YA/cYxgfG6bGdtovlNrx2JO6/+IBvuLz1HokUghFBHah9K/wAOM+4wM2MYwGMYwGMYwGMYwGMYwP/Z"/>
          <p:cNvSpPr>
            <a:spLocks noChangeAspect="1" noChangeArrowheads="1"/>
          </p:cNvSpPr>
          <p:nvPr/>
        </p:nvSpPr>
        <p:spPr bwMode="auto">
          <a:xfrm>
            <a:off x="215900" y="-249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7" name="Picture 11" descr="https://encrypted-tbn2.gstatic.com/images?q=tbn:ANd9GcSrqdBsqJqbdb3ybrcGOWRh6ntgEYqjbPXhdUMWUr5sm0wvDO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1751" y="4220053"/>
            <a:ext cx="1108020" cy="887299"/>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s://encrypted-tbn2.gstatic.com/images?q=tbn:ANd9GcR4Ap7wxK7fsVjyNlpkvF1vInAnF4h_7hHSqSYIo2Id5GU0TE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62710" y="4292799"/>
            <a:ext cx="1040082" cy="86439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GANYMEDE\marketing\Product Mktg\classifier light blue.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47215" y="2802016"/>
            <a:ext cx="741009" cy="698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37144" y="2924944"/>
            <a:ext cx="1574470" cy="584775"/>
          </a:xfrm>
          <a:prstGeom prst="rect">
            <a:avLst/>
          </a:prstGeom>
          <a:noFill/>
        </p:spPr>
        <p:txBody>
          <a:bodyPr wrap="none" rtlCol="0">
            <a:spAutoFit/>
          </a:bodyPr>
          <a:lstStyle/>
          <a:p>
            <a:r>
              <a:rPr lang="en-GB" sz="3200" dirty="0" smtClean="0">
                <a:latin typeface="+mj-lt"/>
              </a:rPr>
              <a:t>lassifier</a:t>
            </a:r>
            <a:endParaRPr lang="en-GB" sz="3200" dirty="0">
              <a:latin typeface="+mj-lt"/>
            </a:endParaRPr>
          </a:p>
        </p:txBody>
      </p:sp>
    </p:spTree>
    <p:extLst>
      <p:ext uri="{BB962C8B-B14F-4D97-AF65-F5344CB8AC3E}">
        <p14:creationId xmlns:p14="http://schemas.microsoft.com/office/powerpoint/2010/main" val="17819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par>
                                <p:cTn id="23" presetID="10" presetClass="entr" presetSubtype="0" fill="hold"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fade">
                                      <p:cBhvr>
                                        <p:cTn id="25" dur="500"/>
                                        <p:tgtEl>
                                          <p:spTgt spid="4103"/>
                                        </p:tgtEl>
                                      </p:cBhvr>
                                    </p:animEffect>
                                  </p:childTnLst>
                                </p:cTn>
                              </p:par>
                              <p:par>
                                <p:cTn id="26" presetID="10" presetClass="entr" presetSubtype="0" fill="hold" nodeType="withEffect">
                                  <p:stCondLst>
                                    <p:cond delay="0"/>
                                  </p:stCondLst>
                                  <p:childTnLst>
                                    <p:set>
                                      <p:cBhvr>
                                        <p:cTn id="27" dur="1" fill="hold">
                                          <p:stCondLst>
                                            <p:cond delay="0"/>
                                          </p:stCondLst>
                                        </p:cTn>
                                        <p:tgtEl>
                                          <p:spTgt spid="4107"/>
                                        </p:tgtEl>
                                        <p:attrNameLst>
                                          <p:attrName>style.visibility</p:attrName>
                                        </p:attrNameLst>
                                      </p:cBhvr>
                                      <p:to>
                                        <p:strVal val="visible"/>
                                      </p:to>
                                    </p:set>
                                    <p:animEffect transition="in" filter="fade">
                                      <p:cBhvr>
                                        <p:cTn id="28" dur="500"/>
                                        <p:tgtEl>
                                          <p:spTgt spid="4107"/>
                                        </p:tgtEl>
                                      </p:cBhvr>
                                    </p:animEffect>
                                  </p:childTnLst>
                                </p:cTn>
                              </p:par>
                              <p:par>
                                <p:cTn id="29" presetID="10" presetClass="entr" presetSubtype="0" fill="hold" nodeType="withEffect">
                                  <p:stCondLst>
                                    <p:cond delay="0"/>
                                  </p:stCondLst>
                                  <p:childTnLst>
                                    <p:set>
                                      <p:cBhvr>
                                        <p:cTn id="30" dur="1" fill="hold">
                                          <p:stCondLst>
                                            <p:cond delay="0"/>
                                          </p:stCondLst>
                                        </p:cTn>
                                        <p:tgtEl>
                                          <p:spTgt spid="4109"/>
                                        </p:tgtEl>
                                        <p:attrNameLst>
                                          <p:attrName>style.visibility</p:attrName>
                                        </p:attrNameLst>
                                      </p:cBhvr>
                                      <p:to>
                                        <p:strVal val="visible"/>
                                      </p:to>
                                    </p:set>
                                    <p:animEffect transition="in" filter="fade">
                                      <p:cBhvr>
                                        <p:cTn id="31" dur="500"/>
                                        <p:tgtEl>
                                          <p:spTgt spid="4109"/>
                                        </p:tgtEl>
                                      </p:cBhvr>
                                    </p:animEffect>
                                  </p:childTnLst>
                                </p:cTn>
                              </p:par>
                              <p:par>
                                <p:cTn id="32" presetID="10" presetClass="entr" presetSubtype="0" fill="hold" nodeType="withEffect">
                                  <p:stCondLst>
                                    <p:cond delay="0"/>
                                  </p:stCondLst>
                                  <p:childTnLst>
                                    <p:set>
                                      <p:cBhvr>
                                        <p:cTn id="33" dur="1" fill="hold">
                                          <p:stCondLst>
                                            <p:cond delay="0"/>
                                          </p:stCondLst>
                                        </p:cTn>
                                        <p:tgtEl>
                                          <p:spTgt spid="4110"/>
                                        </p:tgtEl>
                                        <p:attrNameLst>
                                          <p:attrName>style.visibility</p:attrName>
                                        </p:attrNameLst>
                                      </p:cBhvr>
                                      <p:to>
                                        <p:strVal val="visible"/>
                                      </p:to>
                                    </p:set>
                                    <p:animEffect transition="in" filter="fade">
                                      <p:cBhvr>
                                        <p:cTn id="34" dur="500"/>
                                        <p:tgtEl>
                                          <p:spTgt spid="41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68" y="120622"/>
            <a:ext cx="6011416" cy="500066"/>
          </a:xfrm>
        </p:spPr>
        <p:txBody>
          <a:bodyPr/>
          <a:lstStyle/>
          <a:p>
            <a:r>
              <a:rPr lang="en-GB" dirty="0" smtClean="0"/>
              <a:t>Classifier - securing your data</a:t>
            </a:r>
            <a:endParaRPr lang="en-GB" dirty="0"/>
          </a:p>
        </p:txBody>
      </p:sp>
      <p:sp>
        <p:nvSpPr>
          <p:cNvPr id="14" name="TextBox 13"/>
          <p:cNvSpPr txBox="1"/>
          <p:nvPr/>
        </p:nvSpPr>
        <p:spPr>
          <a:xfrm>
            <a:off x="6804248" y="3861048"/>
            <a:ext cx="2483768" cy="2108269"/>
          </a:xfrm>
          <a:prstGeom prst="rect">
            <a:avLst/>
          </a:prstGeom>
          <a:noFill/>
        </p:spPr>
        <p:txBody>
          <a:bodyPr wrap="square" rtlCol="0">
            <a:spAutoFit/>
          </a:bodyPr>
          <a:lstStyle/>
          <a:p>
            <a:r>
              <a:rPr lang="en-GB" sz="1400" b="1" dirty="0" smtClean="0">
                <a:solidFill>
                  <a:srgbClr val="00B050"/>
                </a:solidFill>
              </a:rPr>
              <a:t>REMOTE ACCESS AND </a:t>
            </a:r>
          </a:p>
          <a:p>
            <a:r>
              <a:rPr lang="en-GB" sz="1400" b="1" dirty="0" smtClean="0">
                <a:solidFill>
                  <a:srgbClr val="00B050"/>
                </a:solidFill>
              </a:rPr>
              <a:t>COLLABORATION</a:t>
            </a:r>
            <a:endParaRPr lang="en-GB" sz="1400" b="1" dirty="0">
              <a:solidFill>
                <a:srgbClr val="00B050"/>
              </a:solidFill>
            </a:endParaRPr>
          </a:p>
          <a:p>
            <a:endParaRPr lang="en-GB" sz="700" b="1" dirty="0" smtClean="0">
              <a:solidFill>
                <a:srgbClr val="00B050"/>
              </a:solidFill>
            </a:endParaRPr>
          </a:p>
          <a:p>
            <a:r>
              <a:rPr lang="en-GB" sz="1200" b="1" dirty="0">
                <a:solidFill>
                  <a:srgbClr val="00B050"/>
                </a:solidFill>
              </a:rPr>
              <a:t>OWA Classifier</a:t>
            </a:r>
          </a:p>
          <a:p>
            <a:r>
              <a:rPr lang="en-GB" sz="1200" dirty="0">
                <a:solidFill>
                  <a:srgbClr val="00B050"/>
                </a:solidFill>
              </a:rPr>
              <a:t>Message </a:t>
            </a:r>
            <a:r>
              <a:rPr lang="en-GB" sz="1200" dirty="0" smtClean="0">
                <a:solidFill>
                  <a:srgbClr val="00B050"/>
                </a:solidFill>
              </a:rPr>
              <a:t>Classification</a:t>
            </a:r>
            <a:endParaRPr lang="en-GB" sz="1200" dirty="0">
              <a:solidFill>
                <a:srgbClr val="00B050"/>
              </a:solidFill>
            </a:endParaRPr>
          </a:p>
          <a:p>
            <a:r>
              <a:rPr lang="en-GB" sz="1200" dirty="0" smtClean="0">
                <a:solidFill>
                  <a:srgbClr val="00B050"/>
                </a:solidFill>
              </a:rPr>
              <a:t>and Release Control </a:t>
            </a:r>
            <a:r>
              <a:rPr lang="en-GB" sz="1200" dirty="0">
                <a:solidFill>
                  <a:srgbClr val="00B050"/>
                </a:solidFill>
              </a:rPr>
              <a:t>for Microsoft Outlook </a:t>
            </a:r>
            <a:r>
              <a:rPr lang="en-GB" sz="1200" dirty="0" smtClean="0">
                <a:solidFill>
                  <a:srgbClr val="00B050"/>
                </a:solidFill>
              </a:rPr>
              <a:t>Web App </a:t>
            </a:r>
            <a:r>
              <a:rPr lang="en-GB" sz="1200" dirty="0">
                <a:solidFill>
                  <a:srgbClr val="00B050"/>
                </a:solidFill>
              </a:rPr>
              <a:t>(OWA</a:t>
            </a:r>
            <a:r>
              <a:rPr lang="en-GB" sz="1200" dirty="0" smtClean="0">
                <a:solidFill>
                  <a:srgbClr val="00B050"/>
                </a:solidFill>
              </a:rPr>
              <a:t>)</a:t>
            </a:r>
          </a:p>
          <a:p>
            <a:endParaRPr lang="en-GB" sz="1200" dirty="0">
              <a:solidFill>
                <a:srgbClr val="00B050"/>
              </a:solidFill>
            </a:endParaRPr>
          </a:p>
          <a:p>
            <a:endParaRPr lang="en-GB" sz="1200" b="1" dirty="0" smtClean="0">
              <a:solidFill>
                <a:srgbClr val="00B050"/>
              </a:solidFill>
            </a:endParaRPr>
          </a:p>
          <a:p>
            <a:endParaRPr lang="en-GB" sz="1200" b="1" dirty="0" smtClean="0">
              <a:solidFill>
                <a:srgbClr val="00B05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206" y="1916832"/>
            <a:ext cx="4702026" cy="414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3956" y="1017310"/>
            <a:ext cx="4542060" cy="2308324"/>
          </a:xfrm>
          <a:prstGeom prst="rect">
            <a:avLst/>
          </a:prstGeom>
          <a:noFill/>
        </p:spPr>
        <p:txBody>
          <a:bodyPr wrap="square" rtlCol="0">
            <a:spAutoFit/>
          </a:bodyPr>
          <a:lstStyle/>
          <a:p>
            <a:r>
              <a:rPr lang="en-GB" sz="1600" b="1" dirty="0">
                <a:solidFill>
                  <a:schemeClr val="accent5"/>
                </a:solidFill>
              </a:rPr>
              <a:t>DATA </a:t>
            </a:r>
            <a:r>
              <a:rPr lang="en-GB" sz="1600" b="1" dirty="0" smtClean="0">
                <a:solidFill>
                  <a:schemeClr val="accent5"/>
                </a:solidFill>
              </a:rPr>
              <a:t>CREATION AND EXCHANGE</a:t>
            </a:r>
          </a:p>
          <a:p>
            <a:endParaRPr lang="en-GB" sz="1200" b="1" dirty="0" smtClean="0">
              <a:solidFill>
                <a:schemeClr val="accent5"/>
              </a:solidFill>
            </a:endParaRPr>
          </a:p>
          <a:p>
            <a:r>
              <a:rPr lang="en-GB" sz="1200" b="1" dirty="0" smtClean="0">
                <a:solidFill>
                  <a:schemeClr val="accent5"/>
                </a:solidFill>
              </a:rPr>
              <a:t>Email </a:t>
            </a:r>
            <a:r>
              <a:rPr lang="en-GB" sz="1200" b="1" dirty="0">
                <a:solidFill>
                  <a:schemeClr val="accent5"/>
                </a:solidFill>
              </a:rPr>
              <a:t>Classifier</a:t>
            </a:r>
          </a:p>
          <a:p>
            <a:r>
              <a:rPr lang="en-GB" sz="1200" dirty="0">
                <a:solidFill>
                  <a:schemeClr val="accent5"/>
                </a:solidFill>
              </a:rPr>
              <a:t>Email Classification </a:t>
            </a:r>
            <a:r>
              <a:rPr lang="en-GB" sz="1200" dirty="0" smtClean="0">
                <a:solidFill>
                  <a:schemeClr val="accent5"/>
                </a:solidFill>
              </a:rPr>
              <a:t>and Release Control for </a:t>
            </a:r>
            <a:r>
              <a:rPr lang="en-GB" sz="1200" dirty="0">
                <a:solidFill>
                  <a:schemeClr val="accent5"/>
                </a:solidFill>
              </a:rPr>
              <a:t>Secure Messaging</a:t>
            </a:r>
          </a:p>
          <a:p>
            <a:endParaRPr lang="en-GB" sz="800" b="1" dirty="0">
              <a:solidFill>
                <a:schemeClr val="accent5"/>
              </a:solidFill>
            </a:endParaRPr>
          </a:p>
          <a:p>
            <a:r>
              <a:rPr lang="en-GB" sz="1200" b="1" dirty="0">
                <a:solidFill>
                  <a:schemeClr val="accent5"/>
                </a:solidFill>
              </a:rPr>
              <a:t>Office Classifier</a:t>
            </a:r>
          </a:p>
          <a:p>
            <a:r>
              <a:rPr lang="en-GB" sz="1200" dirty="0">
                <a:solidFill>
                  <a:schemeClr val="accent5"/>
                </a:solidFill>
              </a:rPr>
              <a:t>Document Classification – </a:t>
            </a:r>
            <a:r>
              <a:rPr lang="en-GB" sz="1200" dirty="0" smtClean="0">
                <a:solidFill>
                  <a:schemeClr val="accent5"/>
                </a:solidFill>
              </a:rPr>
              <a:t>Labelling</a:t>
            </a:r>
          </a:p>
          <a:p>
            <a:r>
              <a:rPr lang="en-GB" sz="1200" dirty="0" smtClean="0">
                <a:solidFill>
                  <a:schemeClr val="accent5"/>
                </a:solidFill>
              </a:rPr>
              <a:t> </a:t>
            </a:r>
            <a:r>
              <a:rPr lang="en-GB" sz="1200" dirty="0">
                <a:solidFill>
                  <a:schemeClr val="accent5"/>
                </a:solidFill>
              </a:rPr>
              <a:t>and Protective Marking for </a:t>
            </a:r>
            <a:endParaRPr lang="en-GB" sz="1200" dirty="0" smtClean="0">
              <a:solidFill>
                <a:schemeClr val="accent5"/>
              </a:solidFill>
            </a:endParaRPr>
          </a:p>
          <a:p>
            <a:r>
              <a:rPr lang="en-GB" sz="1200" dirty="0" smtClean="0">
                <a:solidFill>
                  <a:schemeClr val="accent5"/>
                </a:solidFill>
              </a:rPr>
              <a:t>Microsoft</a:t>
            </a:r>
            <a:r>
              <a:rPr lang="en-GB" sz="1200" dirty="0">
                <a:solidFill>
                  <a:schemeClr val="accent5"/>
                </a:solidFill>
              </a:rPr>
              <a:t>® Office Documents</a:t>
            </a:r>
          </a:p>
          <a:p>
            <a:endParaRPr lang="en-GB" sz="1200" b="1" dirty="0" smtClean="0">
              <a:solidFill>
                <a:schemeClr val="accent5"/>
              </a:solidFill>
            </a:endParaRPr>
          </a:p>
          <a:p>
            <a:endParaRPr lang="en-GB" sz="1200" dirty="0">
              <a:solidFill>
                <a:schemeClr val="accent5"/>
              </a:solidFill>
            </a:endParaRPr>
          </a:p>
        </p:txBody>
      </p:sp>
      <p:sp>
        <p:nvSpPr>
          <p:cNvPr id="6" name="TextBox 5"/>
          <p:cNvSpPr txBox="1"/>
          <p:nvPr/>
        </p:nvSpPr>
        <p:spPr>
          <a:xfrm>
            <a:off x="151260" y="3044567"/>
            <a:ext cx="2101697" cy="2400657"/>
          </a:xfrm>
          <a:prstGeom prst="rect">
            <a:avLst/>
          </a:prstGeom>
          <a:noFill/>
        </p:spPr>
        <p:txBody>
          <a:bodyPr wrap="square" rtlCol="0">
            <a:spAutoFit/>
          </a:bodyPr>
          <a:lstStyle/>
          <a:p>
            <a:r>
              <a:rPr lang="en-GB" sz="1200" b="1" dirty="0">
                <a:solidFill>
                  <a:schemeClr val="accent5"/>
                </a:solidFill>
              </a:rPr>
              <a:t>CAD Classifier</a:t>
            </a:r>
          </a:p>
          <a:p>
            <a:r>
              <a:rPr lang="en-GB" sz="1200" dirty="0">
                <a:solidFill>
                  <a:schemeClr val="accent5"/>
                </a:solidFill>
              </a:rPr>
              <a:t>Protect Design Documents and CAD  Workflow</a:t>
            </a:r>
          </a:p>
          <a:p>
            <a:endParaRPr lang="en-GB" sz="1200" b="1" dirty="0">
              <a:solidFill>
                <a:schemeClr val="accent5"/>
              </a:solidFill>
            </a:endParaRPr>
          </a:p>
          <a:p>
            <a:r>
              <a:rPr lang="en-GB" sz="1200" b="1" dirty="0">
                <a:solidFill>
                  <a:schemeClr val="accent5"/>
                </a:solidFill>
              </a:rPr>
              <a:t>Exchange Classifier</a:t>
            </a:r>
          </a:p>
          <a:p>
            <a:r>
              <a:rPr lang="en-GB" sz="1200" dirty="0" smtClean="0">
                <a:solidFill>
                  <a:schemeClr val="accent5"/>
                </a:solidFill>
              </a:rPr>
              <a:t>In-transit Message Classification</a:t>
            </a:r>
          </a:p>
          <a:p>
            <a:r>
              <a:rPr lang="en-GB" sz="1200" dirty="0" smtClean="0">
                <a:solidFill>
                  <a:schemeClr val="accent5"/>
                </a:solidFill>
              </a:rPr>
              <a:t>- Ensuring Consistency and Improving Collaboration</a:t>
            </a:r>
          </a:p>
          <a:p>
            <a:endParaRPr lang="en-GB" dirty="0"/>
          </a:p>
        </p:txBody>
      </p:sp>
      <p:sp>
        <p:nvSpPr>
          <p:cNvPr id="5" name="TextBox 4"/>
          <p:cNvSpPr txBox="1"/>
          <p:nvPr/>
        </p:nvSpPr>
        <p:spPr>
          <a:xfrm>
            <a:off x="6264696" y="1387802"/>
            <a:ext cx="2987824" cy="2185214"/>
          </a:xfrm>
          <a:prstGeom prst="rect">
            <a:avLst/>
          </a:prstGeom>
          <a:noFill/>
        </p:spPr>
        <p:txBody>
          <a:bodyPr wrap="square" rtlCol="0">
            <a:spAutoFit/>
          </a:bodyPr>
          <a:lstStyle/>
          <a:p>
            <a:r>
              <a:rPr lang="en-GB" sz="1600" b="1" dirty="0">
                <a:solidFill>
                  <a:srgbClr val="00B0F0"/>
                </a:solidFill>
              </a:rPr>
              <a:t>EXISTING </a:t>
            </a:r>
            <a:r>
              <a:rPr lang="en-GB" sz="1600" b="1" dirty="0" smtClean="0">
                <a:solidFill>
                  <a:srgbClr val="00B0F0"/>
                </a:solidFill>
              </a:rPr>
              <a:t>AND </a:t>
            </a:r>
          </a:p>
          <a:p>
            <a:r>
              <a:rPr lang="en-GB" sz="1600" b="1" dirty="0" smtClean="0">
                <a:solidFill>
                  <a:srgbClr val="00B0F0"/>
                </a:solidFill>
              </a:rPr>
              <a:t>STORED </a:t>
            </a:r>
            <a:r>
              <a:rPr lang="en-GB" sz="1600" b="1" dirty="0">
                <a:solidFill>
                  <a:srgbClr val="00B0F0"/>
                </a:solidFill>
              </a:rPr>
              <a:t>DATA</a:t>
            </a:r>
          </a:p>
          <a:p>
            <a:endParaRPr lang="en-GB" sz="800" b="1" dirty="0" smtClean="0">
              <a:solidFill>
                <a:srgbClr val="00B0F0"/>
              </a:solidFill>
            </a:endParaRPr>
          </a:p>
          <a:p>
            <a:r>
              <a:rPr lang="en-GB" sz="1200" b="1" dirty="0" smtClean="0">
                <a:solidFill>
                  <a:srgbClr val="00B0F0"/>
                </a:solidFill>
              </a:rPr>
              <a:t>File </a:t>
            </a:r>
            <a:r>
              <a:rPr lang="en-GB" sz="1200" b="1" dirty="0">
                <a:solidFill>
                  <a:srgbClr val="00B0F0"/>
                </a:solidFill>
              </a:rPr>
              <a:t>Classifier</a:t>
            </a:r>
          </a:p>
          <a:p>
            <a:r>
              <a:rPr lang="en-GB" sz="1200" dirty="0">
                <a:solidFill>
                  <a:srgbClr val="00B0F0"/>
                </a:solidFill>
              </a:rPr>
              <a:t>File Classification - Security</a:t>
            </a:r>
          </a:p>
          <a:p>
            <a:r>
              <a:rPr lang="en-GB" sz="1200" dirty="0">
                <a:solidFill>
                  <a:srgbClr val="00B0F0"/>
                </a:solidFill>
              </a:rPr>
              <a:t>Labelling for All Types of</a:t>
            </a:r>
          </a:p>
          <a:p>
            <a:r>
              <a:rPr lang="en-GB" sz="1200" dirty="0">
                <a:solidFill>
                  <a:srgbClr val="00B0F0"/>
                </a:solidFill>
              </a:rPr>
              <a:t>Windows </a:t>
            </a:r>
            <a:r>
              <a:rPr lang="en-GB" sz="1200" dirty="0" smtClean="0">
                <a:solidFill>
                  <a:srgbClr val="00B0F0"/>
                </a:solidFill>
              </a:rPr>
              <a:t>Files</a:t>
            </a:r>
          </a:p>
          <a:p>
            <a:endParaRPr lang="en-GB" sz="1200" dirty="0">
              <a:solidFill>
                <a:srgbClr val="00B0F0"/>
              </a:solidFill>
            </a:endParaRPr>
          </a:p>
          <a:p>
            <a:r>
              <a:rPr lang="en-GB" sz="1200" b="1" dirty="0">
                <a:solidFill>
                  <a:srgbClr val="00B0F0"/>
                </a:solidFill>
              </a:rPr>
              <a:t> </a:t>
            </a:r>
            <a:r>
              <a:rPr lang="en-GB" sz="1200" b="1" dirty="0" smtClean="0">
                <a:solidFill>
                  <a:srgbClr val="00B0F0"/>
                </a:solidFill>
              </a:rPr>
              <a:t>   Power </a:t>
            </a:r>
            <a:r>
              <a:rPr lang="en-GB" sz="1200" b="1" dirty="0">
                <a:solidFill>
                  <a:srgbClr val="00B0F0"/>
                </a:solidFill>
              </a:rPr>
              <a:t>Classifier</a:t>
            </a:r>
          </a:p>
          <a:p>
            <a:r>
              <a:rPr lang="en-GB" sz="1200" dirty="0" smtClean="0">
                <a:solidFill>
                  <a:srgbClr val="00B0F0"/>
                </a:solidFill>
              </a:rPr>
              <a:t>    Mass </a:t>
            </a:r>
            <a:r>
              <a:rPr lang="en-GB" sz="1200" dirty="0">
                <a:solidFill>
                  <a:srgbClr val="00B0F0"/>
                </a:solidFill>
              </a:rPr>
              <a:t>Security Labelling for</a:t>
            </a:r>
          </a:p>
          <a:p>
            <a:r>
              <a:rPr lang="en-GB" sz="1200" dirty="0" smtClean="0">
                <a:solidFill>
                  <a:srgbClr val="00B0F0"/>
                </a:solidFill>
              </a:rPr>
              <a:t>    Documents </a:t>
            </a:r>
            <a:r>
              <a:rPr lang="en-GB" sz="1200" dirty="0">
                <a:solidFill>
                  <a:srgbClr val="00B0F0"/>
                </a:solidFill>
              </a:rPr>
              <a:t>and Files</a:t>
            </a:r>
          </a:p>
        </p:txBody>
      </p:sp>
      <p:sp>
        <p:nvSpPr>
          <p:cNvPr id="7" name="TextBox 6"/>
          <p:cNvSpPr txBox="1"/>
          <p:nvPr/>
        </p:nvSpPr>
        <p:spPr>
          <a:xfrm>
            <a:off x="3312368" y="5589240"/>
            <a:ext cx="6516216" cy="1477328"/>
          </a:xfrm>
          <a:prstGeom prst="rect">
            <a:avLst/>
          </a:prstGeom>
          <a:noFill/>
        </p:spPr>
        <p:txBody>
          <a:bodyPr wrap="square" rtlCol="0">
            <a:spAutoFit/>
          </a:bodyPr>
          <a:lstStyle/>
          <a:p>
            <a:r>
              <a:rPr lang="en-GB" sz="1200" b="1" dirty="0" smtClean="0">
                <a:solidFill>
                  <a:srgbClr val="00B050"/>
                </a:solidFill>
              </a:rPr>
              <a:t>   		   Mobile </a:t>
            </a:r>
            <a:r>
              <a:rPr lang="en-GB" sz="1200" b="1" dirty="0">
                <a:solidFill>
                  <a:srgbClr val="00B050"/>
                </a:solidFill>
              </a:rPr>
              <a:t>Classifier</a:t>
            </a:r>
          </a:p>
          <a:p>
            <a:r>
              <a:rPr lang="en-GB" sz="1200" dirty="0" smtClean="0">
                <a:solidFill>
                  <a:srgbClr val="00B050"/>
                </a:solidFill>
              </a:rPr>
              <a:t>		   Message </a:t>
            </a:r>
            <a:r>
              <a:rPr lang="en-GB" sz="1200" dirty="0">
                <a:solidFill>
                  <a:srgbClr val="00B050"/>
                </a:solidFill>
              </a:rPr>
              <a:t>Classification and Data Loss </a:t>
            </a:r>
            <a:r>
              <a:rPr lang="en-GB" sz="1200" dirty="0" smtClean="0">
                <a:solidFill>
                  <a:srgbClr val="00B050"/>
                </a:solidFill>
              </a:rPr>
              <a:t>			   Prevention </a:t>
            </a:r>
            <a:r>
              <a:rPr lang="en-GB" sz="1200" dirty="0">
                <a:solidFill>
                  <a:srgbClr val="00B050"/>
                </a:solidFill>
              </a:rPr>
              <a:t>for </a:t>
            </a:r>
            <a:r>
              <a:rPr lang="en-GB" sz="1200" dirty="0" smtClean="0">
                <a:solidFill>
                  <a:srgbClr val="00B050"/>
                </a:solidFill>
              </a:rPr>
              <a:t>Mobile </a:t>
            </a:r>
            <a:r>
              <a:rPr lang="en-GB" sz="1200" dirty="0">
                <a:solidFill>
                  <a:srgbClr val="00B050"/>
                </a:solidFill>
              </a:rPr>
              <a:t>Devices</a:t>
            </a:r>
          </a:p>
          <a:p>
            <a:r>
              <a:rPr lang="en-GB" sz="1200" b="1" dirty="0" smtClean="0">
                <a:solidFill>
                  <a:srgbClr val="00B050"/>
                </a:solidFill>
              </a:rPr>
              <a:t>SharePoint </a:t>
            </a:r>
            <a:r>
              <a:rPr lang="en-GB" sz="1200" b="1" dirty="0">
                <a:solidFill>
                  <a:srgbClr val="00B050"/>
                </a:solidFill>
              </a:rPr>
              <a:t>Classifier</a:t>
            </a:r>
          </a:p>
          <a:p>
            <a:r>
              <a:rPr lang="en-GB" sz="1200" dirty="0" smtClean="0">
                <a:solidFill>
                  <a:srgbClr val="00B050"/>
                </a:solidFill>
              </a:rPr>
              <a:t>Security </a:t>
            </a:r>
            <a:r>
              <a:rPr lang="en-GB" sz="1200" dirty="0">
                <a:solidFill>
                  <a:srgbClr val="00B050"/>
                </a:solidFill>
              </a:rPr>
              <a:t>Labelling for Microsoft</a:t>
            </a:r>
          </a:p>
          <a:p>
            <a:r>
              <a:rPr lang="en-GB" sz="1200" dirty="0">
                <a:solidFill>
                  <a:srgbClr val="00B050"/>
                </a:solidFill>
              </a:rPr>
              <a:t>Document Management</a:t>
            </a:r>
          </a:p>
          <a:p>
            <a:endParaRPr lang="en-GB" dirty="0"/>
          </a:p>
        </p:txBody>
      </p:sp>
    </p:spTree>
    <p:extLst>
      <p:ext uri="{BB962C8B-B14F-4D97-AF65-F5344CB8AC3E}">
        <p14:creationId xmlns:p14="http://schemas.microsoft.com/office/powerpoint/2010/main" val="56394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68760"/>
            <a:ext cx="7344816" cy="830997"/>
          </a:xfrm>
          <a:prstGeom prst="rect">
            <a:avLst/>
          </a:prstGeom>
          <a:noFill/>
        </p:spPr>
        <p:txBody>
          <a:bodyPr wrap="square" rtlCol="0">
            <a:spAutoFit/>
          </a:bodyPr>
          <a:lstStyle/>
          <a:p>
            <a:r>
              <a:rPr lang="en-GB" sz="2400" dirty="0" smtClean="0">
                <a:latin typeface="Calibri Light" pitchFamily="34" charset="0"/>
              </a:rPr>
              <a:t>MICROSOFT OUTLOOK</a:t>
            </a:r>
          </a:p>
          <a:p>
            <a:r>
              <a:rPr lang="en-GB" sz="2400" dirty="0" smtClean="0">
                <a:latin typeface="Calibri Light" pitchFamily="34" charset="0"/>
              </a:rPr>
              <a:t>(OR LOTUS NOTES)</a:t>
            </a:r>
            <a:endParaRPr lang="en-GB" sz="2400" dirty="0">
              <a:latin typeface="Calibri Light"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5896" y="1511734"/>
            <a:ext cx="4920637" cy="424668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95536" y="2175923"/>
            <a:ext cx="2952328" cy="3693319"/>
          </a:xfrm>
          <a:prstGeom prst="rect">
            <a:avLst/>
          </a:prstGeom>
          <a:noFill/>
        </p:spPr>
        <p:txBody>
          <a:bodyPr wrap="square" rtlCol="0">
            <a:spAutoFit/>
          </a:bodyPr>
          <a:lstStyle/>
          <a:p>
            <a:pPr marL="285750" indent="-285750">
              <a:buFont typeface="Arial" pitchFamily="34" charset="0"/>
              <a:buChar char="•"/>
            </a:pPr>
            <a:r>
              <a:rPr lang="en-GB" b="1" dirty="0" smtClean="0">
                <a:latin typeface="Calibri Light" pitchFamily="34" charset="0"/>
              </a:rPr>
              <a:t>ENFORCE</a:t>
            </a:r>
            <a:r>
              <a:rPr lang="en-GB" dirty="0" smtClean="0">
                <a:latin typeface="Calibri Light" pitchFamily="34" charset="0"/>
              </a:rPr>
              <a:t> LABELLING / DATA CLASSIFCATION POLICY</a:t>
            </a:r>
          </a:p>
          <a:p>
            <a:pPr marL="285750" indent="-285750">
              <a:buFont typeface="Arial" pitchFamily="34" charset="0"/>
              <a:buChar char="•"/>
            </a:pPr>
            <a:endParaRPr lang="en-GB" dirty="0" smtClean="0">
              <a:latin typeface="Calibri Light" pitchFamily="34" charset="0"/>
            </a:endParaRPr>
          </a:p>
          <a:p>
            <a:pPr marL="285750" indent="-285750">
              <a:buFont typeface="Arial" pitchFamily="34" charset="0"/>
              <a:buChar char="•"/>
            </a:pPr>
            <a:r>
              <a:rPr lang="en-GB" dirty="0" smtClean="0">
                <a:latin typeface="Calibri Light" pitchFamily="34" charset="0"/>
              </a:rPr>
              <a:t>DOMAIN, USER, AND ATTACHMENT </a:t>
            </a:r>
            <a:r>
              <a:rPr lang="en-GB" b="1" dirty="0" smtClean="0">
                <a:latin typeface="Calibri Light" pitchFamily="34" charset="0"/>
              </a:rPr>
              <a:t>CHECKS </a:t>
            </a:r>
            <a:br>
              <a:rPr lang="en-GB" b="1" dirty="0" smtClean="0">
                <a:latin typeface="Calibri Light" pitchFamily="34" charset="0"/>
              </a:rPr>
            </a:br>
            <a:r>
              <a:rPr lang="en-GB" b="1" dirty="0" smtClean="0">
                <a:latin typeface="Calibri Light" pitchFamily="34" charset="0"/>
              </a:rPr>
              <a:t>AT THE CLIENT</a:t>
            </a:r>
          </a:p>
          <a:p>
            <a:pPr marL="285750" indent="-285750">
              <a:buFont typeface="Arial" pitchFamily="34" charset="0"/>
              <a:buChar char="•"/>
            </a:pPr>
            <a:endParaRPr lang="en-GB" dirty="0" smtClean="0">
              <a:latin typeface="Calibri Light" pitchFamily="34" charset="0"/>
            </a:endParaRPr>
          </a:p>
          <a:p>
            <a:pPr marL="285750" indent="-285750">
              <a:buFont typeface="Arial" pitchFamily="34" charset="0"/>
              <a:buChar char="•"/>
            </a:pPr>
            <a:r>
              <a:rPr lang="en-GB" dirty="0" smtClean="0">
                <a:latin typeface="Calibri Light" pitchFamily="34" charset="0"/>
              </a:rPr>
              <a:t>ENSURE </a:t>
            </a:r>
            <a:r>
              <a:rPr lang="en-GB" b="1" dirty="0" smtClean="0">
                <a:latin typeface="Calibri Light" pitchFamily="34" charset="0"/>
              </a:rPr>
              <a:t>CONSISTENT</a:t>
            </a:r>
            <a:r>
              <a:rPr lang="en-GB" dirty="0" smtClean="0">
                <a:latin typeface="Calibri Light" pitchFamily="34" charset="0"/>
              </a:rPr>
              <a:t> MARKINGS ARE APPLIED</a:t>
            </a:r>
          </a:p>
          <a:p>
            <a:pPr marL="285750" indent="-285750">
              <a:buFont typeface="Arial" pitchFamily="34" charset="0"/>
              <a:buChar char="•"/>
            </a:pPr>
            <a:endParaRPr lang="en-GB" dirty="0" smtClean="0">
              <a:latin typeface="Calibri Light" pitchFamily="34" charset="0"/>
            </a:endParaRPr>
          </a:p>
          <a:p>
            <a:pPr marL="285750" indent="-285750">
              <a:buFont typeface="Arial" pitchFamily="34" charset="0"/>
              <a:buChar char="•"/>
            </a:pPr>
            <a:r>
              <a:rPr lang="en-GB" dirty="0" smtClean="0">
                <a:latin typeface="Calibri Light" pitchFamily="34" charset="0"/>
              </a:rPr>
              <a:t>VISUAL AND METADATA </a:t>
            </a:r>
            <a:r>
              <a:rPr lang="en-GB" b="1" dirty="0" smtClean="0">
                <a:latin typeface="Calibri Light" pitchFamily="34" charset="0"/>
              </a:rPr>
              <a:t>MARKINGS</a:t>
            </a:r>
            <a:endParaRPr lang="en-GB" b="1" dirty="0">
              <a:latin typeface="Calibri Light" pitchFamily="34" charset="0"/>
            </a:endParaRPr>
          </a:p>
        </p:txBody>
      </p:sp>
      <p:sp>
        <p:nvSpPr>
          <p:cNvPr id="2" name="Rectangle 1"/>
          <p:cNvSpPr/>
          <p:nvPr/>
        </p:nvSpPr>
        <p:spPr>
          <a:xfrm>
            <a:off x="3385494" y="1196752"/>
            <a:ext cx="5508104" cy="5040127"/>
          </a:xfrm>
          <a:prstGeom prst="rect">
            <a:avLst/>
          </a:prstGeom>
          <a:solidFill>
            <a:schemeClr val="bg2">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26141" y="1568046"/>
            <a:ext cx="3833749" cy="1215753"/>
          </a:xfrm>
          <a:prstGeom prst="rect">
            <a:avLst/>
          </a:prstGeom>
          <a:ln w="12700">
            <a:solidFill>
              <a:schemeClr val="tx1">
                <a:lumMod val="90000"/>
                <a:lumOff val="10000"/>
              </a:schemeClr>
            </a:solidFill>
          </a:ln>
          <a:effectLst>
            <a:outerShdw blurRad="190500" algn="tl" rotWithShape="0">
              <a:srgbClr val="000000">
                <a:alpha val="70000"/>
              </a:srgbClr>
            </a:outerShdw>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35895" y="3091564"/>
            <a:ext cx="3161302" cy="497552"/>
          </a:xfrm>
          <a:prstGeom prst="rect">
            <a:avLst/>
          </a:prstGeom>
          <a:ln w="12700">
            <a:solidFill>
              <a:srgbClr val="000F5E"/>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635895" y="3767768"/>
            <a:ext cx="4920637" cy="327547"/>
          </a:xfrm>
          <a:prstGeom prst="rect">
            <a:avLst/>
          </a:prstGeom>
          <a:ln w="12700">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626141" y="4435288"/>
            <a:ext cx="4920637" cy="522771"/>
          </a:xfrm>
          <a:prstGeom prst="rect">
            <a:avLst/>
          </a:prstGeom>
          <a:ln w="12700">
            <a:solidFill>
              <a:schemeClr val="tx1"/>
            </a:solid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635895" y="5233578"/>
            <a:ext cx="3999754" cy="524843"/>
          </a:xfrm>
          <a:prstGeom prst="rect">
            <a:avLst/>
          </a:prstGeom>
          <a:ln w="12700">
            <a:solidFill>
              <a:schemeClr val="tx1"/>
            </a:solidFill>
          </a:ln>
          <a:effectLst>
            <a:outerShdw blurRad="292100" dist="139700" dir="2700000" algn="tl" rotWithShape="0">
              <a:srgbClr val="333333">
                <a:alpha val="65000"/>
              </a:srgbClr>
            </a:outerShdw>
          </a:effectLst>
        </p:spPr>
      </p:pic>
      <p:sp>
        <p:nvSpPr>
          <p:cNvPr id="13" name="Title 1"/>
          <p:cNvSpPr>
            <a:spLocks noGrp="1"/>
          </p:cNvSpPr>
          <p:nvPr>
            <p:ph type="title"/>
          </p:nvPr>
        </p:nvSpPr>
        <p:spPr>
          <a:xfrm>
            <a:off x="333020" y="116632"/>
            <a:ext cx="5867400" cy="500066"/>
          </a:xfrm>
        </p:spPr>
        <p:txBody>
          <a:bodyPr/>
          <a:lstStyle/>
          <a:p>
            <a:r>
              <a:rPr lang="en-US" dirty="0" smtClean="0"/>
              <a:t>Email Classifier</a:t>
            </a:r>
          </a:p>
        </p:txBody>
      </p:sp>
    </p:spTree>
    <p:extLst>
      <p:ext uri="{BB962C8B-B14F-4D97-AF65-F5344CB8AC3E}">
        <p14:creationId xmlns:p14="http://schemas.microsoft.com/office/powerpoint/2010/main" val="39817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10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Effect transition="in" filter="fade">
                                      <p:cBhvr>
                                        <p:cTn id="41" dur="1000"/>
                                        <p:tgtEl>
                                          <p:spTgt spid="12"/>
                                        </p:tgtEl>
                                      </p:cBhvr>
                                    </p:animEffect>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Effect transition="in" filter="fade">
                                      <p:cBhvr>
                                        <p:cTn id="47" dur="1000"/>
                                        <p:tgtEl>
                                          <p:spTgt spid="14"/>
                                        </p:tgtEl>
                                      </p:cBhvr>
                                    </p:animEffect>
                                  </p:childTnLst>
                                </p:cTn>
                              </p:par>
                            </p:childTnLst>
                          </p:cTn>
                        </p:par>
                        <p:par>
                          <p:cTn id="48" fill="hold">
                            <p:stCondLst>
                              <p:cond delay="2000"/>
                            </p:stCondLst>
                            <p:childTnLst>
                              <p:par>
                                <p:cTn id="49" presetID="53" presetClass="entr" presetSubtype="16"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1000" fill="hold"/>
                                        <p:tgtEl>
                                          <p:spTgt spid="20"/>
                                        </p:tgtEl>
                                        <p:attrNameLst>
                                          <p:attrName>ppt_w</p:attrName>
                                        </p:attrNameLst>
                                      </p:cBhvr>
                                      <p:tavLst>
                                        <p:tav tm="0">
                                          <p:val>
                                            <p:fltVal val="0"/>
                                          </p:val>
                                        </p:tav>
                                        <p:tav tm="100000">
                                          <p:val>
                                            <p:strVal val="#ppt_w"/>
                                          </p:val>
                                        </p:tav>
                                      </p:tavLst>
                                    </p:anim>
                                    <p:anim calcmode="lin" valueType="num">
                                      <p:cBhvr>
                                        <p:cTn id="59" dur="1000" fill="hold"/>
                                        <p:tgtEl>
                                          <p:spTgt spid="20"/>
                                        </p:tgtEl>
                                        <p:attrNameLst>
                                          <p:attrName>ppt_h</p:attrName>
                                        </p:attrNameLst>
                                      </p:cBhvr>
                                      <p:tavLst>
                                        <p:tav tm="0">
                                          <p:val>
                                            <p:fltVal val="0"/>
                                          </p:val>
                                        </p:tav>
                                        <p:tav tm="100000">
                                          <p:val>
                                            <p:strVal val="#ppt_h"/>
                                          </p:val>
                                        </p:tav>
                                      </p:tavLst>
                                    </p:anim>
                                    <p:animEffect transition="in" filter="fade">
                                      <p:cBhvr>
                                        <p:cTn id="6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367718"/>
            <a:ext cx="3816424" cy="1200329"/>
          </a:xfrm>
          <a:prstGeom prst="rect">
            <a:avLst/>
          </a:prstGeom>
          <a:noFill/>
        </p:spPr>
        <p:txBody>
          <a:bodyPr wrap="square" rtlCol="0">
            <a:spAutoFit/>
          </a:bodyPr>
          <a:lstStyle/>
          <a:p>
            <a:r>
              <a:rPr lang="en-GB" sz="2400" dirty="0" smtClean="0">
                <a:latin typeface="Calibri Light" pitchFamily="34" charset="0"/>
              </a:rPr>
              <a:t>MICROSOFT WORD, </a:t>
            </a:r>
          </a:p>
          <a:p>
            <a:r>
              <a:rPr lang="en-GB" sz="2400" dirty="0" smtClean="0">
                <a:latin typeface="Calibri Light" pitchFamily="34" charset="0"/>
              </a:rPr>
              <a:t>EXCEL, POWERPOINT, </a:t>
            </a:r>
          </a:p>
          <a:p>
            <a:r>
              <a:rPr lang="en-GB" sz="2400" dirty="0" smtClean="0">
                <a:latin typeface="Calibri Light" pitchFamily="34" charset="0"/>
              </a:rPr>
              <a:t>VISIO &amp; PROJECT</a:t>
            </a:r>
            <a:endParaRPr lang="en-GB" sz="2400" dirty="0">
              <a:latin typeface="Calibri Light" pitchFamily="34" charset="0"/>
            </a:endParaRPr>
          </a:p>
        </p:txBody>
      </p:sp>
      <p:sp>
        <p:nvSpPr>
          <p:cNvPr id="6" name="TextBox 5"/>
          <p:cNvSpPr txBox="1"/>
          <p:nvPr/>
        </p:nvSpPr>
        <p:spPr>
          <a:xfrm>
            <a:off x="467544" y="2797128"/>
            <a:ext cx="2952328" cy="2585323"/>
          </a:xfrm>
          <a:prstGeom prst="rect">
            <a:avLst/>
          </a:prstGeom>
          <a:noFill/>
        </p:spPr>
        <p:txBody>
          <a:bodyPr wrap="square" rtlCol="0">
            <a:spAutoFit/>
          </a:bodyPr>
          <a:lstStyle/>
          <a:p>
            <a:pPr marL="285750" indent="-285750">
              <a:buFont typeface="Arial" pitchFamily="34" charset="0"/>
              <a:buChar char="•"/>
            </a:pPr>
            <a:r>
              <a:rPr lang="en-GB" b="1" dirty="0" smtClean="0">
                <a:latin typeface="Calibri Light" pitchFamily="34" charset="0"/>
              </a:rPr>
              <a:t>ENFORCE</a:t>
            </a:r>
            <a:r>
              <a:rPr lang="en-GB" dirty="0" smtClean="0">
                <a:latin typeface="Calibri Light" pitchFamily="34" charset="0"/>
              </a:rPr>
              <a:t> LABELLING / DATA CLASSIFCATION POLICY</a:t>
            </a:r>
          </a:p>
          <a:p>
            <a:endParaRPr lang="en-GB" dirty="0" smtClean="0">
              <a:latin typeface="Calibri Light" pitchFamily="34" charset="0"/>
            </a:endParaRPr>
          </a:p>
          <a:p>
            <a:pPr marL="285750" indent="-285750">
              <a:buFont typeface="Arial" pitchFamily="34" charset="0"/>
              <a:buChar char="•"/>
            </a:pPr>
            <a:r>
              <a:rPr lang="en-GB" dirty="0">
                <a:latin typeface="Calibri Light" pitchFamily="34" charset="0"/>
              </a:rPr>
              <a:t>ENSURE </a:t>
            </a:r>
            <a:r>
              <a:rPr lang="en-GB" b="1" dirty="0">
                <a:latin typeface="Calibri Light" pitchFamily="34" charset="0"/>
              </a:rPr>
              <a:t>CONSISTENT</a:t>
            </a:r>
            <a:r>
              <a:rPr lang="en-GB" dirty="0">
                <a:latin typeface="Calibri Light" pitchFamily="34" charset="0"/>
              </a:rPr>
              <a:t> MARKINGS ARE APPLIED</a:t>
            </a:r>
          </a:p>
          <a:p>
            <a:pPr marL="285750" indent="-285750">
              <a:buFont typeface="Arial" pitchFamily="34" charset="0"/>
              <a:buChar char="•"/>
            </a:pPr>
            <a:endParaRPr lang="en-GB" dirty="0">
              <a:latin typeface="Calibri Light" pitchFamily="34" charset="0"/>
            </a:endParaRPr>
          </a:p>
          <a:p>
            <a:pPr marL="285750" indent="-285750">
              <a:buFont typeface="Arial" pitchFamily="34" charset="0"/>
              <a:buChar char="•"/>
            </a:pPr>
            <a:r>
              <a:rPr lang="en-GB" dirty="0">
                <a:latin typeface="Calibri Light" pitchFamily="34" charset="0"/>
              </a:rPr>
              <a:t>VISUAL AND METADATA </a:t>
            </a:r>
            <a:r>
              <a:rPr lang="en-GB" b="1" dirty="0">
                <a:latin typeface="Calibri Light" pitchFamily="34" charset="0"/>
              </a:rPr>
              <a:t>MARKINGS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67944" y="1511735"/>
            <a:ext cx="4474120" cy="3771787"/>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3457502" y="1052736"/>
            <a:ext cx="5508104" cy="5040127"/>
          </a:xfrm>
          <a:prstGeom prst="rect">
            <a:avLst/>
          </a:prstGeom>
          <a:solidFill>
            <a:schemeClr val="bg2">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67944" y="1411117"/>
            <a:ext cx="3634635" cy="1156930"/>
          </a:xfrm>
          <a:prstGeom prst="rect">
            <a:avLst/>
          </a:prstGeom>
          <a:ln w="12700">
            <a:solidFill>
              <a:srgbClr val="000F5E"/>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84291" y="3032212"/>
            <a:ext cx="4258097" cy="730831"/>
          </a:xfrm>
          <a:prstGeom prst="rect">
            <a:avLst/>
          </a:prstGeom>
          <a:ln w="12700">
            <a:solidFill>
              <a:schemeClr val="tx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16460" y="4636207"/>
            <a:ext cx="4193761" cy="487871"/>
          </a:xfrm>
          <a:prstGeom prst="rect">
            <a:avLst/>
          </a:prstGeom>
          <a:ln w="12700">
            <a:solidFill>
              <a:schemeClr val="tx1"/>
            </a:solid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333020" y="116632"/>
            <a:ext cx="5867400" cy="500066"/>
          </a:xfrm>
        </p:spPr>
        <p:txBody>
          <a:bodyPr/>
          <a:lstStyle/>
          <a:p>
            <a:r>
              <a:rPr lang="en-US" dirty="0" smtClean="0"/>
              <a:t>Office Classifier</a:t>
            </a:r>
          </a:p>
        </p:txBody>
      </p:sp>
    </p:spTree>
    <p:extLst>
      <p:ext uri="{BB962C8B-B14F-4D97-AF65-F5344CB8AC3E}">
        <p14:creationId xmlns:p14="http://schemas.microsoft.com/office/powerpoint/2010/main" val="78531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886806" y="1756265"/>
            <a:ext cx="2797088" cy="2382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456384" y="1053169"/>
            <a:ext cx="5508104" cy="5040127"/>
          </a:xfrm>
          <a:prstGeom prst="rect">
            <a:avLst/>
          </a:prstGeom>
          <a:solidFill>
            <a:schemeClr val="bg2">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66426" y="1368151"/>
            <a:ext cx="3816424" cy="830997"/>
          </a:xfrm>
          <a:prstGeom prst="rect">
            <a:avLst/>
          </a:prstGeom>
          <a:noFill/>
        </p:spPr>
        <p:txBody>
          <a:bodyPr wrap="square" rtlCol="0">
            <a:spAutoFit/>
          </a:bodyPr>
          <a:lstStyle/>
          <a:p>
            <a:r>
              <a:rPr lang="en-GB" sz="2400" dirty="0" smtClean="0">
                <a:latin typeface="Calibri Light" pitchFamily="34" charset="0"/>
              </a:rPr>
              <a:t>MICROSOFT WINDOWS</a:t>
            </a:r>
          </a:p>
          <a:p>
            <a:r>
              <a:rPr lang="en-GB" sz="2400" dirty="0" smtClean="0">
                <a:latin typeface="Calibri Light" pitchFamily="34" charset="0"/>
              </a:rPr>
              <a:t>SHELL EXTENSION</a:t>
            </a:r>
            <a:endParaRPr lang="en-GB" sz="2400" dirty="0">
              <a:latin typeface="Calibri Light" pitchFamily="34" charset="0"/>
            </a:endParaRPr>
          </a:p>
        </p:txBody>
      </p:sp>
      <p:sp>
        <p:nvSpPr>
          <p:cNvPr id="6" name="TextBox 5"/>
          <p:cNvSpPr txBox="1"/>
          <p:nvPr/>
        </p:nvSpPr>
        <p:spPr>
          <a:xfrm>
            <a:off x="466426" y="2448272"/>
            <a:ext cx="2952328" cy="3416320"/>
          </a:xfrm>
          <a:prstGeom prst="rect">
            <a:avLst/>
          </a:prstGeom>
          <a:noFill/>
        </p:spPr>
        <p:txBody>
          <a:bodyPr wrap="square" rtlCol="0">
            <a:spAutoFit/>
          </a:bodyPr>
          <a:lstStyle/>
          <a:p>
            <a:pPr marL="285750" indent="-285750">
              <a:buFont typeface="Arial" pitchFamily="34" charset="0"/>
              <a:buChar char="•"/>
            </a:pPr>
            <a:r>
              <a:rPr lang="en-GB" b="1" dirty="0" smtClean="0">
                <a:latin typeface="Calibri Light" pitchFamily="34" charset="0"/>
              </a:rPr>
              <a:t>ENFORCE</a:t>
            </a:r>
            <a:r>
              <a:rPr lang="en-GB" dirty="0" smtClean="0">
                <a:latin typeface="Calibri Light" pitchFamily="34" charset="0"/>
              </a:rPr>
              <a:t> LABELLING / DATA CLASSIFCATION POLICY</a:t>
            </a:r>
          </a:p>
          <a:p>
            <a:pPr marL="285750" indent="-285750">
              <a:buFont typeface="Arial" pitchFamily="34" charset="0"/>
              <a:buChar char="•"/>
            </a:pPr>
            <a:endParaRPr lang="en-GB" dirty="0">
              <a:latin typeface="Calibri Light" pitchFamily="34" charset="0"/>
            </a:endParaRPr>
          </a:p>
          <a:p>
            <a:pPr marL="285750" indent="-285750">
              <a:buFont typeface="Arial" pitchFamily="34" charset="0"/>
              <a:buChar char="•"/>
            </a:pPr>
            <a:r>
              <a:rPr lang="en-GB" dirty="0" smtClean="0">
                <a:latin typeface="Calibri Light" pitchFamily="34" charset="0"/>
              </a:rPr>
              <a:t>SUPPORT FOR </a:t>
            </a:r>
            <a:r>
              <a:rPr lang="en-GB" b="1" dirty="0" smtClean="0">
                <a:latin typeface="Calibri Light" pitchFamily="34" charset="0"/>
              </a:rPr>
              <a:t>NON-NATIVE FILE TYPES</a:t>
            </a:r>
          </a:p>
          <a:p>
            <a:endParaRPr lang="en-GB" dirty="0" smtClean="0">
              <a:latin typeface="Calibri Light" pitchFamily="34" charset="0"/>
            </a:endParaRPr>
          </a:p>
          <a:p>
            <a:pPr marL="285750" indent="-285750">
              <a:buFont typeface="Arial" pitchFamily="34" charset="0"/>
              <a:buChar char="•"/>
            </a:pPr>
            <a:r>
              <a:rPr lang="en-GB" dirty="0">
                <a:latin typeface="Calibri Light" pitchFamily="34" charset="0"/>
              </a:rPr>
              <a:t>ENSURE </a:t>
            </a:r>
            <a:r>
              <a:rPr lang="en-GB" b="1" dirty="0">
                <a:latin typeface="Calibri Light" pitchFamily="34" charset="0"/>
              </a:rPr>
              <a:t>CONSISTENT</a:t>
            </a:r>
            <a:r>
              <a:rPr lang="en-GB" dirty="0">
                <a:latin typeface="Calibri Light" pitchFamily="34" charset="0"/>
              </a:rPr>
              <a:t> MARKINGS ARE APPLIED</a:t>
            </a:r>
          </a:p>
          <a:p>
            <a:pPr marL="285750" indent="-285750">
              <a:buFont typeface="Arial" pitchFamily="34" charset="0"/>
              <a:buChar char="•"/>
            </a:pPr>
            <a:endParaRPr lang="en-GB" dirty="0">
              <a:latin typeface="Calibri Light" pitchFamily="34" charset="0"/>
            </a:endParaRPr>
          </a:p>
          <a:p>
            <a:pPr marL="285750" indent="-285750">
              <a:buFont typeface="Arial" pitchFamily="34" charset="0"/>
              <a:buChar char="•"/>
            </a:pPr>
            <a:r>
              <a:rPr lang="en-GB" dirty="0" smtClean="0">
                <a:latin typeface="Calibri Light" pitchFamily="34" charset="0"/>
              </a:rPr>
              <a:t>APPLY METADATA </a:t>
            </a:r>
            <a:r>
              <a:rPr lang="en-GB" b="1" dirty="0">
                <a:latin typeface="Calibri Light" pitchFamily="34" charset="0"/>
              </a:rPr>
              <a:t>MARKINGS</a:t>
            </a:r>
          </a:p>
        </p:txBody>
      </p:sp>
      <p:grpSp>
        <p:nvGrpSpPr>
          <p:cNvPr id="2" name="Group 1"/>
          <p:cNvGrpSpPr/>
          <p:nvPr/>
        </p:nvGrpSpPr>
        <p:grpSpPr>
          <a:xfrm>
            <a:off x="4055602" y="3024336"/>
            <a:ext cx="4505325" cy="1609725"/>
            <a:chOff x="4204552" y="4437112"/>
            <a:chExt cx="4505325" cy="1609725"/>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04552" y="4437112"/>
              <a:ext cx="450532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41322" y="5226650"/>
              <a:ext cx="4212000" cy="309183"/>
            </a:xfrm>
            <a:prstGeom prst="rect">
              <a:avLst/>
            </a:prstGeom>
            <a:solidFill>
              <a:srgbClr val="FFFFFF">
                <a:shade val="85000"/>
              </a:srgbClr>
            </a:solidFill>
            <a:ln w="88900" cap="sq">
              <a:noFill/>
              <a:miter lim="800000"/>
            </a:ln>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34686" y="5226501"/>
              <a:ext cx="2645055" cy="307706"/>
            </a:xfrm>
            <a:prstGeom prst="rect">
              <a:avLst/>
            </a:prstGeom>
            <a:solidFill>
              <a:srgbClr val="FFFFFF">
                <a:shade val="85000"/>
              </a:srgbClr>
            </a:solidFill>
            <a:ln w="88900" cap="sq">
              <a:noFill/>
              <a:miter lim="800000"/>
            </a:ln>
            <a:effectLst/>
          </p:spPr>
        </p:pic>
      </p:grpSp>
      <p:sp>
        <p:nvSpPr>
          <p:cNvPr id="11" name="Title 1"/>
          <p:cNvSpPr>
            <a:spLocks noGrp="1"/>
          </p:cNvSpPr>
          <p:nvPr>
            <p:ph type="title"/>
          </p:nvPr>
        </p:nvSpPr>
        <p:spPr>
          <a:xfrm>
            <a:off x="333020" y="116632"/>
            <a:ext cx="5867400" cy="500066"/>
          </a:xfrm>
        </p:spPr>
        <p:txBody>
          <a:bodyPr/>
          <a:lstStyle/>
          <a:p>
            <a:r>
              <a:rPr lang="en-US" dirty="0" smtClean="0"/>
              <a:t>File Classifier</a:t>
            </a:r>
          </a:p>
        </p:txBody>
      </p:sp>
    </p:spTree>
    <p:extLst>
      <p:ext uri="{BB962C8B-B14F-4D97-AF65-F5344CB8AC3E}">
        <p14:creationId xmlns:p14="http://schemas.microsoft.com/office/powerpoint/2010/main" val="11045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10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220559"/>
            <a:ext cx="4176464" cy="1200329"/>
          </a:xfrm>
          <a:prstGeom prst="rect">
            <a:avLst/>
          </a:prstGeom>
          <a:noFill/>
        </p:spPr>
        <p:txBody>
          <a:bodyPr wrap="square" rtlCol="0">
            <a:spAutoFit/>
          </a:bodyPr>
          <a:lstStyle/>
          <a:p>
            <a:r>
              <a:rPr lang="en-GB" sz="2400" dirty="0" smtClean="0">
                <a:latin typeface="Calibri Light" pitchFamily="34" charset="0"/>
              </a:rPr>
              <a:t>BULK LABELLING OF </a:t>
            </a:r>
          </a:p>
          <a:p>
            <a:r>
              <a:rPr lang="en-GB" sz="2400" dirty="0" smtClean="0">
                <a:latin typeface="Calibri Light" pitchFamily="34" charset="0"/>
              </a:rPr>
              <a:t>LEGACY FILES &amp; </a:t>
            </a:r>
          </a:p>
          <a:p>
            <a:r>
              <a:rPr lang="en-GB" sz="2400" dirty="0" smtClean="0">
                <a:latin typeface="Calibri Light" pitchFamily="34" charset="0"/>
              </a:rPr>
              <a:t>DOCUMENTS</a:t>
            </a:r>
            <a:endParaRPr lang="en-GB" sz="2400" dirty="0">
              <a:latin typeface="Calibri Light" pitchFamily="34" charset="0"/>
            </a:endParaRPr>
          </a:p>
        </p:txBody>
      </p:sp>
      <p:sp>
        <p:nvSpPr>
          <p:cNvPr id="6" name="TextBox 5"/>
          <p:cNvSpPr txBox="1"/>
          <p:nvPr/>
        </p:nvSpPr>
        <p:spPr>
          <a:xfrm>
            <a:off x="467544" y="2676976"/>
            <a:ext cx="2952328" cy="3693319"/>
          </a:xfrm>
          <a:prstGeom prst="rect">
            <a:avLst/>
          </a:prstGeom>
          <a:noFill/>
        </p:spPr>
        <p:txBody>
          <a:bodyPr wrap="square" rtlCol="0">
            <a:spAutoFit/>
          </a:bodyPr>
          <a:lstStyle/>
          <a:p>
            <a:pPr marL="285750" indent="-285750">
              <a:buFont typeface="Arial" pitchFamily="34" charset="0"/>
              <a:buChar char="•"/>
            </a:pPr>
            <a:r>
              <a:rPr lang="en-GB" b="1" dirty="0" smtClean="0">
                <a:latin typeface="Calibri Light" pitchFamily="34" charset="0"/>
              </a:rPr>
              <a:t>RETROSPECTIVE </a:t>
            </a:r>
            <a:r>
              <a:rPr lang="en-GB" dirty="0" smtClean="0">
                <a:latin typeface="Calibri Light" pitchFamily="34" charset="0"/>
              </a:rPr>
              <a:t>APPLICATION OF CLASSIFICATION LABELS</a:t>
            </a:r>
          </a:p>
          <a:p>
            <a:pPr marL="285750" indent="-285750">
              <a:buFont typeface="Arial" pitchFamily="34" charset="0"/>
              <a:buChar char="•"/>
            </a:pPr>
            <a:endParaRPr lang="en-GB" dirty="0">
              <a:latin typeface="Calibri Light" pitchFamily="34" charset="0"/>
            </a:endParaRPr>
          </a:p>
          <a:p>
            <a:pPr marL="285750" indent="-285750">
              <a:buFont typeface="Arial" pitchFamily="34" charset="0"/>
              <a:buChar char="•"/>
            </a:pPr>
            <a:r>
              <a:rPr lang="en-GB" dirty="0" smtClean="0">
                <a:latin typeface="Calibri Light" pitchFamily="34" charset="0"/>
              </a:rPr>
              <a:t>SUPPORT FOR </a:t>
            </a:r>
            <a:r>
              <a:rPr lang="en-GB" b="1" dirty="0" smtClean="0">
                <a:latin typeface="Calibri Light" pitchFamily="34" charset="0"/>
              </a:rPr>
              <a:t>NON-NATIVE FILE TYPES</a:t>
            </a:r>
          </a:p>
          <a:p>
            <a:endParaRPr lang="en-GB" dirty="0" smtClean="0">
              <a:latin typeface="Calibri Light" pitchFamily="34" charset="0"/>
            </a:endParaRPr>
          </a:p>
          <a:p>
            <a:pPr marL="285750" indent="-285750">
              <a:buFont typeface="Arial" pitchFamily="34" charset="0"/>
              <a:buChar char="•"/>
            </a:pPr>
            <a:r>
              <a:rPr lang="en-GB" dirty="0" smtClean="0">
                <a:latin typeface="Calibri Light" pitchFamily="34" charset="0"/>
              </a:rPr>
              <a:t>APPLIES LABELS TO ANY FILE CONTAINED IN  </a:t>
            </a:r>
            <a:r>
              <a:rPr lang="en-GB" b="1" dirty="0" smtClean="0">
                <a:latin typeface="Calibri Light" pitchFamily="34" charset="0"/>
              </a:rPr>
              <a:t>WINDOWS FILE STORE</a:t>
            </a:r>
            <a:endParaRPr lang="en-GB" b="1" dirty="0">
              <a:latin typeface="Calibri Light" pitchFamily="34" charset="0"/>
            </a:endParaRPr>
          </a:p>
          <a:p>
            <a:pPr marL="285750" indent="-285750">
              <a:buFont typeface="Arial" pitchFamily="34" charset="0"/>
              <a:buChar char="•"/>
            </a:pPr>
            <a:endParaRPr lang="en-GB" dirty="0">
              <a:latin typeface="Calibri Light" pitchFamily="34" charset="0"/>
            </a:endParaRPr>
          </a:p>
          <a:p>
            <a:pPr marL="285750" indent="-285750">
              <a:buFont typeface="Arial" pitchFamily="34" charset="0"/>
              <a:buChar char="•"/>
            </a:pPr>
            <a:r>
              <a:rPr lang="en-GB" b="1" dirty="0" smtClean="0">
                <a:latin typeface="Calibri Light" pitchFamily="34" charset="0"/>
              </a:rPr>
              <a:t>BESPOKE SCRIPT </a:t>
            </a:r>
            <a:r>
              <a:rPr lang="en-GB" dirty="0" smtClean="0">
                <a:latin typeface="Calibri Light" pitchFamily="34" charset="0"/>
              </a:rPr>
              <a:t>CREATION VIA POWER SHELL</a:t>
            </a:r>
            <a:endParaRPr lang="en-GB" dirty="0">
              <a:latin typeface="Calibri Light" pitchFamily="34" charset="0"/>
            </a:endParaRPr>
          </a:p>
        </p:txBody>
      </p:sp>
      <p:sp>
        <p:nvSpPr>
          <p:cNvPr id="11" name="Title 1"/>
          <p:cNvSpPr>
            <a:spLocks noGrp="1"/>
          </p:cNvSpPr>
          <p:nvPr>
            <p:ph type="title"/>
          </p:nvPr>
        </p:nvSpPr>
        <p:spPr>
          <a:xfrm>
            <a:off x="333020" y="116632"/>
            <a:ext cx="5867400" cy="500066"/>
          </a:xfrm>
        </p:spPr>
        <p:txBody>
          <a:bodyPr/>
          <a:lstStyle/>
          <a:p>
            <a:r>
              <a:rPr lang="en-US" dirty="0" smtClean="0"/>
              <a:t>Power Classifier</a:t>
            </a:r>
          </a:p>
        </p:txBody>
      </p:sp>
      <p:pic>
        <p:nvPicPr>
          <p:cNvPr id="2050" name="Picture 2" descr="image0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7724" y="1556792"/>
            <a:ext cx="5040560" cy="419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06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1000"/>
                                        <p:tgtEl>
                                          <p:spTgt spid="6">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3562770" y="1727759"/>
            <a:ext cx="5087784" cy="3600401"/>
          </a:xfrm>
          <a:prstGeom prst="rect">
            <a:avLst/>
          </a:prstGeom>
          <a:ln>
            <a:noFill/>
          </a:ln>
          <a:effectLst>
            <a:outerShdw blurRad="292100" dist="139700" dir="2700000" algn="tl" rotWithShape="0">
              <a:srgbClr val="333333">
                <a:alpha val="65000"/>
              </a:srgbClr>
            </a:outerShdw>
          </a:effectLst>
        </p:spPr>
      </p:pic>
      <p:sp>
        <p:nvSpPr>
          <p:cNvPr id="27" name="Rectangle 26"/>
          <p:cNvSpPr/>
          <p:nvPr/>
        </p:nvSpPr>
        <p:spPr>
          <a:xfrm>
            <a:off x="3456384" y="1052736"/>
            <a:ext cx="5508104" cy="5040127"/>
          </a:xfrm>
          <a:prstGeom prst="rect">
            <a:avLst/>
          </a:prstGeom>
          <a:solidFill>
            <a:schemeClr val="bg2">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67544" y="1067252"/>
            <a:ext cx="2376264" cy="1569660"/>
          </a:xfrm>
          <a:prstGeom prst="rect">
            <a:avLst/>
          </a:prstGeom>
          <a:noFill/>
        </p:spPr>
        <p:txBody>
          <a:bodyPr wrap="square" rtlCol="0">
            <a:spAutoFit/>
          </a:bodyPr>
          <a:lstStyle/>
          <a:p>
            <a:r>
              <a:rPr lang="en-GB" sz="2400" dirty="0" smtClean="0">
                <a:latin typeface="Calibri Light" pitchFamily="34" charset="0"/>
              </a:rPr>
              <a:t>UNIFIED ADMINSTRATION</a:t>
            </a:r>
            <a:br>
              <a:rPr lang="en-GB" sz="2400" dirty="0" smtClean="0">
                <a:latin typeface="Calibri Light" pitchFamily="34" charset="0"/>
              </a:rPr>
            </a:br>
            <a:r>
              <a:rPr lang="en-GB" sz="2400" dirty="0" smtClean="0">
                <a:latin typeface="Calibri Light" pitchFamily="34" charset="0"/>
              </a:rPr>
              <a:t/>
            </a:r>
            <a:br>
              <a:rPr lang="en-GB" sz="2400" dirty="0" smtClean="0">
                <a:latin typeface="Calibri Light" pitchFamily="34" charset="0"/>
              </a:rPr>
            </a:br>
            <a:endParaRPr lang="en-GB" sz="2400" dirty="0">
              <a:latin typeface="Calibri Light" pitchFamily="34" charset="0"/>
            </a:endParaRPr>
          </a:p>
        </p:txBody>
      </p:sp>
      <p:sp>
        <p:nvSpPr>
          <p:cNvPr id="6" name="TextBox 5"/>
          <p:cNvSpPr txBox="1"/>
          <p:nvPr/>
        </p:nvSpPr>
        <p:spPr>
          <a:xfrm>
            <a:off x="466426" y="1727759"/>
            <a:ext cx="2952328" cy="4524315"/>
          </a:xfrm>
          <a:prstGeom prst="rect">
            <a:avLst/>
          </a:prstGeom>
          <a:noFill/>
        </p:spPr>
        <p:txBody>
          <a:bodyPr wrap="square" rtlCol="0">
            <a:spAutoFit/>
          </a:bodyPr>
          <a:lstStyle/>
          <a:p>
            <a:pPr marL="285750" indent="-285750">
              <a:buFont typeface="Arial" pitchFamily="34" charset="0"/>
              <a:buChar char="•"/>
            </a:pPr>
            <a:endParaRPr lang="en-GB" dirty="0" smtClean="0">
              <a:latin typeface="Calibri Light" pitchFamily="34" charset="0"/>
            </a:endParaRPr>
          </a:p>
          <a:p>
            <a:pPr marL="285750" indent="-285750">
              <a:buFont typeface="Arial" pitchFamily="34" charset="0"/>
              <a:buChar char="•"/>
            </a:pPr>
            <a:r>
              <a:rPr lang="en-GB" dirty="0" smtClean="0">
                <a:latin typeface="Calibri Light" pitchFamily="34" charset="0"/>
              </a:rPr>
              <a:t>ALL PRODUCTS MANAGED FROM A </a:t>
            </a:r>
            <a:r>
              <a:rPr lang="en-GB" b="1" dirty="0" smtClean="0">
                <a:latin typeface="Calibri Light" pitchFamily="34" charset="0"/>
              </a:rPr>
              <a:t>SINGLE LOCATION</a:t>
            </a:r>
            <a:endParaRPr lang="en-GB" b="1" dirty="0">
              <a:latin typeface="Calibri Light" pitchFamily="34" charset="0"/>
            </a:endParaRPr>
          </a:p>
          <a:p>
            <a:pPr marL="285750" indent="-285750">
              <a:buFont typeface="Arial" pitchFamily="34" charset="0"/>
              <a:buChar char="•"/>
            </a:pPr>
            <a:endParaRPr lang="en-GB" dirty="0" smtClean="0">
              <a:latin typeface="Calibri Light" pitchFamily="34" charset="0"/>
            </a:endParaRPr>
          </a:p>
          <a:p>
            <a:pPr marL="285750" indent="-285750">
              <a:buFont typeface="Arial" pitchFamily="34" charset="0"/>
              <a:buChar char="•"/>
            </a:pPr>
            <a:r>
              <a:rPr lang="en-GB" dirty="0" smtClean="0">
                <a:latin typeface="Calibri Light" pitchFamily="34" charset="0"/>
              </a:rPr>
              <a:t>QUICK START </a:t>
            </a:r>
            <a:r>
              <a:rPr lang="en-GB" b="1" dirty="0" smtClean="0">
                <a:latin typeface="Calibri Light" pitchFamily="34" charset="0"/>
              </a:rPr>
              <a:t>TEMPLATES</a:t>
            </a:r>
          </a:p>
          <a:p>
            <a:pPr marL="285750" indent="-285750">
              <a:buFont typeface="Arial" pitchFamily="34" charset="0"/>
              <a:buChar char="•"/>
            </a:pPr>
            <a:endParaRPr lang="en-GB" b="1" dirty="0">
              <a:latin typeface="Calibri Light" pitchFamily="34" charset="0"/>
            </a:endParaRPr>
          </a:p>
          <a:p>
            <a:pPr marL="285750" indent="-285750">
              <a:buFont typeface="Arial" pitchFamily="34" charset="0"/>
              <a:buChar char="•"/>
            </a:pPr>
            <a:r>
              <a:rPr lang="en-GB" dirty="0" smtClean="0">
                <a:latin typeface="Calibri Light" pitchFamily="34" charset="0"/>
              </a:rPr>
              <a:t>MULTIPLE</a:t>
            </a:r>
            <a:r>
              <a:rPr lang="en-GB" b="1" dirty="0" smtClean="0">
                <a:latin typeface="Calibri Light" pitchFamily="34" charset="0"/>
              </a:rPr>
              <a:t> POLICY SUPPORT</a:t>
            </a:r>
          </a:p>
          <a:p>
            <a:pPr marL="285750" indent="-285750">
              <a:buFont typeface="Arial" pitchFamily="34" charset="0"/>
              <a:buChar char="•"/>
            </a:pPr>
            <a:endParaRPr lang="en-GB" dirty="0" smtClean="0">
              <a:latin typeface="Calibri Light" pitchFamily="34" charset="0"/>
            </a:endParaRPr>
          </a:p>
          <a:p>
            <a:pPr marL="285750" indent="-285750">
              <a:buFont typeface="Arial" pitchFamily="34" charset="0"/>
              <a:buChar char="•"/>
            </a:pPr>
            <a:r>
              <a:rPr lang="en-GB" dirty="0" smtClean="0">
                <a:latin typeface="Calibri Light" pitchFamily="34" charset="0"/>
              </a:rPr>
              <a:t>REUSABLE </a:t>
            </a:r>
            <a:r>
              <a:rPr lang="en-GB" b="1" dirty="0" smtClean="0">
                <a:latin typeface="Calibri Light" pitchFamily="34" charset="0"/>
              </a:rPr>
              <a:t>POLICY COMPONENTS</a:t>
            </a:r>
          </a:p>
          <a:p>
            <a:pPr marL="285750" indent="-285750">
              <a:buFont typeface="Arial" pitchFamily="34" charset="0"/>
              <a:buChar char="•"/>
            </a:pPr>
            <a:endParaRPr lang="en-GB" b="1" dirty="0">
              <a:latin typeface="Calibri Light" pitchFamily="34" charset="0"/>
            </a:endParaRPr>
          </a:p>
          <a:p>
            <a:pPr marL="285750" indent="-285750">
              <a:buFont typeface="Arial" pitchFamily="34" charset="0"/>
              <a:buChar char="•"/>
            </a:pPr>
            <a:r>
              <a:rPr lang="en-GB" dirty="0" smtClean="0">
                <a:latin typeface="Calibri Light" pitchFamily="34" charset="0"/>
              </a:rPr>
              <a:t>HIGHLY CONFIGURABLE</a:t>
            </a:r>
            <a:r>
              <a:rPr lang="en-GB" b="1" dirty="0" smtClean="0">
                <a:latin typeface="Calibri Light" pitchFamily="34" charset="0"/>
              </a:rPr>
              <a:t> BEHAVIOURS</a:t>
            </a:r>
          </a:p>
          <a:p>
            <a:pPr marL="285750" indent="-285750">
              <a:buFont typeface="Arial" pitchFamily="34" charset="0"/>
              <a:buChar char="•"/>
            </a:pPr>
            <a:endParaRPr lang="en-GB" dirty="0" smtClean="0">
              <a:latin typeface="Calibri Light" pitchFamily="34" charset="0"/>
            </a:endParaRPr>
          </a:p>
          <a:p>
            <a:pPr marL="285750" indent="-285750">
              <a:buFont typeface="Arial" pitchFamily="34" charset="0"/>
              <a:buChar char="•"/>
            </a:pPr>
            <a:endParaRPr lang="en-GB" b="1" dirty="0">
              <a:latin typeface="Calibri Light"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60178" y="1466842"/>
            <a:ext cx="4013125" cy="2354809"/>
          </a:xfrm>
          <a:prstGeom prst="rect">
            <a:avLst/>
          </a:prstGeom>
          <a:ln w="12700">
            <a:solidFill>
              <a:srgbClr val="000F5E"/>
            </a:solidFill>
          </a:ln>
          <a:effectLst>
            <a:outerShdw blurRad="292100" dist="139700" dir="2700000" algn="tl" rotWithShape="0">
              <a:srgbClr val="333333">
                <a:alpha val="65000"/>
              </a:srgbClr>
            </a:outerShdw>
          </a:effectLst>
        </p:spPr>
      </p:pic>
      <p:pic>
        <p:nvPicPr>
          <p:cNvPr id="23" name="Picture 2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97286" y="2644247"/>
            <a:ext cx="4242030" cy="1851608"/>
          </a:xfrm>
          <a:prstGeom prst="rect">
            <a:avLst/>
          </a:prstGeom>
          <a:ln w="12700">
            <a:solidFill>
              <a:schemeClr val="tx1"/>
            </a:solidFill>
          </a:ln>
          <a:effectLst>
            <a:outerShdw blurRad="292100" dist="139700" dir="2700000" algn="tl" rotWithShape="0">
              <a:srgbClr val="333333">
                <a:alpha val="65000"/>
              </a:srgbClr>
            </a:outerShdw>
          </a:effectLst>
        </p:spPr>
      </p:pic>
      <p:pic>
        <p:nvPicPr>
          <p:cNvPr id="26" name="Picture 2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24050" y="4001894"/>
            <a:ext cx="1848151" cy="1528124"/>
          </a:xfrm>
          <a:prstGeom prst="rect">
            <a:avLst/>
          </a:prstGeom>
          <a:ln w="12700">
            <a:solidFill>
              <a:schemeClr val="tx1"/>
            </a:solid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333020" y="116632"/>
            <a:ext cx="5867400" cy="500066"/>
          </a:xfrm>
        </p:spPr>
        <p:txBody>
          <a:bodyPr/>
          <a:lstStyle/>
          <a:p>
            <a:r>
              <a:rPr lang="en-US" dirty="0" smtClean="0"/>
              <a:t>Classifier Administration</a:t>
            </a:r>
          </a:p>
        </p:txBody>
      </p:sp>
    </p:spTree>
    <p:extLst>
      <p:ext uri="{BB962C8B-B14F-4D97-AF65-F5344CB8AC3E}">
        <p14:creationId xmlns:p14="http://schemas.microsoft.com/office/powerpoint/2010/main" val="41536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1000"/>
                                        <p:tgtEl>
                                          <p:spTgt spid="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fltVal val="0"/>
                                          </p:val>
                                        </p:tav>
                                        <p:tav tm="100000">
                                          <p:val>
                                            <p:strVal val="#ppt_w"/>
                                          </p:val>
                                        </p:tav>
                                      </p:tavLst>
                                    </p:anim>
                                    <p:anim calcmode="lin" valueType="num">
                                      <p:cBhvr>
                                        <p:cTn id="37" dur="1000" fill="hold"/>
                                        <p:tgtEl>
                                          <p:spTgt spid="19"/>
                                        </p:tgtEl>
                                        <p:attrNameLst>
                                          <p:attrName>ppt_h</p:attrName>
                                        </p:attrNameLst>
                                      </p:cBhvr>
                                      <p:tavLst>
                                        <p:tav tm="0">
                                          <p:val>
                                            <p:fltVal val="0"/>
                                          </p:val>
                                        </p:tav>
                                        <p:tav tm="100000">
                                          <p:val>
                                            <p:strVal val="#ppt_h"/>
                                          </p:val>
                                        </p:tav>
                                      </p:tavLst>
                                    </p:anim>
                                    <p:animEffect transition="in" filter="fade">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ppt_w</p:attrName>
                                        </p:attrNameLst>
                                      </p:cBhvr>
                                      <p:tavLst>
                                        <p:tav tm="0">
                                          <p:val>
                                            <p:fltVal val="0"/>
                                          </p:val>
                                        </p:tav>
                                        <p:tav tm="100000">
                                          <p:val>
                                            <p:strVal val="#ppt_w"/>
                                          </p:val>
                                        </p:tav>
                                      </p:tavLst>
                                    </p:anim>
                                    <p:anim calcmode="lin" valueType="num">
                                      <p:cBhvr>
                                        <p:cTn id="44" dur="1000" fill="hold"/>
                                        <p:tgtEl>
                                          <p:spTgt spid="23"/>
                                        </p:tgtEl>
                                        <p:attrNameLst>
                                          <p:attrName>ppt_h</p:attrName>
                                        </p:attrNameLst>
                                      </p:cBhvr>
                                      <p:tavLst>
                                        <p:tav tm="0">
                                          <p:val>
                                            <p:fltVal val="0"/>
                                          </p:val>
                                        </p:tav>
                                        <p:tav tm="100000">
                                          <p:val>
                                            <p:strVal val="#ppt_h"/>
                                          </p:val>
                                        </p:tav>
                                      </p:tavLst>
                                    </p:anim>
                                    <p:animEffect transition="in" filter="fade">
                                      <p:cBhvr>
                                        <p:cTn id="45" dur="1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1000" fill="hold"/>
                                        <p:tgtEl>
                                          <p:spTgt spid="26"/>
                                        </p:tgtEl>
                                        <p:attrNameLst>
                                          <p:attrName>ppt_w</p:attrName>
                                        </p:attrNameLst>
                                      </p:cBhvr>
                                      <p:tavLst>
                                        <p:tav tm="0">
                                          <p:val>
                                            <p:fltVal val="0"/>
                                          </p:val>
                                        </p:tav>
                                        <p:tav tm="100000">
                                          <p:val>
                                            <p:strVal val="#ppt_w"/>
                                          </p:val>
                                        </p:tav>
                                      </p:tavLst>
                                    </p:anim>
                                    <p:anim calcmode="lin" valueType="num">
                                      <p:cBhvr>
                                        <p:cTn id="51" dur="1000" fill="hold"/>
                                        <p:tgtEl>
                                          <p:spTgt spid="26"/>
                                        </p:tgtEl>
                                        <p:attrNameLst>
                                          <p:attrName>ppt_h</p:attrName>
                                        </p:attrNameLst>
                                      </p:cBhvr>
                                      <p:tavLst>
                                        <p:tav tm="0">
                                          <p:val>
                                            <p:fltVal val="0"/>
                                          </p:val>
                                        </p:tav>
                                        <p:tav tm="100000">
                                          <p:val>
                                            <p:strVal val="#ppt_h"/>
                                          </p:val>
                                        </p:tav>
                                      </p:tavLst>
                                    </p:anim>
                                    <p:animEffect transition="in" filter="fade">
                                      <p:cBhvr>
                                        <p:cTn id="5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20622"/>
            <a:ext cx="5832648" cy="500066"/>
          </a:xfrm>
        </p:spPr>
        <p:txBody>
          <a:bodyPr/>
          <a:lstStyle/>
          <a:p>
            <a:r>
              <a:rPr lang="en-GB" sz="2400" dirty="0" smtClean="0"/>
              <a:t>SharePoint Classifier</a:t>
            </a:r>
            <a:endParaRPr lang="en-GB" sz="2400" dirty="0"/>
          </a:p>
        </p:txBody>
      </p:sp>
      <p:sp>
        <p:nvSpPr>
          <p:cNvPr id="10" name="TextBox 9"/>
          <p:cNvSpPr txBox="1"/>
          <p:nvPr/>
        </p:nvSpPr>
        <p:spPr>
          <a:xfrm>
            <a:off x="461367" y="953721"/>
            <a:ext cx="9506793" cy="877163"/>
          </a:xfrm>
          <a:prstGeom prst="rect">
            <a:avLst/>
          </a:prstGeom>
          <a:noFill/>
        </p:spPr>
        <p:txBody>
          <a:bodyPr wrap="square" rtlCol="0">
            <a:spAutoFit/>
          </a:bodyPr>
          <a:lstStyle/>
          <a:p>
            <a:pPr marL="342900" indent="-342900">
              <a:lnSpc>
                <a:spcPct val="90000"/>
              </a:lnSpc>
              <a:spcBef>
                <a:spcPts val="1800"/>
              </a:spcBef>
              <a:buClr>
                <a:schemeClr val="bg1"/>
              </a:buClr>
              <a:buSzPct val="60000"/>
              <a:buFont typeface="Wingdings" pitchFamily="2" charset="2"/>
              <a:buChar char="q"/>
              <a:defRPr/>
            </a:pPr>
            <a:r>
              <a:rPr lang="en-GB" sz="2000" dirty="0">
                <a:solidFill>
                  <a:srgbClr val="000F5E"/>
                </a:solidFill>
                <a:latin typeface="+mj-lt"/>
              </a:rPr>
              <a:t>Check </a:t>
            </a:r>
            <a:r>
              <a:rPr lang="en-GB" sz="2000" dirty="0" smtClean="0">
                <a:solidFill>
                  <a:srgbClr val="000F5E"/>
                </a:solidFill>
                <a:latin typeface="+mj-lt"/>
              </a:rPr>
              <a:t>&amp; apply labels </a:t>
            </a:r>
            <a:r>
              <a:rPr lang="en-GB" sz="2000" dirty="0">
                <a:solidFill>
                  <a:srgbClr val="000F5E"/>
                </a:solidFill>
                <a:latin typeface="+mj-lt"/>
              </a:rPr>
              <a:t>upon </a:t>
            </a:r>
            <a:r>
              <a:rPr lang="en-GB" sz="2000" dirty="0" smtClean="0">
                <a:solidFill>
                  <a:srgbClr val="000F5E"/>
                </a:solidFill>
                <a:latin typeface="+mj-lt"/>
              </a:rPr>
              <a:t>upload</a:t>
            </a:r>
            <a:endParaRPr lang="en-GB" sz="2000" dirty="0">
              <a:solidFill>
                <a:srgbClr val="000F5E"/>
              </a:solidFill>
              <a:latin typeface="+mj-lt"/>
            </a:endParaRPr>
          </a:p>
          <a:p>
            <a:pPr marL="342900" indent="-342900">
              <a:lnSpc>
                <a:spcPct val="90000"/>
              </a:lnSpc>
              <a:spcBef>
                <a:spcPts val="1800"/>
              </a:spcBef>
              <a:buClr>
                <a:schemeClr val="bg1"/>
              </a:buClr>
              <a:buSzPct val="60000"/>
              <a:buFont typeface="Wingdings" pitchFamily="2" charset="2"/>
              <a:buChar char="q"/>
              <a:defRPr/>
            </a:pPr>
            <a:r>
              <a:rPr lang="en-GB" sz="2000" dirty="0">
                <a:solidFill>
                  <a:srgbClr val="000F5E"/>
                </a:solidFill>
                <a:latin typeface="+mj-lt"/>
              </a:rPr>
              <a:t>Enforce classification upon import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2060848"/>
            <a:ext cx="7850609" cy="444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80528" y="44624"/>
            <a:ext cx="7271792" cy="573088"/>
          </a:xfrm>
          <a:prstGeom prst="rect">
            <a:avLst/>
          </a:prstGeom>
          <a:noFill/>
          <a:ln w="9525">
            <a:noFill/>
            <a:miter lim="800000"/>
            <a:headEnd/>
            <a:tailEnd/>
          </a:ln>
        </p:spPr>
        <p:txBody>
          <a:bodyPr anchor="ctr"/>
          <a:lstStyle/>
          <a:p>
            <a:r>
              <a:rPr lang="en-GB" sz="2400" dirty="0">
                <a:solidFill>
                  <a:schemeClr val="bg2"/>
                </a:solidFill>
              </a:rPr>
              <a:t>Microsoft </a:t>
            </a:r>
            <a:r>
              <a:rPr lang="en-GB" sz="2400" dirty="0" smtClean="0">
                <a:solidFill>
                  <a:schemeClr val="bg2"/>
                </a:solidFill>
              </a:rPr>
              <a:t>Relationship</a:t>
            </a:r>
            <a:endParaRPr lang="en-US" sz="2400" dirty="0">
              <a:solidFill>
                <a:schemeClr val="bg2"/>
              </a:solidFill>
            </a:endParaRPr>
          </a:p>
        </p:txBody>
      </p:sp>
      <p:sp>
        <p:nvSpPr>
          <p:cNvPr id="779268" name="Text Box 4"/>
          <p:cNvSpPr txBox="1">
            <a:spLocks noChangeArrowheads="1"/>
          </p:cNvSpPr>
          <p:nvPr/>
        </p:nvSpPr>
        <p:spPr bwMode="auto">
          <a:xfrm>
            <a:off x="323528" y="1057960"/>
            <a:ext cx="5976664" cy="1938992"/>
          </a:xfrm>
          <a:prstGeom prst="rect">
            <a:avLst/>
          </a:prstGeom>
          <a:noFill/>
          <a:ln w="9525">
            <a:noFill/>
            <a:miter lim="800000"/>
            <a:headEnd/>
            <a:tailEnd/>
          </a:ln>
        </p:spPr>
        <p:txBody>
          <a:bodyPr wrap="square">
            <a:spAutoFit/>
          </a:bodyPr>
          <a:lstStyle/>
          <a:p>
            <a:r>
              <a:rPr lang="en-US" sz="2400" dirty="0">
                <a:solidFill>
                  <a:srgbClr val="002B7F"/>
                </a:solidFill>
                <a:latin typeface="Calibri Light" pitchFamily="34" charset="0"/>
              </a:rPr>
              <a:t>“</a:t>
            </a:r>
            <a:r>
              <a:rPr lang="en-US" sz="2400" i="1" dirty="0">
                <a:solidFill>
                  <a:srgbClr val="002B7F"/>
                </a:solidFill>
                <a:latin typeface="Calibri Light" pitchFamily="34" charset="0"/>
              </a:rPr>
              <a:t>This highest level of Partner status, combined with their long standing relationships, provides Boldon James a </a:t>
            </a:r>
            <a:r>
              <a:rPr lang="en-US" sz="2400" b="1" i="1" u="sng" dirty="0">
                <a:solidFill>
                  <a:srgbClr val="002B7F"/>
                </a:solidFill>
                <a:latin typeface="Calibri Light" pitchFamily="34" charset="0"/>
              </a:rPr>
              <a:t>unique</a:t>
            </a:r>
            <a:r>
              <a:rPr lang="en-US" sz="2400" i="1" dirty="0">
                <a:solidFill>
                  <a:srgbClr val="002B7F"/>
                </a:solidFill>
                <a:latin typeface="Calibri Light" pitchFamily="34" charset="0"/>
              </a:rPr>
              <a:t> level of access to new Microsoft products, development support, and commercial support.”</a:t>
            </a:r>
            <a:endParaRPr lang="en-GB" sz="2400" i="1" dirty="0">
              <a:solidFill>
                <a:srgbClr val="002B7F"/>
              </a:solidFill>
              <a:latin typeface="Calibri Light" pitchFamily="34" charset="0"/>
            </a:endParaRPr>
          </a:p>
        </p:txBody>
      </p:sp>
      <p:sp>
        <p:nvSpPr>
          <p:cNvPr id="779271" name="Text Box 7"/>
          <p:cNvSpPr txBox="1">
            <a:spLocks noChangeArrowheads="1"/>
          </p:cNvSpPr>
          <p:nvPr/>
        </p:nvSpPr>
        <p:spPr bwMode="auto">
          <a:xfrm>
            <a:off x="5004048" y="4955684"/>
            <a:ext cx="3960440" cy="1569660"/>
          </a:xfrm>
          <a:prstGeom prst="rect">
            <a:avLst/>
          </a:prstGeom>
          <a:noFill/>
          <a:ln w="9525">
            <a:noFill/>
            <a:miter lim="800000"/>
            <a:headEnd/>
            <a:tailEnd/>
          </a:ln>
        </p:spPr>
        <p:txBody>
          <a:bodyPr wrap="square">
            <a:spAutoFit/>
          </a:bodyPr>
          <a:lstStyle/>
          <a:p>
            <a:r>
              <a:rPr lang="en-US" sz="2400" dirty="0">
                <a:solidFill>
                  <a:srgbClr val="002B7F"/>
                </a:solidFill>
                <a:latin typeface="Calibri Light" pitchFamily="34" charset="0"/>
              </a:rPr>
              <a:t>“</a:t>
            </a:r>
            <a:r>
              <a:rPr lang="en-US" sz="2400" i="1" dirty="0">
                <a:solidFill>
                  <a:srgbClr val="002B7F"/>
                </a:solidFill>
                <a:latin typeface="Calibri Light" pitchFamily="34" charset="0"/>
              </a:rPr>
              <a:t>This level of access is not available to other independent software vendors in the messaging sector.”</a:t>
            </a:r>
            <a:endParaRPr lang="en-GB" sz="2400" i="1" dirty="0">
              <a:solidFill>
                <a:srgbClr val="002B7F"/>
              </a:solidFill>
              <a:latin typeface="Calibri Light" pitchFamily="34" charset="0"/>
            </a:endParaRPr>
          </a:p>
        </p:txBody>
      </p:sp>
      <p:pic>
        <p:nvPicPr>
          <p:cNvPr id="8" name="Picture 2" descr="http://www.calyxms.com/uploads/images/Partner%20Logos/new-microsoft-logo-square-large.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4810" y="3324653"/>
            <a:ext cx="5693494" cy="132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779268"/>
                                        </p:tgtEl>
                                        <p:attrNameLst>
                                          <p:attrName>style.visibility</p:attrName>
                                        </p:attrNameLst>
                                      </p:cBhvr>
                                      <p:to>
                                        <p:strVal val="visible"/>
                                      </p:to>
                                    </p:set>
                                    <p:animEffect transition="in" filter="fade">
                                      <p:cBhvr>
                                        <p:cTn id="11" dur="1000"/>
                                        <p:tgtEl>
                                          <p:spTgt spid="779268"/>
                                        </p:tgtEl>
                                      </p:cBhvr>
                                    </p:animEffect>
                                  </p:childTnLst>
                                </p:cTn>
                              </p:par>
                            </p:childTnLst>
                          </p:cTn>
                        </p:par>
                        <p:par>
                          <p:cTn id="12" fill="hold">
                            <p:stCondLst>
                              <p:cond delay="2250"/>
                            </p:stCondLst>
                            <p:childTnLst>
                              <p:par>
                                <p:cTn id="13" presetID="10" presetClass="entr" presetSubtype="0" fill="hold" grpId="0" nodeType="afterEffect">
                                  <p:stCondLst>
                                    <p:cond delay="750"/>
                                  </p:stCondLst>
                                  <p:childTnLst>
                                    <p:set>
                                      <p:cBhvr>
                                        <p:cTn id="14" dur="1" fill="hold">
                                          <p:stCondLst>
                                            <p:cond delay="0"/>
                                          </p:stCondLst>
                                        </p:cTn>
                                        <p:tgtEl>
                                          <p:spTgt spid="779271"/>
                                        </p:tgtEl>
                                        <p:attrNameLst>
                                          <p:attrName>style.visibility</p:attrName>
                                        </p:attrNameLst>
                                      </p:cBhvr>
                                      <p:to>
                                        <p:strVal val="visible"/>
                                      </p:to>
                                    </p:set>
                                    <p:animEffect transition="in" filter="fade">
                                      <p:cBhvr>
                                        <p:cTn id="15" dur="1000"/>
                                        <p:tgtEl>
                                          <p:spTgt spid="77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8" grpId="0"/>
      <p:bldP spid="77927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0622"/>
            <a:ext cx="5867400" cy="500066"/>
          </a:xfrm>
        </p:spPr>
        <p:txBody>
          <a:bodyPr/>
          <a:lstStyle/>
          <a:p>
            <a:r>
              <a:rPr lang="en-GB" dirty="0" smtClean="0"/>
              <a:t>Classification Reporting</a:t>
            </a:r>
            <a:endParaRPr lang="en-GB" dirty="0"/>
          </a:p>
        </p:txBody>
      </p:sp>
      <p:sp>
        <p:nvSpPr>
          <p:cNvPr id="3" name="Content Placeholder 2"/>
          <p:cNvSpPr>
            <a:spLocks noGrp="1"/>
          </p:cNvSpPr>
          <p:nvPr>
            <p:ph idx="1"/>
          </p:nvPr>
        </p:nvSpPr>
        <p:spPr>
          <a:xfrm>
            <a:off x="457200" y="1340768"/>
            <a:ext cx="8229600" cy="4525963"/>
          </a:xfrm>
        </p:spPr>
        <p:txBody>
          <a:bodyPr>
            <a:normAutofit fontScale="92500" lnSpcReduction="20000"/>
          </a:bodyPr>
          <a:lstStyle/>
          <a:p>
            <a:pPr>
              <a:lnSpc>
                <a:spcPct val="150000"/>
              </a:lnSpc>
            </a:pPr>
            <a:r>
              <a:rPr lang="en-GB" sz="3200" dirty="0"/>
              <a:t>Dashboards and Reports</a:t>
            </a:r>
          </a:p>
          <a:p>
            <a:pPr lvl="1">
              <a:lnSpc>
                <a:spcPct val="150000"/>
              </a:lnSpc>
            </a:pPr>
            <a:r>
              <a:rPr lang="en-GB" dirty="0" smtClean="0"/>
              <a:t>Extensible by customer</a:t>
            </a:r>
          </a:p>
          <a:p>
            <a:pPr lvl="0">
              <a:lnSpc>
                <a:spcPct val="150000"/>
              </a:lnSpc>
            </a:pPr>
            <a:r>
              <a:rPr lang="en-GB" sz="3200" dirty="0"/>
              <a:t>The </a:t>
            </a:r>
            <a:r>
              <a:rPr lang="en-GB" sz="3200" dirty="0" smtClean="0"/>
              <a:t>dashboards and reports reflect</a:t>
            </a:r>
            <a:endParaRPr lang="en-GB" sz="3200" dirty="0"/>
          </a:p>
          <a:p>
            <a:pPr lvl="1">
              <a:lnSpc>
                <a:spcPct val="150000"/>
              </a:lnSpc>
            </a:pPr>
            <a:r>
              <a:rPr lang="en-GB" dirty="0"/>
              <a:t>Principals – who is doing what</a:t>
            </a:r>
          </a:p>
          <a:p>
            <a:pPr lvl="1">
              <a:lnSpc>
                <a:spcPct val="150000"/>
              </a:lnSpc>
            </a:pPr>
            <a:r>
              <a:rPr lang="en-GB" dirty="0"/>
              <a:t>Content – what content is being processed</a:t>
            </a:r>
          </a:p>
          <a:p>
            <a:pPr lvl="1">
              <a:lnSpc>
                <a:spcPct val="150000"/>
              </a:lnSpc>
            </a:pPr>
            <a:r>
              <a:rPr lang="en-GB" dirty="0"/>
              <a:t>Actions – </a:t>
            </a:r>
            <a:r>
              <a:rPr lang="en-GB" dirty="0" smtClean="0"/>
              <a:t>which Classifier rules are honoured / ignored</a:t>
            </a:r>
            <a:endParaRPr lang="en-GB" dirty="0"/>
          </a:p>
          <a:p>
            <a:pPr>
              <a:lnSpc>
                <a:spcPct val="150000"/>
              </a:lnSpc>
            </a:pPr>
            <a:endParaRPr lang="en-GB" dirty="0"/>
          </a:p>
        </p:txBody>
      </p:sp>
      <p:sp>
        <p:nvSpPr>
          <p:cNvPr id="4" name="BJPseudoFooter"/>
          <p:cNvSpPr txBox="1"/>
          <p:nvPr>
            <p:custDataLst>
              <p:tags r:id="rId1"/>
            </p:custDataLst>
          </p:nvPr>
        </p:nvSpPr>
        <p:spPr>
          <a:xfrm>
            <a:off x="127000" y="6583690"/>
            <a:ext cx="8890000" cy="369332"/>
          </a:xfrm>
          <a:prstGeom prst="rect">
            <a:avLst/>
          </a:prstGeom>
          <a:noFill/>
        </p:spPr>
        <p:txBody>
          <a:bodyPr vert="horz" rtlCol="0">
            <a:spAutoFit/>
          </a:bodyPr>
          <a:lstStyle/>
          <a:p>
            <a:pPr algn="ctr"/>
            <a:endParaRPr lang="en-GB"/>
          </a:p>
        </p:txBody>
      </p:sp>
    </p:spTree>
    <p:extLst>
      <p:ext uri="{BB962C8B-B14F-4D97-AF65-F5344CB8AC3E}">
        <p14:creationId xmlns:p14="http://schemas.microsoft.com/office/powerpoint/2010/main" val="3348604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Dashboards / Reports</a:t>
            </a:r>
            <a:endParaRPr lang="en-GB" dirty="0"/>
          </a:p>
        </p:txBody>
      </p:sp>
      <p:sp>
        <p:nvSpPr>
          <p:cNvPr id="3" name="Content Placeholder 2"/>
          <p:cNvSpPr>
            <a:spLocks noGrp="1"/>
          </p:cNvSpPr>
          <p:nvPr>
            <p:ph idx="1"/>
          </p:nvPr>
        </p:nvSpPr>
        <p:spPr/>
        <p:txBody>
          <a:bodyPr>
            <a:normAutofit fontScale="85000" lnSpcReduction="20000"/>
          </a:bodyPr>
          <a:lstStyle/>
          <a:p>
            <a:pPr>
              <a:lnSpc>
                <a:spcPct val="160000"/>
              </a:lnSpc>
            </a:pPr>
            <a:r>
              <a:rPr lang="en-GB" dirty="0" smtClean="0"/>
              <a:t>Monthly trends against policy violations</a:t>
            </a:r>
          </a:p>
          <a:p>
            <a:pPr>
              <a:lnSpc>
                <a:spcPct val="160000"/>
              </a:lnSpc>
            </a:pPr>
            <a:r>
              <a:rPr lang="en-GB" dirty="0" smtClean="0"/>
              <a:t>Attachment names for each classification value</a:t>
            </a:r>
          </a:p>
          <a:p>
            <a:pPr>
              <a:lnSpc>
                <a:spcPct val="160000"/>
              </a:lnSpc>
            </a:pPr>
            <a:r>
              <a:rPr lang="en-GB" dirty="0" smtClean="0"/>
              <a:t>Types of documents for each classification value</a:t>
            </a:r>
          </a:p>
          <a:p>
            <a:pPr>
              <a:lnSpc>
                <a:spcPct val="160000"/>
              </a:lnSpc>
            </a:pPr>
            <a:r>
              <a:rPr lang="en-GB" dirty="0" smtClean="0"/>
              <a:t>Individual users making policy violations</a:t>
            </a:r>
          </a:p>
          <a:p>
            <a:pPr>
              <a:lnSpc>
                <a:spcPct val="160000"/>
              </a:lnSpc>
            </a:pPr>
            <a:r>
              <a:rPr lang="en-GB" dirty="0" smtClean="0"/>
              <a:t>Email domains receiving sensitive information</a:t>
            </a:r>
          </a:p>
          <a:p>
            <a:pPr marL="0" indent="0">
              <a:lnSpc>
                <a:spcPct val="160000"/>
              </a:lnSpc>
              <a:buNone/>
            </a:pPr>
            <a:endParaRPr lang="en-GB" dirty="0" smtClean="0"/>
          </a:p>
          <a:p>
            <a:pPr marL="0" indent="0">
              <a:lnSpc>
                <a:spcPct val="160000"/>
              </a:lnSpc>
              <a:buNone/>
            </a:pPr>
            <a:r>
              <a:rPr lang="en-GB" dirty="0" smtClean="0"/>
              <a:t>…Create your </a:t>
            </a:r>
            <a:r>
              <a:rPr lang="en-GB" dirty="0" smtClean="0">
                <a:solidFill>
                  <a:srgbClr val="FF0000"/>
                </a:solidFill>
              </a:rPr>
              <a:t>own</a:t>
            </a:r>
            <a:r>
              <a:rPr lang="en-GB" dirty="0" smtClean="0"/>
              <a:t> dashboards and reports</a:t>
            </a:r>
          </a:p>
          <a:p>
            <a:pPr>
              <a:lnSpc>
                <a:spcPct val="160000"/>
              </a:lnSpc>
            </a:pPr>
            <a:endParaRPr lang="en-GB" dirty="0" smtClean="0"/>
          </a:p>
          <a:p>
            <a:pPr>
              <a:lnSpc>
                <a:spcPct val="160000"/>
              </a:lnSpc>
            </a:pPr>
            <a:endParaRPr lang="en-GB" dirty="0" smtClean="0"/>
          </a:p>
          <a:p>
            <a:pPr>
              <a:lnSpc>
                <a:spcPct val="160000"/>
              </a:lnSpc>
            </a:pPr>
            <a:endParaRPr lang="en-GB" dirty="0"/>
          </a:p>
        </p:txBody>
      </p:sp>
      <p:sp>
        <p:nvSpPr>
          <p:cNvPr id="4" name="BJPseudoFooter"/>
          <p:cNvSpPr txBox="1"/>
          <p:nvPr>
            <p:custDataLst>
              <p:tags r:id="rId1"/>
            </p:custDataLst>
          </p:nvPr>
        </p:nvSpPr>
        <p:spPr>
          <a:xfrm>
            <a:off x="127000" y="6583690"/>
            <a:ext cx="8890000" cy="369332"/>
          </a:xfrm>
          <a:prstGeom prst="rect">
            <a:avLst/>
          </a:prstGeom>
          <a:noFill/>
        </p:spPr>
        <p:txBody>
          <a:bodyPr vert="horz" rtlCol="0">
            <a:spAutoFit/>
          </a:bodyPr>
          <a:lstStyle/>
          <a:p>
            <a:pPr algn="ctr"/>
            <a:endParaRPr lang="en-GB"/>
          </a:p>
        </p:txBody>
      </p:sp>
    </p:spTree>
    <p:extLst>
      <p:ext uri="{BB962C8B-B14F-4D97-AF65-F5344CB8AC3E}">
        <p14:creationId xmlns:p14="http://schemas.microsoft.com/office/powerpoint/2010/main" val="3533652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0622"/>
            <a:ext cx="5867400" cy="500066"/>
          </a:xfrm>
        </p:spPr>
        <p:txBody>
          <a:bodyPr/>
          <a:lstStyle/>
          <a:p>
            <a:r>
              <a:rPr lang="en-GB" dirty="0" smtClean="0"/>
              <a:t>Dashboard example</a:t>
            </a:r>
            <a:endParaRPr lang="en-GB" dirty="0"/>
          </a:p>
        </p:txBody>
      </p:sp>
      <p:sp>
        <p:nvSpPr>
          <p:cNvPr id="4" name="BJPseudoFooter"/>
          <p:cNvSpPr txBox="1"/>
          <p:nvPr>
            <p:custDataLst>
              <p:tags r:id="rId1"/>
            </p:custDataLst>
          </p:nvPr>
        </p:nvSpPr>
        <p:spPr>
          <a:xfrm>
            <a:off x="127000" y="6583690"/>
            <a:ext cx="8890000" cy="369332"/>
          </a:xfrm>
          <a:prstGeom prst="rect">
            <a:avLst/>
          </a:prstGeom>
          <a:noFill/>
        </p:spPr>
        <p:txBody>
          <a:bodyPr vert="horz" rtlCol="0">
            <a:spAutoFit/>
          </a:bodyPr>
          <a:lstStyle/>
          <a:p>
            <a:pPr algn="ctr"/>
            <a:endParaRPr lang="en-GB"/>
          </a:p>
        </p:txBody>
      </p:sp>
      <p:pic>
        <p:nvPicPr>
          <p:cNvPr id="3" name="Picture 2"/>
          <p:cNvPicPr preferRelativeResize="0">
            <a:picLocks/>
          </p:cNvPicPr>
          <p:nvPr/>
        </p:nvPicPr>
        <p:blipFill>
          <a:blip r:embed="rId4"/>
          <a:stretch>
            <a:fillRect/>
          </a:stretch>
        </p:blipFill>
        <p:spPr>
          <a:xfrm>
            <a:off x="637200" y="867600"/>
            <a:ext cx="7880400" cy="5400000"/>
          </a:xfrm>
          <a:prstGeom prst="rect">
            <a:avLst/>
          </a:prstGeom>
        </p:spPr>
      </p:pic>
    </p:spTree>
    <p:extLst>
      <p:ext uri="{BB962C8B-B14F-4D97-AF65-F5344CB8AC3E}">
        <p14:creationId xmlns:p14="http://schemas.microsoft.com/office/powerpoint/2010/main" val="1235343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5867400" cy="500066"/>
          </a:xfrm>
        </p:spPr>
        <p:txBody>
          <a:bodyPr/>
          <a:lstStyle/>
          <a:p>
            <a:r>
              <a:rPr lang="en-GB" smtClean="0"/>
              <a:t>Email Classification Dashboard</a:t>
            </a:r>
            <a:endParaRPr lang="en-GB" dirty="0"/>
          </a:p>
        </p:txBody>
      </p:sp>
      <p:sp>
        <p:nvSpPr>
          <p:cNvPr id="4" name="BJPseudoFooter"/>
          <p:cNvSpPr txBox="1"/>
          <p:nvPr>
            <p:custDataLst>
              <p:tags r:id="rId1"/>
            </p:custDataLst>
          </p:nvPr>
        </p:nvSpPr>
        <p:spPr>
          <a:xfrm>
            <a:off x="127000" y="6583690"/>
            <a:ext cx="8890000" cy="369332"/>
          </a:xfrm>
          <a:prstGeom prst="rect">
            <a:avLst/>
          </a:prstGeom>
          <a:noFill/>
        </p:spPr>
        <p:txBody>
          <a:bodyPr vert="horz" rtlCol="0">
            <a:spAutoFit/>
          </a:bodyPr>
          <a:lstStyle/>
          <a:p>
            <a:pPr algn="ctr"/>
            <a:endParaRPr lang="en-GB"/>
          </a:p>
        </p:txBody>
      </p:sp>
      <p:pic>
        <p:nvPicPr>
          <p:cNvPr id="3" name="Picture 2"/>
          <p:cNvPicPr preferRelativeResize="0">
            <a:picLocks/>
          </p:cNvPicPr>
          <p:nvPr/>
        </p:nvPicPr>
        <p:blipFill>
          <a:blip r:embed="rId4"/>
          <a:stretch>
            <a:fillRect/>
          </a:stretch>
        </p:blipFill>
        <p:spPr>
          <a:xfrm>
            <a:off x="637200" y="1052736"/>
            <a:ext cx="7880400" cy="5400000"/>
          </a:xfrm>
          <a:prstGeom prst="rect">
            <a:avLst/>
          </a:prstGeom>
        </p:spPr>
      </p:pic>
    </p:spTree>
    <p:extLst>
      <p:ext uri="{BB962C8B-B14F-4D97-AF65-F5344CB8AC3E}">
        <p14:creationId xmlns:p14="http://schemas.microsoft.com/office/powerpoint/2010/main" val="793688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4293096"/>
            <a:ext cx="9324528" cy="1065600"/>
          </a:xfrm>
        </p:spPr>
        <p:txBody>
          <a:bodyPr>
            <a:normAutofit/>
          </a:bodyPr>
          <a:lstStyle/>
          <a:p>
            <a:r>
              <a:rPr lang="en-GB" dirty="0" smtClean="0"/>
              <a:t>Benefiting from Data Classification</a:t>
            </a:r>
            <a:endParaRPr lang="en-GB" dirty="0"/>
          </a:p>
        </p:txBody>
      </p:sp>
    </p:spTree>
    <p:extLst>
      <p:ext uri="{BB962C8B-B14F-4D97-AF65-F5344CB8AC3E}">
        <p14:creationId xmlns:p14="http://schemas.microsoft.com/office/powerpoint/2010/main" val="104714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283" r="19717"/>
          <a:stretch/>
        </p:blipFill>
        <p:spPr bwMode="auto">
          <a:xfrm>
            <a:off x="5194007" y="4077072"/>
            <a:ext cx="1475451" cy="1291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69"/>
          <a:stretch/>
        </p:blipFill>
        <p:spPr bwMode="auto">
          <a:xfrm>
            <a:off x="2110074" y="4093719"/>
            <a:ext cx="1643652" cy="1251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3568" y="2780928"/>
            <a:ext cx="1512168" cy="646331"/>
          </a:xfrm>
          <a:prstGeom prst="rect">
            <a:avLst/>
          </a:prstGeom>
          <a:noFill/>
        </p:spPr>
        <p:txBody>
          <a:bodyPr wrap="square" rtlCol="0">
            <a:spAutoFit/>
          </a:bodyPr>
          <a:lstStyle/>
          <a:p>
            <a:pPr algn="ctr"/>
            <a:r>
              <a:rPr lang="en-GB" dirty="0" smtClean="0">
                <a:latin typeface="Calibri Light" pitchFamily="34" charset="0"/>
              </a:rPr>
              <a:t>Raise User Awareness</a:t>
            </a:r>
            <a:endParaRPr lang="en-GB" dirty="0">
              <a:latin typeface="Calibri Light" pitchFamily="34" charset="0"/>
            </a:endParaRPr>
          </a:p>
        </p:txBody>
      </p:sp>
      <p:sp>
        <p:nvSpPr>
          <p:cNvPr id="14" name="TextBox 13"/>
          <p:cNvSpPr txBox="1"/>
          <p:nvPr/>
        </p:nvSpPr>
        <p:spPr>
          <a:xfrm>
            <a:off x="5090026" y="5590981"/>
            <a:ext cx="1714222" cy="646331"/>
          </a:xfrm>
          <a:prstGeom prst="rect">
            <a:avLst/>
          </a:prstGeom>
          <a:noFill/>
        </p:spPr>
        <p:txBody>
          <a:bodyPr wrap="square" rtlCol="0">
            <a:spAutoFit/>
          </a:bodyPr>
          <a:lstStyle/>
          <a:p>
            <a:pPr algn="ctr"/>
            <a:r>
              <a:rPr lang="en-GB" dirty="0" smtClean="0">
                <a:latin typeface="Calibri Light" pitchFamily="34" charset="0"/>
              </a:rPr>
              <a:t>Simplify</a:t>
            </a:r>
            <a:br>
              <a:rPr lang="en-GB" dirty="0" smtClean="0">
                <a:latin typeface="Calibri Light" pitchFamily="34" charset="0"/>
              </a:rPr>
            </a:br>
            <a:r>
              <a:rPr lang="en-GB" dirty="0" smtClean="0">
                <a:latin typeface="Calibri Light" pitchFamily="34" charset="0"/>
              </a:rPr>
              <a:t>access control</a:t>
            </a:r>
            <a:endParaRPr lang="en-GB" dirty="0">
              <a:latin typeface="Calibri Light" pitchFamily="34" charset="0"/>
            </a:endParaRPr>
          </a:p>
        </p:txBody>
      </p:sp>
      <p:sp>
        <p:nvSpPr>
          <p:cNvPr id="15" name="TextBox 14"/>
          <p:cNvSpPr txBox="1"/>
          <p:nvPr/>
        </p:nvSpPr>
        <p:spPr>
          <a:xfrm>
            <a:off x="1993682" y="5589240"/>
            <a:ext cx="1858238" cy="646331"/>
          </a:xfrm>
          <a:prstGeom prst="rect">
            <a:avLst/>
          </a:prstGeom>
          <a:noFill/>
        </p:spPr>
        <p:txBody>
          <a:bodyPr wrap="square" rtlCol="0">
            <a:spAutoFit/>
          </a:bodyPr>
          <a:lstStyle/>
          <a:p>
            <a:pPr algn="ctr"/>
            <a:r>
              <a:rPr lang="en-GB" dirty="0" smtClean="0">
                <a:latin typeface="Calibri Light" pitchFamily="34" charset="0"/>
              </a:rPr>
              <a:t>Drive technology</a:t>
            </a:r>
            <a:br>
              <a:rPr lang="en-GB" dirty="0" smtClean="0">
                <a:latin typeface="Calibri Light" pitchFamily="34" charset="0"/>
              </a:rPr>
            </a:br>
            <a:r>
              <a:rPr lang="en-GB" dirty="0" smtClean="0">
                <a:latin typeface="Calibri Light" pitchFamily="34" charset="0"/>
              </a:rPr>
              <a:t>via metadata</a:t>
            </a:r>
            <a:endParaRPr lang="en-GB" dirty="0">
              <a:latin typeface="Calibri Light" pitchFamily="34" charset="0"/>
            </a:endParaRPr>
          </a:p>
        </p:txBody>
      </p:sp>
      <p:sp>
        <p:nvSpPr>
          <p:cNvPr id="20" name="TextBox 19"/>
          <p:cNvSpPr txBox="1"/>
          <p:nvPr/>
        </p:nvSpPr>
        <p:spPr>
          <a:xfrm>
            <a:off x="3372852" y="2880743"/>
            <a:ext cx="2063244" cy="646331"/>
          </a:xfrm>
          <a:prstGeom prst="rect">
            <a:avLst/>
          </a:prstGeom>
          <a:noFill/>
        </p:spPr>
        <p:txBody>
          <a:bodyPr wrap="square" rtlCol="0">
            <a:spAutoFit/>
          </a:bodyPr>
          <a:lstStyle/>
          <a:p>
            <a:pPr algn="ctr"/>
            <a:r>
              <a:rPr lang="en-GB" dirty="0" smtClean="0">
                <a:latin typeface="Calibri Light" pitchFamily="34" charset="0"/>
              </a:rPr>
              <a:t>Control Unstructured Data</a:t>
            </a:r>
            <a:endParaRPr lang="en-GB" dirty="0">
              <a:latin typeface="Calibri Light" pitchFamily="34" charset="0"/>
            </a:endParaRPr>
          </a:p>
        </p:txBody>
      </p:sp>
      <p:sp>
        <p:nvSpPr>
          <p:cNvPr id="2" name="Title 1"/>
          <p:cNvSpPr>
            <a:spLocks noGrp="1"/>
          </p:cNvSpPr>
          <p:nvPr>
            <p:ph type="title"/>
          </p:nvPr>
        </p:nvSpPr>
        <p:spPr>
          <a:xfrm>
            <a:off x="323528" y="120622"/>
            <a:ext cx="5867400" cy="500066"/>
          </a:xfrm>
        </p:spPr>
        <p:txBody>
          <a:bodyPr/>
          <a:lstStyle/>
          <a:p>
            <a:r>
              <a:rPr lang="en-GB" dirty="0" smtClean="0"/>
              <a:t>How data classification can help</a:t>
            </a:r>
            <a:endParaRPr lang="en-GB" dirty="0"/>
          </a:p>
        </p:txBody>
      </p:sp>
      <p:pic>
        <p:nvPicPr>
          <p:cNvPr id="3074" name="Picture 2" descr="https://encrypted-tbn0.gstatic.com/images?q=tbn:ANd9GcQ7L1yHf8uEi-McfWXBU-oVchIRg0rDXDNo0qUJfVjxHlFmsTnATQ"/>
          <p:cNvPicPr>
            <a:picLocks noChangeAspect="1" noChangeArrowheads="1"/>
          </p:cNvPicPr>
          <p:nvPr/>
        </p:nvPicPr>
        <p:blipFill rotWithShape="1">
          <a:blip r:embed="rId5">
            <a:extLst>
              <a:ext uri="{28A0092B-C50C-407E-A947-70E740481C1C}">
                <a14:useLocalDpi xmlns:a14="http://schemas.microsoft.com/office/drawing/2010/main" val="0"/>
              </a:ext>
            </a:extLst>
          </a:blip>
          <a:srcRect l="17409" r="6794" b="26042"/>
          <a:stretch/>
        </p:blipFill>
        <p:spPr bwMode="auto">
          <a:xfrm>
            <a:off x="611560" y="1416061"/>
            <a:ext cx="1606694" cy="1148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AutoShape 4"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63500" y="-401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215900" y="-249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368300" y="-96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9" name="Picture 17" descr="https://encrypted-tbn3.gstatic.com/images?q=tbn:ANd9GcTnEzJKo0Kwip7ZuJ4QfnAETOoJhMej2hhfMEw4KrtVjdqcrLTL"/>
          <p:cNvPicPr>
            <a:picLocks noChangeAspect="1" noChangeArrowheads="1"/>
          </p:cNvPicPr>
          <p:nvPr/>
        </p:nvPicPr>
        <p:blipFill rotWithShape="1">
          <a:blip r:embed="rId6">
            <a:extLst>
              <a:ext uri="{28A0092B-C50C-407E-A947-70E740481C1C}">
                <a14:useLocalDpi xmlns:a14="http://schemas.microsoft.com/office/drawing/2010/main" val="0"/>
              </a:ext>
            </a:extLst>
          </a:blip>
          <a:srcRect b="16603"/>
          <a:stretch/>
        </p:blipFill>
        <p:spPr bwMode="auto">
          <a:xfrm>
            <a:off x="3576420" y="1283792"/>
            <a:ext cx="1707356" cy="1414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TextBox 17"/>
          <p:cNvSpPr txBox="1"/>
          <p:nvPr/>
        </p:nvSpPr>
        <p:spPr>
          <a:xfrm>
            <a:off x="6323929" y="2949866"/>
            <a:ext cx="2280519" cy="646331"/>
          </a:xfrm>
          <a:prstGeom prst="rect">
            <a:avLst/>
          </a:prstGeom>
          <a:noFill/>
        </p:spPr>
        <p:txBody>
          <a:bodyPr wrap="square" rtlCol="0">
            <a:spAutoFit/>
          </a:bodyPr>
          <a:lstStyle/>
          <a:p>
            <a:pPr algn="ctr"/>
            <a:r>
              <a:rPr lang="en-GB" dirty="0" smtClean="0">
                <a:latin typeface="Calibri Light" pitchFamily="34" charset="0"/>
              </a:rPr>
              <a:t>Protect valuable and sensitive information</a:t>
            </a:r>
            <a:endParaRPr lang="en-GB" dirty="0">
              <a:latin typeface="Calibri Light" pitchFamily="34" charset="0"/>
            </a:endParaRPr>
          </a:p>
        </p:txBody>
      </p:sp>
      <p:sp>
        <p:nvSpPr>
          <p:cNvPr id="6" name="AutoShape 2" descr="data:image/jpeg;base64,/9j/4AAQSkZJRgABAQAAAQABAAD/2wCEAAkGBxQSEhUUEhQWFhQXFxYXFBcYGBgVGBcUFRUWFxcXFBcYHCggGBolHBQUITEhJSkrLi4uFx8zODMsNygtLiwBCgoKDg0OGhAQGywkHyQsLCwsLCwsLCwsLCwsLCwsLCwsLCwsLCwsLCwsLCwsLCwsLCwsLCwsLCwsLCwsLCwsLP/AABEIAKgBLAMBEQACEQEDEQH/xAAcAAACAwEBAQEAAAAAAAAAAAAEBQIDBgcBAAj/xABHEAABAgMFAwgHBgQFAwUAAAABAgMABBEFBhIhMUFRYQcTIjJxkaGxIzNSYoHB0RRCcrLh8EOCkqIkNFNjwhUWcwglRNLx/8QAGgEAAwEBAQEAAAAAAAAAAAAAAgMEAQAFBv/EADQRAAICAQQBAwMDAwMDBQAAAAABAgMRBBIhMUETIjIUUWEFQnEjM4FDUpEVJHJTYqGx0f/aAAwDAQACEQMRAD8A4zhIirDQrKZa2rZD6pZ9rBaLQPCHYz/gxhktPuN0KFkcNR3Qz1pxjuTEzqhLtGgs++Chk82lxO3YfGGrVt8SRO9KlzEfStjyVpNr+zp5p8CoGmfEDIiMm18g4uUXhnP5uUW0tTbgKVpNCDv+kCijJWBG4MyegRp2SQgcoxslgjnFA5PcEDtceUdk+KKwTW5ZOyNrls4p6XHv17gT8oBcC7n7Aq+Cqzz/AAXTuAEOi8gVfAUOIyjpfYJMGLcDCOexiY6u9bgYStl1HOMOUKkg4VBQ+8k78h3QbixdtW55R7fC225pTXNIUlLaMFVGqldp4fOOSOorcM5M5SA8FGTzDAtYeTj0iMlhnHQbLsF0WU6KAqdwutpBqooFKmnZGp8YIpzTsyLkJxWOv3JgeI/WCyb/AKuUOZhVLQs9exxlA70kfOOyCl7JHPrZawzDydzix/cYX5ZZW8wQFGMYe1jM+TsFaxnC5IJESIFo4+SmsYlk7JcmlOENXQt9liFQaYLRYDDADxQjGjcng/f72mMRpIfv97TBIFosAg0CWTFiup+7UcM4XPRWR8ZNhq65ecABliDmCPCFQpalysYKVNNcPJAVEdyov8mltY2zxEFomkQAI0sa0Fy7qHWzRSTXgRtB4RXGKcAHydGvPYrdrSgnZQenQPSoGqgNUniNRviVTdc8S6Diso5SB84rR2T6mUBLmPAOSSU1jIrev4MyTQmOinF89A5LUpg4+2TQOSQbg0kZk0PJ3LYrQa4Yz/YYmlwhdksrAsvGrFOPn/dX4Kg0njIceIlSEVEOS3IW5A7rdI5PbwNjIGWIGU2+g8lakZRzWEFk8KY5rHJuTzDGKJ2T3BAyjg7JsbvXv5hDaXWQ6Wq8yrEUqQD9070wO3glnVl5Q7RYyl2e4gKRz00r7Q00DQ0SaqSmuppA5xIDd7sgNokpVZDhyOFKT2pWkGCT7DiuJGVvsxgnpkf7hPfn84xdZKaviJDHMYRI84BpYNTPFwMsHIjhgdrNyj5OsYkcySBThBJNAvkghdK12wKljsJoISYemKaLBBgHhT+/3oIFo3J6P3+9gjjj4kbafGNyjMGrl3a9RwKG40PlHtRefjLJ5Mor90S8t4uu2FDhQ+BgmuPdEGLw8xkVqsSXcyJLZ7vAxLOmqXHRXDUWr8lT9wnT0mVpXuByiOdKUnIrhqc/JCibsKZZrzrCwBtAqO8QqPHaHbovoEaNYOE8xyC+DUXIvKuQfCxUtGgdRvTvHERl1PqRx5MjPa8j/lPumjCLQk6KYdFXAnRKj94bgdu4xLp7Ws1z7XQ6a43RObNiKKms8iWy4JhuMLIOT2kLcsrCM3FyEw5YaAbLUt6xyWMgZOlXMfP2IJk0tGaSr0iV5FSSTmD3RHYvd7ugexDyk2S2y82tICVupxOoBqEr2kdpJ7odp55XIaeDNSqIdjDFWPHIfKWMX10GQHWO4fWD2KRPbq1VE08pd+XaGaEmmql5+eQhigoo8t6u6x8Evsci70TzJPApB+FDASaHwlqI88iy2Lg1BVLGp9hW38KvrCpM9CnWS6kjDTEspBKVgpUDQg5EGMkuEegpJrKPENwsxyLQiDj+Qcj2xb5PSqQgJbcSkkt4xUtk6lB1HZC5wUpHemmMLdmCuRs589YPOV7ecxQC4k0bFYyhVymsUtF0+0G1d6Ex0MNB19GWIjWNIqEC/wAHI8AEYsHETAPJqPdkb2cyCzAt8GpEXEjZGTSNTZanKm7bB9IF9kakGg+sDlxftNwmuS4PU6wp4iGqz7oW4LwSKhrXL96xra7MwyrGs5pGXHbxhe6b+Ie2K7IJSRmk07ICOY9MN4fYylLXebpRVe3OPQjqLIpJk89NVLwaGQviNHmgobSPoYb9RubTJ3o8fFmisy1ZB0jC4thfAlA7urE8p7ujlXJfI1aHnWEJdLgmZatHDhGNKfbqnJQG3KJZvnDHRRhuUm6P2cialhWXdIJpmEKVnUe6YOixNem/uOxlGOZeB1iyMuWKlE6Dyd3pDJMrMUVLO5Z5hBVl/SdsSaujc98e0bXbte19Ca/d0jJP9HNhzNpWuXsk7x5R1Mo2LnhmTW18dGZDVIpdf3YOSwIhbjh4FtlqGoOEcmbi9CYLKSwhbYSygg1SSDvGR746Mc9i9xGaQV5kkneTU98bNLpGqZ5KozEHjk6x5RvLBlQGQRqokn4ZRucM8DUycp4MNe+1FuvKQDRtBKQNhI1J35xzbZ72g00YQUn2Zot8YW4eWejwaG7d7npVQBJca2oUa0G9B2GFyw+ETW6aE+UdAvDYLVpS4mZehcw1SR98DVCveEJU8SxIRVug8M5q3L0yIzixRWMj3Ii+ikY4JnReRjd650xOHEgBDQ67q8kADWntRNZONb+45MOvlPSrcszIyq1O8ysrU6aBJUQahPxP/wCwFanu3SRyRVyoorMsr/1JVlXgR8oCrr/IUeDHKTDpYwEmQwwvBuT7m45RNyfFMFg5MgGiTRNSToBnXsgdv2NybY3RaclUFpKw9gxKKjQFY6yFA9Uxvp5Qr1eTITtluNGjiFJ7Rl8CMoB1tDVYmD0oM/gIzGOzc56PKngN2/4RnuO4PKEDWh8IzDxz2dlZ4PHRpUd2hjp+ODY+QkfvKHJimjQtSco71VYT208DHpenprPjwef6mpr+SyEG6KlZtrB7fqIyWnSeUxsdY38kNGLkS6QA68UrVpmAK8AdYncFFMNXzkIL0XYckVJqcTauqriNh4xMvax8ZbjQ8m17hLucy+asOGmeiFHKvYdsbfBTW5dhJYZ05EsiXUZV4BclMVDJOYbUrPmidiTqk/CIMuXuj8kNXD2+Djd+roOWe+UZqaUSppe9O48RF9Nitr9vYE1tEUvMFJzh8Zyi8SETimjp11rabnpcyM0amnoVnUEaCu8bOEItr2y3xF5eNrMballLl3VNODMHI7CNhEPhLK4FbwQsHWNkpN5Zm8vaRrBwXDBci1tnOMguRe4MZbrB98CZSLxKxu1IX6gO7KlKq7IzGWNjZlG+sNv0COz5wucvceRYv6hye1Uelc/Gv8xg5dI+lpfsQApsmMw5D1I+DcMjWkbuOh8j9qFL6pZR6KwVJ4LTrTtHlEmsh7dyFTWWX38sTmpqqBk70gPeJood/nG6WzdD+Ce3KlgtTdyVkEh20VBbmqJdBqT+P907YVK6dz21dfcohBRXu7Mxee+D036NNGpcZJaRkKbMVNYdVp4w5fLGZMzghzOybC/7eJiznN8qE/0GnziOmKcpr8mvjBii1DHXg7J5gjFA1MgqNaNKzAsJGjuZZTiliZRho0sDCo0KiRmE8aGNjHIuyeOB9bdosLGEzC0LOIKKRSmeSXBvGlYbwJWexOr7QhPRWmYb3dbLzjNrX5NUo/wKJjmFnpILSuGndAOMH2hicl0wVyQOqSFDeNewCBdT7QStXTBijePhANfcPP2PCNxpAtfY1MoUwqsKcJBqaJsOisMo5lk5xGdnWmtohSVHIg0qaHhSKo2tRbEzqUl0dCTN2fPJQqYVgWnOhUUkbxXaI6x5RPGLiL+Ue8TL6G2GOklBxKXsyFABviZJjomFSINBs69yb3kRNMmzpw1BFGVE50Gia7FDUGE6mlxfq1/5GVyWNrNFNSQmm12bOn0yBilnv9RA6qx7wyChE8ZOL3w6fYUllbWcWtezFMOqZdGFaDQ8RsI4GPUc4zisEksoHabUghSSag1BGoI0jNr8C3JNcm1avkl1ITNsJWQKYtp457ewwaq2+Seyt+GSwyTvVUps7jp4184apPyRylbErXYFRVtaVwWMIT9bjiSKU2ctPWSfOOisMJamEumWNSxEckC7ExvZ9nFenxMY5KK5JLLdowdu2FCmLPshTuBhqHkb2ZJlttKDmUinjCJSy8hpbnk5TasgpLisSSKqVqCNsWxUWs5Paps9qFi2YYUqRWW47AW40fJymlosdqh/YqJdX/aZyeWjonKcin2dW3ER4pMQ6F8TQvUrEomN5WG/8eri22f7QPlFGi/tf5G2cSMZzUVgbi2UCUuIKxiSFJKhvSCKjugJcrCNUuTql7mGZuTdcqwGWkpVJqQcK0k0xtLRxjy6XKNiXlvkolzHPg5AtMemxKZQsQDQaKiIxoJFZEAwkM7BtsyxIKQttRBUg5dJJqlSTsIgoSwBZXvDZm8Lb6jz8umhOSk5KA4nbB+rF8SQv0pR+LKESbZNZd4pPsqyPftg1CL5gwXOS4mjyYddGTqAsb6fMRz3r5LJi2v4vAFhQc0KKDx0+EBiD+LwHma+SyeqQv7wChw3cYx7l3yctr64LGZVtzILwK3K0hTwMTZebtzH3UBQ2EKFD5QvcgxChgbI6mKwxu5nqZc6AwUetjO3omhShkRBpt+yX/ILwy1ubH3hAZ29gOt+AtpSFQa2sTJSQWxLqSQpBIINQRqCNCIb6bawL9XHZ16xrS/6nLJSpXNzrFFNr24hoob0nQiPNspdUvwymFysX5Ft57NFpsFWHm51iqXE7SRqOKTqDDIex/gXKf3OXsKUhVCNMiDvEX1PkW0pGhsOyRNBSicCU6q48IKWJEV9jqeAicsTmk421BxG8bIKKwhMNTultksM+s2WU4aIOFQFdaRu5sVqLFBZksjloTCNc/7o1ELdE+VwEtTw0daHaIza/ADp8xkP7ObThGAUBziabfkRh55LELcUpQRSiTTPaYxqMV7hsU/B67OLbzWyojejpeEBtjLplVaflHjNsSj3RUtFfZcGH80A4WR5RbXE+mrkyjwqE4a7Wzl3ZiBWqsh2WQizPz/JcvVl1KuCxhPeKiGx/UI/uQ5QkDXYupMy08wpxpWELzUOknQjUaRt+prsqeHybCMlNZRqOVhPomD758v0iTQP3SC1qxtZmOU9is02rew2fOKtF8GvywNVLEl/CMcZeLCb1CKpekYzVPIM6IzAyLBVpjGOTKVIjGEmVKECw0W2bZq5hwNtipOp2AbSYFLJ07FBZZp5hbMthlmWUzC6+lJFaq3Dj5QxNLhLJInKfuk8C6ZlZdZoUuS6tyhVMHsg++Do2zj1yBPWEoZoKVjek/KMelk1mLyMWqj1JYBg843lUjgf1gVKyAe2Ez0zSVddNDvEc7Yy+SOVco/FlkvLV9S4K+ycqwDSXxZuf9yDFLKcpqXJT7acu4wmTY1JeA6XZlCKonnGh7Cq1EKbYWCyRuCSsYnao20FFdkV/TbHnJP9VldD5i6lnuqLKHKPAZgLqoHiDrAWNdhRc3yYi8Nmqk31MuZkUKVbFJOhjYSVix5Q3ayqQlPtCsDbZWvckEn40jZSi17+AcTXRdO3cW0RzjbjZ2YgRXsga1BvhguyUfkiLci6DVCwRuitKW7PgW7q5dh9mWxMSriXAg1SciN20HhCrcvMZLgXthnMWdMatNE0hM7L5OpGF1G0gapUNtNQYmhXte2XXgG1vtCC8d30TREzKkEq66RtO+m/fFFXteGJ+o2fIW2QhcuFtvNq5tepAORpSGR7J75qzDi+UWmfZlWyhvE5U1od3GohsmkTOm3USy+PyRlrWlV9ZCmzw/SF70zLNLqI9coeySkq9U/XgTXzjmyOUX+6IwCXQOm2lwbxrC8r7gYj4bHEmgYRQYRu3RNN84DjE9sdPrD75jrnwv4G0xy2N0IiVsvhApmrKadycbQvtAJ79Y5Wyj0yuEBb/wBltpNZd16XPuLJT8Uq1jfqn1JJlUKy1EtabPVWzMpGxY5pfeMoBzon90OUZroJbvSpvKalXmt6gOcR/UmAenUvhJMYrtvyWA4zUlOpCSptwahKjRQPAGhBhe22p5GuVNqw2hNfm7BeCXW88CAkp90VzB26xTo9SoPbLyRfqOmk4+pDx4OevyQT2x6qZ4MbcsVzDUaVQkBOsRxRGYG6mBHRYK4mMY1E7Osxx9wNtipPcBtJOwQLNnaoLJqJxxMoj7LKdJ5WTjg1ruTu+UaiTO9759A60JkG9iplYzOuAH9/GDT2IFN3y/AqFvOUo5hcHvD5x0b2u+R70sf2vBATTCjUYmle6cobGypvymA67o/ZotVjIyKHU8dYe1Jrh7kLW1Pn2sDcl2yekFNnjpEtldb7yimE5rrDPjd9xQq0Qse6aHuiWVeOmPjZntHrFrzcqaGtPYcTUU+MIlkasDEXqklZvSCSvaUmgPGkJe4Yki66l7UsL9NiKFZHU4eNI9OyxOPPZLKl+DayD9ktumbDrYczPWzqdejviKbk+EFHK4Zh77Wi3PzJdQaJSAlNciQNp74qroTgnnk71WjqHJfJpZsxTkuhLkwcZO9Sx1Uk7qUjztZzclJ8FVUsxyhnZaHrSk3W7Rlw0o1SnUbMlJrmCDCrIxpktksmxe9e5YOYz3JpaTGbS23kjcqh7lfWK69V+SedMGKZgzsv6+VWN5CTTvFRF/1CcU+ySzSRfTwMLv3zaaVVSFJByWKVy+EHJxtg+MEz0lseYvI/ack3VKXKzfNFZqpNQE4t+Be2ExlLHRNa7Y8SiEKZm06LaeTxBST8RUQakQTsp/cmgV5z/XlFfiQAsf25wba8ARX/AKdn/IMJCTdNAvArcro/mpGY8jldqYdrJM3VXq0tKh20jHYuug/rM8SQVKNTDOuMeI+kd7GhU3CXKNrJAlCSdSBXuiGb54OhHg8sFPRWffVHah8r+Bmljnd/I5QmJGz04QLkohbZXCIjvDfOTkFBEw5RZFcCUlagN6qafGG16ay5ZiuCmKGt3rfl51GOWcSsDrDMKSdyknMQi6qdbxJYHwQ4CYSPSAZyxJd3rtIJ30oe8Qcbpx6Yqemqn2iizBzbi2KkoCQpFTUgHUVOyGWLdFTJNPJwtlQ3lJZRm7ausFuK5txFSa4CaEV3RbTqsRW5f5PJ1P6e1ZJ1yX8GUtS77zerSqbwMQ7xFcL4S6ZN6VsPkjOTEsd0OTz0NjNIAdlo7BRGwjJ2Yt5YbbFVHuA2k7hAyaSyG7VFZZo511Ekj7PLdJ9WTjg1ruT+8oFZYhNze+XCB0MpkUY19KZWMhrgB3wfQG53y2x6QqXZC3Uc8VgrVU4TqQNafSN2NrI1aqNcvTxx/wDQhcQBrCWsF6eShdIBjFkrDhGlRGqTXKZu1PsLl7ZcTrRY3KFfGD+on0+QPp4eOBrIWpKqPTDjC/bbJpXiB9IXKaZqraNnZrbrifQuS0637DlEOU7dK/CJpMdFFT9gyRPprMnG17UtgqR2pKTSFbn4YzAPLqsaZ6xQhR7WzFc5qRNGM12aa7VwpBK+eb9MkaAkLSDv4mJp2NcDorPYZYtq2fajjsp9noUA6oCcgcNUkZg1gJqyuKnnsbGMZcHOJu2JmxJ55iXcqgKHRV0kqSQCmo3gGleEVtRurjnsDDg+Cy3OVOcmEFuqGknrYAQT8ScoH6eFcjJyk0LbPvpNt9V9dNxOIeMMUYS7RM4S+5oJflHf0cShfwofCGyohHGBM4zL3LwykwPTS6c9tAfHIwxQajnPBLNWrlMCdsOQdHo1FuvEjwMMiuMCZarUQ/JW3dd1BrLzJ7yPIxkYYYmX6hB/3IBTbtpNbnBxAV9DGSXItx0VvPTCE3lOkzK9uXyUPnGKDxwzPo0ua5hsnOySs0lxk8CQPCogGpoF1WLvk0EliPq5lKxuUAT3jOEyf3iBtH7aMs90TN8lUYcFN3EejJ3qMbqX7v8AAWijmLf5HSExI2epCBelMLZVGJ+cOVuUcRab5XWi8KkE6FBSAKdhBEfS6CSlp0l4GrgF5MLYclrRYwE4XFhpxPtJWaZ9hzhGsjuqal2FHs/Ugj5sqPiY0FsT1pNni15Kin/R/wAnlZxrX/4ie8ktLrd9K4W10Gf3aQ/Tymo8LKIddCmVuXLEhamVmECstMJcG7FXwMOcq3844EKNsPjLKFs/ajqcpuTSse0E0PeKiCjFfskdub+SEzv2B7RTjCuIxJh8XYvyZyuiM3aTMo3zUqecdX13Bx0AglFyeZdGqEp+6XRQ2hMk3zzoxPq6iD92u08YPvoXl3S2R6Qks7/FPqLxJ6JVlqSNggkslN79CtbAl6a+zYaJK2zVTROSkk5EGD3bCeNf1Dbzh+fyZ1iWW85RI1NTuArqYUlvlhHpzsjTXlsPnFS7ZDZRioKFQ1rDpTqj7WiSpX2Lenj8FCLMYd9W7hO5UA665/BlEbrYfNEZi60wBVKMY3oNfCETqaKYXRYmmJZSDRSSk7iCPOFYHKRBtSkmqSUkaEEg/AiAaCyP5W/doNpCUzK6DStFHvIrC3VF+AlNmODkAmOaNfyfX5XZriqo5xlfXRWhBH3k8eEZJblgHo6Q7yuSDSVLl5ZZeWM+glFT7yo56WzKUnwFuSOPW1aTk1Mrfd66ziNNBuA4AUj0IwUZqK6QDeQEg1hNjzJsFtFiEq3RtazJIHguViroYddndwA8BCSugyMMmnsSQt7WM5eVmCgKS2ojfSCaexYJbLKE8Novl5t5BzCh3iOrznkVKumXlDaTvFMJ3ntzjH2Sz0VTNVZ9oTC2wssJWk8QDlwgGokUqYxliLLFvS59dKqQd4T8xSBxLww1vXkJlZKTWfRulJ3H9R84GU7UsNHNKXbNjgok8E+Qjz85ZeoYgU3ZR6AcSfOC1T9536dH+ln8jpCYkZ60YlyUwDKIo5V/6gC2GJeqRzpcVhVtCAnpDsJKe6PX/R92+X2Ns8CDkIsRh99x5ypdYwltP3elUYjvIpBfql0klFeTa0mzvRjwx7ZWowSFSYnfVSbTxbPgYpj/AGn/ACeTbLGsX/iK7zy7C1DnlqQqmRGlK7codp5TivaiTXRrlZ7nhmbXdlKs2H0qPBVD4GKvW/3RJNk4/F5RS59vl/vLUn3hzgjEq5dcA+o/3C+ZtxCspiVQreU9BUM2NfFhYb+LB2rQkWqutoXzgHRQrMA7wY3MscnOu6Xt8GZtO1y6srWKk+A3CCU8F1VGxYRopdhtTbamm6Hm8QdGxYGaVQ6PR5Vlk1OSm+M4x/8Ahl561HZhSUkAnRIA2mFyk5PCPWq09dEG08INnXxKN82mheUOmd0Nk1XHHkmqg9XZvl8V0DXdGLGFIClGmHFoRtoTtjtOll7kP1nGNrwi+cuqtSjzK0fgJoRwgLKsdMbRqMrlAn2S0JQ1SlxIHs9JPcKwhvBWtkuRhKX9c6k3LNPp21GFXzhMoN9McsIOAsSb2uyTh+KK+IhL9WIz2srXyZ4ukzPy62z1Scj8QDHet90btRzYCORrLEJEMgsyBYSEjFFj5sBZc3SpgofKTAeSSAIRwA8hbFK6Q+lLcKeQ+SYLisKE4id0E+WT2S2rLZqWbNaYTjfKajZsr8zDZPwebO2y17YA0xebpejACRvH7pGSltOX6f5l2ES95EnroSf3xjE9wD0Ul8WGNT8mvrN4TwH0hTyD6dse2NZLmP4UwUbgTl3GAk5eUY4vPI5YQ/8AdU24OOXlCJOHnKDjCXgtQ2SRzkqNesnCfjvhbl/tkNUH+6I8mRRtZ91XlEsX7l/JfJYg3+CF20f4dHx8zG6p/wBRm/pkf6CY3SmJmz1oxLQIBjoo4Ly+T+OdaZGjTVT+JxVfJIj6H9Hhity+4qzsF5B5/m7RU3sdaUPikhQ8jC/1Ktuvd9mdB8n6DJjwhjkVKVBoRKQnnFf4lrilYimC/ps8i+X/AHMf4YDeJ5sU51orGeY1ENoUv2sn1c4bvcsmUeYkXD0XFtK418/1irdZ5WSVf+0reZdZTiZnQpFaAFQUPGsckpPlAysl5jkGcthw5PNsujfkDBqvBzju5WUAvGTc6za2jw6QglwavXj8XkCeu4256l9B4K6JjXHIa184fODBXLHm2UlKMWE6hJqILnAxarS2NOXa+5OVkfsbXOLzeV1E+yIKCUPcDO36yxQh8V5Mw8246vapSj8SYTlzZ68XXCKXSNjZzYU0EuEICEUWk9FSVDRSTFe724PKcf6jcecgCLsofOKXnElZ2KNFd9axLLjk9OubxhoYMylsymaKuoHY4KdmsTuSfZVHHhEl3xZV0LSs5JO1SRhV3Gh8YU63+1jVJLtEF2LY01/l5pcus/cc0r/N9YHdbHtBex9ALvJm/X0T7C0bFYqV+GcF6mTMYOeAwGRjLmtYqog87n0Cy1tWph1bzKUgWiaFZR0eK3+QWiaFQlANfc1V3rrOu0W5Vtvj1iOA2dpiinh5JLrlHhDaetliTTzUukKXtOue9StvZDFJJ4JI0TteZdGTm5h19eJZJPgOwbIGeXPBZCEK1hBEvZ61qAGuwQVizIXO6MVlmusy7LbSecmVZD7tcvjv7IzOOInnWamVjxAJS5Z6zmko4io8jC5KSMSsXYYzYkqv1UxQ7iQfOhjHbOPaN77DEXZmE5tOoV2EpgfqYfuR30+ehhZrE8haQvEU1FcwoUrnCbJ0STwFGq+Ml9jV2kKMuH3FeUQV/NI9O9Ypk/we3eR/h2+z5x2pf9VjP02P/bxGoETM9JIlSMGI4/f/AJLpucm3Zlp5o46UQrEkgJAAFaEbI9nR/qNdUFBroTKDbyZu7NybRkJ+XdWwooQ4MSkFKxhV0VVoa0oYpv1dN1LimL5TO+KVHgJGTkUrVDEiaUxPaKvTMn8Q8IprXskeTqZf1of5KbZeeSAWQFa4hrBVRj5E6iySfBk5+1Ef/JlB+IDCf38YqVeOYyEpuXQknmLPdHQWtpW45jxr5walLyGp3Q6jkTTVgLpVpwKG/MfUQzdngor1kG8SjyGSV2FKZSpbxS4okIGqag6E8aRjxxgRb+oqNrUY5iuzMzrb7SilYNQTqCNNxgsnqVTosjlEGbefb6q1D41HcYLkKWhos8IpnLdccViWok/vZAS5GVaKuCxFcFtj20G3kKV1Qc+w5VjovawdRpd9bSNfaU1JKQj7Q8FE1wqRqEnMYgN0FORDp6bY8JFDV1JeYzlZxsnYldAfCkSynjs9GMZ+QpFg2zJ5sKUtI0wLxin4VQlzrlwyhRkia+UCab6FoSSHRtxtlB8QQYD0U/ixim12gR6fsSa6zLkqs7U9WvwqPCCStj28mPawQ3WljmzaCQjZU0PgRDM/cDo58lI7TBxhCP5HtloQdsNw2syeEC2i1DVdNIJe5YiuDGxpZFhuzKghlBVvOiR2nZGWNKO1CpTwdAkbtStno52ZUlSxpXQHchO0wqJJOcpcIz1v3vW/VLVUN6e8Rx3RTHGxs6FCXL7M8xSsBSsyGsZWWyXXEoSQCT4QxPMyW6WyLkzVvTjEimg6bxGm34+yI2cjzo1zveekZ92amJtYrUn7qRoOwRkZ48FqhXUjXWRddthPPTihlojZXjvPCESscniIiVm4OQ9ZznWbKOIBH5THSjdEHMemMZSz5U+pmSg7sX1pCpWWr5Ryaqq5dSwO5CQmEqSRMBxFRUHUjxiayyDT9uGU1UWprbPKHNosFbK0p1KSB2xLVJKaZ6Woqc6pRXeASwbRa5pKCoJUkUKVGhqO2G6iubm5JZTEfp2pqVShJ4kuGmO0LB0IPZEjTR60ZRfTJRgWSJMaA2VKVBpCJyKVqg0iacihaoNIknMT2qr0jJ98+IimpcNHmamXviwK8kwpCAUEg12dkMpS8k9834Mwb0OpyWAscRFHpRxlGKpzXDKVWtKPetZTXeAAfCMWUY6tRDpjUNBxKEthJlyggjakjQjjG9EEpuEsyfvMlJ22uWq282XEpUSg7QeB3RyeEepZo46hKUHhvsOmLcmEo511gc0cxUBVAdK7RBLoRXpNO5+nCfuQsXaki76yXAO0oy+kFnBYtNrKvhP/AJB12FIO+rfU2dy9PH6x2RsdZrKvnDJQ7yduqFWHWnRwVQ/SBbXksq/U0+JRaEk/cydazVLuEb0jGP7awvevuehDURl0xE80pBooFJ4gpPjGdj1hjOzb1Tst6mYcSBsxYh3KrCpwj5QRp5Plgm6YZlpl9O3EnCaduYiXYl0F2TevXZUz66UUwo/eRmK/y/SGwnjtip1vwAuWfZqjVE3QblUr4xUtr8icWfY6hhu/MbJdJPDmz8oh26itlW6BS9yd2S7m05T8LtfAkwSvtTzJAtR8C88lbAWD9oWpsap6IqN1RD/qZzWBMkD2/fCVkEcxJpSpYyonqpO9R2mMQrY2cxtO13ZheN1ZUdm4cANkFkYoKJUFmkVS4qRj/JfLoJjaPLFyaRqrjSNX8R2JPjQRseHk83W2ZhgvnJMPTikilVLwj4ZfKOeOwIScazSvzcvZqKDpvEZDb8fZEJk3IGFbn2Y+0LccmF4lnsGxI3AQyPGMD/SSPm3c4fL5CZQD2Jqkd5ZPOvI9sBt59YS1Wu0jIAbydkTW2RisyMq09k5ba8nUZWYQjCytwF0JFc6E0jxpxcsyS4PpapxglXKXJ7OWKw6arbBJ1IqD3iBjfOPCYduhoteZR5Fj1z2v4bjrZ91X1h31c3w0mI/6XUvi2gJV3p5v1M8SNgcTXxzglfS/lD/g30LocRn/AMlZmLWa6zbDw904T8o7bRLrKActRHvkib2PI9fJOp3lPSHlBrTRfxkJlqJdNHrd9pVWSipB99JHlBfSz8CZXJh7NrMudRxB+IjPSku0SztX3A7WcFWs/viGVrs8++SbRXa82W0YqA50IO6DghE5Z4M67Oy7nXZFeGXlD1GS6Z2LV8WLZmy5Jei1tnvEFlrsZHUamHSTQFM2U602pctMFwDNSRkadgOcblMbXq67J7boY+zEYtwnJwV84PZwek9Gu4GxkbTYeSFl0BPN4FtKNO4QB4F2muqnsUec5TEs1Zcg5tW2e8fOO/kvr1Gth9pApuYlf+XmUHgr9DHcIrr/AFGXVlYO5dC0Gs204uLa6H5QDnHyXQups7JNXhtWU63PADY4jGO+nzhcowkPjVHwMmeVPF0ZuTZeG3Kh7lAwmWnxymPi3Ekq0LvzXrJdyWUdqKgV/kNPCENWrzkdvQM/yfWe/nJWgngleE/QwalLygHbtM/afJpONZpwOjehWfcYZ6e4H6uHkzjthTCDhUy4D+EnyglTIP6it+UQVMkqh8puV2AtiIKmTXIkdmUIvm3M7akENWo+BQPOAHKmNVKdlYWmdhFKUVgkY3gIbag0hcpByWwKRZZwkhEmFNLAEbXxFsU02bHk/NedVsAA8zAJ8EOqhykAXTUXbRBOmJxXnTzELbHzglWkDX6erOuD2cKe5I+schlKxETNuQcfkjZIKQ7nDm/6gtx4NZdC7Ds4rFmhoHpLPkneYnv1Ma8/cyFDsf4Nba142JFH2aTAK9Fr1oe37yvARHVRK6W6wbbdGmOyrv7mQ/6ioqKiolRNSa51j0HFLhLg8aUW3nybe4NsPPOlC1lSAgmhzzqNusebq6oRjlI9b9MusdmyTysDC7F5XJh19CwnC2FEEChyVTOF3aeMIRkvJZp9XZOc1Lx0Su/e4TLTzim8PNCpoa1yJy03Rlmm2tJPs6Gr3xba6L7KvOzMIWtGIBsVXiGgzOytdDHT08q2k/ItamM0y5q1mlt84lxOCtMRyFd2cZ6bTwxE7k1lEJlptfWSlXaAYZFyXRJOYresOXP8JI/DVPlD42z+5HY0yDFmNtqxCpI0qa07ILc2RzaB7WtAN0BAVXUHdBwjkUsyfAmemZZeamu7KG8rybtuXQE4xKL0cUg8f1ECGp6mH7cgj8uqUKXmlc43oqm7cYOKQ6E46pOqaxLwAXisptxIfaHo160+6raDBZwuSrQ6qcJejZ2jPWTLhMy1jzbxjFXSldvCMUs9M9LU2OVE9neDe2hZpfCwpIZKF0QvLCtB0rGPk+d013pSjtblntfYUOXOmNUYF8UqofGAyonsV6mM+0U/ZLTls0peA4dMeFYFygyuEIS5RexyiTjOTyARucQU/SFSrhIphuiG/wDfki+KTVntq3lOGvjSFOiX7ZFEb/ugd6TsGY6pdl1fzAeNRGJWLsJ2xYqm+T9hecrPIXuCqV7wflDFFyFu5LsVu2NaMr6txRA9hyo7jDVTb+0U7aJcSKf+5rRTkqpPFFT4QedTHjaL+n0r5yZZkZkwGneZSkz02fJTE7eW2Cy5KY1AlqYNAMvSqkUxrwt0gHE9U9WMts3PgzaWJVlDFxUCzodx0YJJ5z8Z/pTSAT4PPvWbEB8lTOKZcV7LfipQ+kLm8IfauEZu9EzinHz/ALih3GnyjkxsI8ALJzh1XMjpLCyzpFyLiF0CYm+gyOkEnIqA2qOxMT6jUuM2odgwrU+X0FXsv0nCZaR6DSeiVpyqNyNw47YGnTZzOfZtluFth0Ydt/OLK/kRygWoeqYyT5FuGEdC5L1+nc4NH8wiLWfFfyP/AE9Ytb/B7ydq6c4r3VHxVA6j4wQ3T/3J/wAAdxzSQnlb0H8ioZqFiyAurqaB7hO1lZ4/7f8AwXG3PMotgJYyjxh6tjqO53/kIKTzbkRJYWAq9EwUvyZBIqlH5h9Y2lcSEvnP4LLVtJxFoIQFqCFFFU1yz1ygoQTrbEYUoNjAz6yqYTXqAFHCoJgYxXBFLwZR+dJJxGp2w/GOSuNX2AHpim2OeB8a8g7roVG7E1wNjFoJsS1w0ooczaXkobuMCo8CtVpXNb4cSQyDYlXCk9KXd12ih0I4iO77I2/qYblxOImte77qFHmkFbZzSpOeRjkX6XXVzilY8MWWnPTJb5p3HgGxQOzSppnAyswWU00Ke+CWROxPOtmrbq0diiICKUuy7ZCXgfWfyiTrRoXcQHtAKgJVxbwaqcfE0UpyrqUKPyzLo27D3GoiZ0J9MZGco9ovVeOxpj10lzajtSB5pMcq7I9MJ2xfaA37Dsd71Myto7Ao/wD3EHHd0xUpLwKpu5FM2JlCxs2HvBh0a2+mJlqFHtCx2zp1nRSiOCq+Bh8ar10B69EuGCqtGaGRBJ/DDlfqY8YN9HTPnJnUZJiOv20t/c9QiDEqZhLHBJmYPQYOHLSMwXLOcUah8pA4PUwlGMJrkIqs4gkLfZ0uXTzViqVtU2o/1qpCmyLGbDzkdZ6My5uwJ7gon5QmbH2Lk52+S68spFSpaj3qJhq5DbUY5ZqrEspDI514iozz0H1MU1QxyePqdRO17IG65TZoos2XSkkBZTUaVTgJofCIdKlK+TZ6+xwojE5KlzKLl8GxTjySbdzgavkDKPAUwukC3yKkjofJOurj53NeZ/SI9Xyl/I3SLbJ/wA3Tt9mWEzzysONJSjImp6W7TUQV0HLbjwBVLbKWR7dWw3kWc8hQAW8g4E1zzSaYt2sDZYpTX4AjFxy35EFym1NS1oIcGFaUEEHI1CFw21cxaMnJbkV2Yqtiuf8AkPmmCwnYIteJpBd7T/k1e6j/AIwdPciaDzKRG8h/xzR95vzg6/g0Jqf9KTGGP082PcSf7YWiKXwg/wAmMm3tsMm8vCPYrjwCrf2R0lwkPUMAy102xuxpYyNSKudrA1vnDDUcGiu/aSXEGVfOX8JZ+6d3ZBtc8HlazTSrn69S/lfceS1mTrYAZeQpI0B/UQqTI/U09rzKGGFfarQR15VDo4EfX5Qqbiyyqmr9jYO7aTJ/zVlLG8pQD8hC8S/az1KotAamLBdPTS6wo78aaeYhebU+OT0ISj5K1cndmPZy1pBJ2BRQr6GAds0+UOxB+QKb5KplIqzMMuj4pPzhvruXGBclFCGcubPNatYh7qgqDim3wJc4IUPS7zZ6SFp40I8RByjJM5Srl5RFNrOp0cV8TXzjPqLIvhmPT1y7RaLwPbwfhDV+o2oX9BUxAo5AQq57aoo9MgIlRxMRqMLGtYfQszQLLFHOGXvM2CTSYXHtAsuUYq1D5SAf3OqX1TzNkto380nuFTE7fJNXH3ZCeTJnBZb7ntFw/wBKMMKnzJIbLjLMRKhuXTiOviTwiyOInnT33PAIZxcw4lOeZASkZ6nxMHCfbZTXRGvGOzpHLUrAxKI3Yv7UJER6D5TZdqF7YnJceUWf6QjHJbLHOMp+QFnReHIBvkW4nS+SfJM0r/bH/I/KJdT4RtTw2c4deq4ke8POKPACWIts7RaMo5NOSz7D2BtFCtNTpqRQbdmcSxxHKaJpTUuTF3vnkKdm+bIphCSRoVBFD9IrpWYpMU4v1IsjYJ/9mdr7avNMY1ts5O1PF6QXehXo5T8CfDDB1dskpfun/kpvY8EzbajpRsn4Kg617WDpVupkv5GTqwibUVdR9AShWzEBoYBLkhWZUe3uL5MhbEqphwpV8DsI3iCXtWT2dLbG2GUKFuUjIvhyL1EqL0ZGxvgJRKiaZwUYNPLGJEA7l8Y6LeM/kLaXS9qONdVahnsJEZOXtfAE9PCXgeSN75lNMLyuw5+cTpKTJ/poxfCHcrykTSOsG1jimnlHS08B0G49DVjlDDqau2eHE6FSRiHimJZVYfEiuN/HMQZ+3rFd9dJFs7win5TGKFn3ya7IPwDGWslWbE06ydg5xSfBUNin5Ezm10QcknB6i0ircF4VRVCP2ZHO2P7oAEyqeTqpl0dxiyEbF1hk0p6aXeULHnln1kqDxTQw3Mv3QNiofstAl8xXOXWDuwn5QtqjzBj16/ixGPdOceZq3mWPse8RETIwmIJGFzMVaX55+wLPqwttuRjLkJ3xRCpR90wWF2a1zjzafaWhPeoCMbdjygJcI6vyqs1Zl29BiJP8qafOEw5bJXLYMWiJawVKA/hqIHFaqfOFSf8AVGQjur5OLOvqWanM/vSKVmT4CUIwR2Hkks5tiTfnVIxujHQDMhKE1oncSYl1e5SUCilLDkN7PtRFuWfMc8xzeDEEnWignElSVEajbCWnTNbWMT9SLyjgtchHrz4rRJgvZVHUdv8AgCaJsmphLYMlhHUuTM0l5w7kD8qzCL+WhEHyzmVlnE8Dxh6Du4qG1oWmsOEIWpI2gKIB2Z0jmTUUpQAWHvQO8cXlGpjZQXqRNhdkE2O7XapVO9MblykedrZJapIvvOr0Up+AeSIOviRLpnmdgHf4+lQd7Y8zDKxv6XzCX8n12rQS+2ZV4/8AjVtB2AHygZZzkDX6eVM/Xr/yhnMSZmG1S72T7Y6CvbTsPxgOcEkLlRNXV/F9r7GUfuzNAGrRPYQfnHR+LR7MP1PTS53C12y30asuD+UxsOI8dlUdVRLqSA3GlDVKh8CI1wj08sfGcX0yhSo1vHL6XgasMrUvLPbCpfB58hpEEOEHKF19s1pMZWKyuZdQy2KrWoAfU8BrGJ4zJgell8HaXZ42dzFnyLSXnyCp3EaDipRGhJiH+43KXQ9y9NbUuSM5aUxo/ZaVbygoV5w2MV4kTW2GctBckr1sg42eDfzTFMIsinOXhiCas+zlHoqW2eJUPzQ+MIvliXdqF0kwQ2Oj+FNkfzfrD1UvEwPqp/vq/wDggqz5pPUfCu2DjC9fGZqv00vlBorUZ0ZYWzxhmdWusBf9m/LMIo5x4Nst02z6Q+EAjCQMaCXNaGLtPxByMZMGnbB5VMVxywS1tBMYoSn7psFvBrrhWdjnWAfbBp+EE/KNstSi1EmnPLwaflltDA8y2NQgnsqafKJKnwzJVbh1fwc1YTaNqgwk+Cj5QFMXZaUtYicbaontj0HONfEOxLyzZcn1/FSCloWguMLNSAeklVKVTXXKmUQ31+o8+Rtc/THd7+VVtyXWxItFvGClayAmgV1sITtI2xlekeN8mNduVhI5YTkIut4gkT4JtK1jafL/AAZJBErCBczp9wVUkZ1XunwbV9YXb8kSJ+/BzawzSqoah+o8Ig+9VRMZkOEMRRorlXfM0mq6pZBOM6V4D6xp5+v1XoyxHs0Fo2824lyWlwA02ilRoSNieA8Y1M86OmnFqyx8shen1EqTrhH5Uw+vvIGiebLAXlA6zR/2/nGw8jP0Z8T/AJMexMlC68YyU0m0z3J1744Z0KzZ0TbYorDMN5pV7Q/esBuz0fL6ir6Wxtr2S7/Avm560GzkFkfgxfKNh+SqujQ2rnBQL2TiOs2PihQjoLKQz/pOll8ZY/ySRfxX8SXSfj9RGtPOEav0VL4zZem+Ukr1soD8EH6QqeGuymvQ3w6nkvbtWxHevLlH8hH5TCcWT6L64Wr5MvTZN33dHy2fxqT+YQl+tCXRbDD7GdkytlWUl6bYmEvrCKISVpUoE7EgbzSFuVk/Y0P9seSuzZtUhJu2jN5zcyaoSdQFdRI+GZjPk0vAmT8+TFtX/nQfXYhrmAYr2RzwTyr3FyeUOYPXCFfCnzjI2bSWeiUj5d7wsdNlJ7P1EUx1Cxloll+nSXxkCrteVV1mKfAfKC+opfaMWj1UepkOekzoVo7CoQ6M6O8tB+nq13hn3odk0sD8X1g91X+9nf1vNaP/2Q=="/>
          <p:cNvSpPr>
            <a:spLocks noChangeAspect="1" noChangeArrowheads="1"/>
          </p:cNvSpPr>
          <p:nvPr/>
        </p:nvSpPr>
        <p:spPr bwMode="auto">
          <a:xfrm>
            <a:off x="520700" y="555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s://encrypted-tbn2.gstatic.com/images?q=tbn:ANd9GcQm0v3QaBzRcBBiwZ_OvOv4kBAP5qErkd5EDwCpu0htdyl1ia4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1119" y="1340768"/>
            <a:ext cx="1512879" cy="132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5763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194007" y="4077072"/>
            <a:ext cx="1475451" cy="1291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l="3769"/>
          <a:stretch/>
        </p:blipFill>
        <p:spPr bwMode="auto">
          <a:xfrm>
            <a:off x="2110074" y="4093719"/>
            <a:ext cx="1643652" cy="1251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3568" y="2780928"/>
            <a:ext cx="1512168" cy="707886"/>
          </a:xfrm>
          <a:prstGeom prst="rect">
            <a:avLst/>
          </a:prstGeom>
          <a:noFill/>
        </p:spPr>
        <p:txBody>
          <a:bodyPr wrap="square" rtlCol="0">
            <a:spAutoFit/>
          </a:bodyPr>
          <a:lstStyle/>
          <a:p>
            <a:pPr algn="ctr"/>
            <a:r>
              <a:rPr lang="en-GB" sz="2000" b="1" dirty="0" smtClean="0">
                <a:latin typeface="Calibri Light" pitchFamily="34" charset="0"/>
              </a:rPr>
              <a:t>Raise User Awareness</a:t>
            </a:r>
            <a:endParaRPr lang="en-GB" sz="2000" b="1" dirty="0">
              <a:latin typeface="Calibri Light" pitchFamily="34" charset="0"/>
            </a:endParaRPr>
          </a:p>
        </p:txBody>
      </p:sp>
      <p:sp>
        <p:nvSpPr>
          <p:cNvPr id="14" name="TextBox 13"/>
          <p:cNvSpPr txBox="1"/>
          <p:nvPr/>
        </p:nvSpPr>
        <p:spPr>
          <a:xfrm>
            <a:off x="5090026" y="5590981"/>
            <a:ext cx="1714222" cy="646331"/>
          </a:xfrm>
          <a:prstGeom prst="rect">
            <a:avLst/>
          </a:prstGeom>
          <a:noFill/>
        </p:spPr>
        <p:txBody>
          <a:bodyPr wrap="square" rtlCol="0">
            <a:spAutoFit/>
          </a:bodyPr>
          <a:lstStyle/>
          <a:p>
            <a:pPr algn="ctr"/>
            <a:r>
              <a:rPr lang="en-GB" dirty="0" smtClean="0">
                <a:solidFill>
                  <a:schemeClr val="bg2">
                    <a:lumMod val="85000"/>
                  </a:schemeClr>
                </a:solidFill>
                <a:latin typeface="Calibri Light" pitchFamily="34" charset="0"/>
              </a:rPr>
              <a:t>Simplify</a:t>
            </a:r>
            <a:br>
              <a:rPr lang="en-GB" dirty="0" smtClean="0">
                <a:solidFill>
                  <a:schemeClr val="bg2">
                    <a:lumMod val="85000"/>
                  </a:schemeClr>
                </a:solidFill>
                <a:latin typeface="Calibri Light" pitchFamily="34" charset="0"/>
              </a:rPr>
            </a:br>
            <a:r>
              <a:rPr lang="en-GB" dirty="0" smtClean="0">
                <a:solidFill>
                  <a:schemeClr val="bg2">
                    <a:lumMod val="85000"/>
                  </a:schemeClr>
                </a:solidFill>
                <a:latin typeface="Calibri Light" pitchFamily="34" charset="0"/>
              </a:rPr>
              <a:t>access control</a:t>
            </a:r>
            <a:endParaRPr lang="en-GB" dirty="0">
              <a:solidFill>
                <a:schemeClr val="bg2">
                  <a:lumMod val="85000"/>
                </a:schemeClr>
              </a:solidFill>
              <a:latin typeface="Calibri Light" pitchFamily="34" charset="0"/>
            </a:endParaRPr>
          </a:p>
        </p:txBody>
      </p:sp>
      <p:sp>
        <p:nvSpPr>
          <p:cNvPr id="15" name="TextBox 14"/>
          <p:cNvSpPr txBox="1"/>
          <p:nvPr/>
        </p:nvSpPr>
        <p:spPr>
          <a:xfrm>
            <a:off x="1993682" y="5589240"/>
            <a:ext cx="1858238" cy="646331"/>
          </a:xfrm>
          <a:prstGeom prst="rect">
            <a:avLst/>
          </a:prstGeom>
          <a:noFill/>
        </p:spPr>
        <p:txBody>
          <a:bodyPr wrap="square" rtlCol="0">
            <a:spAutoFit/>
          </a:bodyPr>
          <a:lstStyle/>
          <a:p>
            <a:pPr algn="ctr"/>
            <a:r>
              <a:rPr lang="en-GB" dirty="0" smtClean="0">
                <a:solidFill>
                  <a:schemeClr val="bg2">
                    <a:lumMod val="85000"/>
                  </a:schemeClr>
                </a:solidFill>
                <a:latin typeface="Calibri Light" pitchFamily="34" charset="0"/>
              </a:rPr>
              <a:t>Drive technology</a:t>
            </a:r>
            <a:br>
              <a:rPr lang="en-GB" dirty="0" smtClean="0">
                <a:solidFill>
                  <a:schemeClr val="bg2">
                    <a:lumMod val="85000"/>
                  </a:schemeClr>
                </a:solidFill>
                <a:latin typeface="Calibri Light" pitchFamily="34" charset="0"/>
              </a:rPr>
            </a:br>
            <a:r>
              <a:rPr lang="en-GB" dirty="0" smtClean="0">
                <a:solidFill>
                  <a:schemeClr val="bg2">
                    <a:lumMod val="85000"/>
                  </a:schemeClr>
                </a:solidFill>
                <a:latin typeface="Calibri Light" pitchFamily="34" charset="0"/>
              </a:rPr>
              <a:t>via metadata</a:t>
            </a:r>
            <a:endParaRPr lang="en-GB" dirty="0">
              <a:solidFill>
                <a:schemeClr val="bg2">
                  <a:lumMod val="85000"/>
                </a:schemeClr>
              </a:solidFill>
              <a:latin typeface="Calibri Light" pitchFamily="34" charset="0"/>
            </a:endParaRPr>
          </a:p>
        </p:txBody>
      </p:sp>
      <p:sp>
        <p:nvSpPr>
          <p:cNvPr id="20" name="TextBox 19"/>
          <p:cNvSpPr txBox="1"/>
          <p:nvPr/>
        </p:nvSpPr>
        <p:spPr>
          <a:xfrm>
            <a:off x="3372852" y="2880743"/>
            <a:ext cx="2063244" cy="646331"/>
          </a:xfrm>
          <a:prstGeom prst="rect">
            <a:avLst/>
          </a:prstGeom>
          <a:noFill/>
        </p:spPr>
        <p:txBody>
          <a:bodyPr wrap="square" rtlCol="0">
            <a:spAutoFit/>
          </a:bodyPr>
          <a:lstStyle/>
          <a:p>
            <a:pPr algn="ctr"/>
            <a:r>
              <a:rPr lang="en-GB" dirty="0" smtClean="0">
                <a:solidFill>
                  <a:schemeClr val="bg2">
                    <a:lumMod val="85000"/>
                  </a:schemeClr>
                </a:solidFill>
                <a:latin typeface="Calibri Light" pitchFamily="34" charset="0"/>
              </a:rPr>
              <a:t>Control Unstructured Data</a:t>
            </a:r>
            <a:endParaRPr lang="en-GB" dirty="0">
              <a:solidFill>
                <a:schemeClr val="bg2">
                  <a:lumMod val="85000"/>
                </a:schemeClr>
              </a:solidFill>
              <a:latin typeface="Calibri Light" pitchFamily="34" charset="0"/>
            </a:endParaRPr>
          </a:p>
        </p:txBody>
      </p:sp>
      <p:sp>
        <p:nvSpPr>
          <p:cNvPr id="2" name="Title 1"/>
          <p:cNvSpPr>
            <a:spLocks noGrp="1"/>
          </p:cNvSpPr>
          <p:nvPr>
            <p:ph type="title"/>
          </p:nvPr>
        </p:nvSpPr>
        <p:spPr>
          <a:xfrm>
            <a:off x="288776" y="120622"/>
            <a:ext cx="5867400" cy="500066"/>
          </a:xfrm>
        </p:spPr>
        <p:txBody>
          <a:bodyPr/>
          <a:lstStyle/>
          <a:p>
            <a:r>
              <a:rPr lang="en-GB" dirty="0" smtClean="0"/>
              <a:t>How data classification can help</a:t>
            </a:r>
            <a:endParaRPr lang="en-GB" dirty="0"/>
          </a:p>
        </p:txBody>
      </p:sp>
      <p:pic>
        <p:nvPicPr>
          <p:cNvPr id="3074" name="Picture 2" descr="https://encrypted-tbn0.gstatic.com/images?q=tbn:ANd9GcQ7L1yHf8uEi-McfWXBU-oVchIRg0rDXDNo0qUJfVjxHlFmsTnATQ"/>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1560" y="1416061"/>
            <a:ext cx="1606694" cy="1148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AutoShape 4"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63500" y="-401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215900" y="-249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368300" y="-96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9" name="Picture 17" descr="https://encrypted-tbn3.gstatic.com/images?q=tbn:ANd9GcTnEzJKo0Kwip7ZuJ4QfnAETOoJhMej2hhfMEw4KrtVjdqcrLTL"/>
          <p:cNvPicPr>
            <a:picLocks noChangeAspect="1" noChangeArrowheads="1"/>
          </p:cNvPicPr>
          <p:nvPr/>
        </p:nvPicPr>
        <p:blipFill rotWithShape="1">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3576420" y="1283792"/>
            <a:ext cx="1707356" cy="1414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TextBox 17"/>
          <p:cNvSpPr txBox="1"/>
          <p:nvPr/>
        </p:nvSpPr>
        <p:spPr>
          <a:xfrm>
            <a:off x="6323929" y="2949866"/>
            <a:ext cx="2280519" cy="646331"/>
          </a:xfrm>
          <a:prstGeom prst="rect">
            <a:avLst/>
          </a:prstGeom>
          <a:noFill/>
        </p:spPr>
        <p:txBody>
          <a:bodyPr wrap="square" rtlCol="0">
            <a:spAutoFit/>
          </a:bodyPr>
          <a:lstStyle/>
          <a:p>
            <a:pPr algn="ctr"/>
            <a:r>
              <a:rPr lang="en-GB" dirty="0" smtClean="0">
                <a:solidFill>
                  <a:schemeClr val="bg2">
                    <a:lumMod val="85000"/>
                  </a:schemeClr>
                </a:solidFill>
                <a:latin typeface="Calibri Light" pitchFamily="34" charset="0"/>
              </a:rPr>
              <a:t>Protect valuable and sensitive information</a:t>
            </a:r>
            <a:endParaRPr lang="en-GB" dirty="0">
              <a:solidFill>
                <a:schemeClr val="bg2">
                  <a:lumMod val="85000"/>
                </a:schemeClr>
              </a:solidFill>
              <a:latin typeface="Calibri Light" pitchFamily="34" charset="0"/>
            </a:endParaRPr>
          </a:p>
        </p:txBody>
      </p:sp>
      <p:sp>
        <p:nvSpPr>
          <p:cNvPr id="6" name="AutoShape 2" descr="data:image/jpeg;base64,/9j/4AAQSkZJRgABAQAAAQABAAD/2wCEAAkGBxQSEhUUEhQWFhQXFxYXFBcYGBgVGBcUFRUWFxcXFBcYHCggGBolHBQUITEhJSkrLi4uFx8zODMsNygtLiwBCgoKDg0OGhAQGywkHyQsLCwsLCwsLCwsLCwsLCwsLCwsLCwsLCwsLCwsLCwsLCwsLCwsLCwsLCwsLCwsLCwsLP/AABEIAKgBLAMBEQACEQEDEQH/xAAcAAACAwEBAQEAAAAAAAAAAAAEBQIDBgcBAAj/xABHEAABAgMFAwgHBgQFAwUAAAABAgMABBEFBhIhMUFRYQcTIjJxkaGxIzNSYoHB0RRCcrLh8EOCkqIkNFNjwhUWcwglRNLx/8QAGgEAAwEBAQEAAAAAAAAAAAAAAgMEAQAFBv/EADQRAAICAQQBAwMDAwMDBQAAAAABAgMRBBIhMUETIjIUUWEFQnEjM4FDUpEVJHJTYqGx0f/aAAwDAQACEQMRAD8A4zhIirDQrKZa2rZD6pZ9rBaLQPCHYz/gxhktPuN0KFkcNR3Qz1pxjuTEzqhLtGgs++Chk82lxO3YfGGrVt8SRO9KlzEfStjyVpNr+zp5p8CoGmfEDIiMm18g4uUXhnP5uUW0tTbgKVpNCDv+kCijJWBG4MyegRp2SQgcoxslgjnFA5PcEDtceUdk+KKwTW5ZOyNrls4p6XHv17gT8oBcC7n7Aq+Cqzz/AAXTuAEOi8gVfAUOIyjpfYJMGLcDCOexiY6u9bgYStl1HOMOUKkg4VBQ+8k78h3QbixdtW55R7fC225pTXNIUlLaMFVGqldp4fOOSOorcM5M5SA8FGTzDAtYeTj0iMlhnHQbLsF0WU6KAqdwutpBqooFKmnZGp8YIpzTsyLkJxWOv3JgeI/WCyb/AKuUOZhVLQs9exxlA70kfOOyCl7JHPrZawzDydzix/cYX5ZZW8wQFGMYe1jM+TsFaxnC5IJESIFo4+SmsYlk7JcmlOENXQt9liFQaYLRYDDADxQjGjcng/f72mMRpIfv97TBIFosAg0CWTFiup+7UcM4XPRWR8ZNhq65ecABliDmCPCFQpalysYKVNNcPJAVEdyov8mltY2zxEFomkQAI0sa0Fy7qHWzRSTXgRtB4RXGKcAHydGvPYrdrSgnZQenQPSoGqgNUniNRviVTdc8S6Diso5SB84rR2T6mUBLmPAOSSU1jIrev4MyTQmOinF89A5LUpg4+2TQOSQbg0kZk0PJ3LYrQa4Yz/YYmlwhdksrAsvGrFOPn/dX4Kg0njIceIlSEVEOS3IW5A7rdI5PbwNjIGWIGU2+g8lakZRzWEFk8KY5rHJuTzDGKJ2T3BAyjg7JsbvXv5hDaXWQ6Wq8yrEUqQD9070wO3glnVl5Q7RYyl2e4gKRz00r7Q00DQ0SaqSmuppA5xIDd7sgNokpVZDhyOFKT2pWkGCT7DiuJGVvsxgnpkf7hPfn84xdZKaviJDHMYRI84BpYNTPFwMsHIjhgdrNyj5OsYkcySBThBJNAvkghdK12wKljsJoISYemKaLBBgHhT+/3oIFo3J6P3+9gjjj4kbafGNyjMGrl3a9RwKG40PlHtRefjLJ5Mor90S8t4uu2FDhQ+BgmuPdEGLw8xkVqsSXcyJLZ7vAxLOmqXHRXDUWr8lT9wnT0mVpXuByiOdKUnIrhqc/JCibsKZZrzrCwBtAqO8QqPHaHbovoEaNYOE8xyC+DUXIvKuQfCxUtGgdRvTvHERl1PqRx5MjPa8j/lPumjCLQk6KYdFXAnRKj94bgdu4xLp7Ws1z7XQ6a43RObNiKKms8iWy4JhuMLIOT2kLcsrCM3FyEw5YaAbLUt6xyWMgZOlXMfP2IJk0tGaSr0iV5FSSTmD3RHYvd7ugexDyk2S2y82tICVupxOoBqEr2kdpJ7odp55XIaeDNSqIdjDFWPHIfKWMX10GQHWO4fWD2KRPbq1VE08pd+XaGaEmmql5+eQhigoo8t6u6x8Evsci70TzJPApB+FDASaHwlqI88iy2Lg1BVLGp9hW38KvrCpM9CnWS6kjDTEspBKVgpUDQg5EGMkuEegpJrKPENwsxyLQiDj+Qcj2xb5PSqQgJbcSkkt4xUtk6lB1HZC5wUpHemmMLdmCuRs589YPOV7ecxQC4k0bFYyhVymsUtF0+0G1d6Ex0MNB19GWIjWNIqEC/wAHI8AEYsHETAPJqPdkb2cyCzAt8GpEXEjZGTSNTZanKm7bB9IF9kakGg+sDlxftNwmuS4PU6wp4iGqz7oW4LwSKhrXL96xra7MwyrGs5pGXHbxhe6b+Ie2K7IJSRmk07ICOY9MN4fYylLXebpRVe3OPQjqLIpJk89NVLwaGQviNHmgobSPoYb9RubTJ3o8fFmisy1ZB0jC4thfAlA7urE8p7ujlXJfI1aHnWEJdLgmZatHDhGNKfbqnJQG3KJZvnDHRRhuUm6P2cialhWXdIJpmEKVnUe6YOixNem/uOxlGOZeB1iyMuWKlE6Dyd3pDJMrMUVLO5Z5hBVl/SdsSaujc98e0bXbte19Ca/d0jJP9HNhzNpWuXsk7x5R1Mo2LnhmTW18dGZDVIpdf3YOSwIhbjh4FtlqGoOEcmbi9CYLKSwhbYSygg1SSDvGR746Mc9i9xGaQV5kkneTU98bNLpGqZ5KozEHjk6x5RvLBlQGQRqokn4ZRucM8DUycp4MNe+1FuvKQDRtBKQNhI1J35xzbZ72g00YQUn2Zot8YW4eWejwaG7d7npVQBJca2oUa0G9B2GFyw+ETW6aE+UdAvDYLVpS4mZehcw1SR98DVCveEJU8SxIRVug8M5q3L0yIzixRWMj3Ii+ikY4JnReRjd650xOHEgBDQ67q8kADWntRNZONb+45MOvlPSrcszIyq1O8ysrU6aBJUQahPxP/wCwFanu3SRyRVyoorMsr/1JVlXgR8oCrr/IUeDHKTDpYwEmQwwvBuT7m45RNyfFMFg5MgGiTRNSToBnXsgdv2NybY3RaclUFpKw9gxKKjQFY6yFA9Uxvp5Qr1eTITtluNGjiFJ7Rl8CMoB1tDVYmD0oM/gIzGOzc56PKngN2/4RnuO4PKEDWh8IzDxz2dlZ4PHRpUd2hjp+ODY+QkfvKHJimjQtSco71VYT208DHpenprPjwef6mpr+SyEG6KlZtrB7fqIyWnSeUxsdY38kNGLkS6QA68UrVpmAK8AdYncFFMNXzkIL0XYckVJqcTauqriNh4xMvax8ZbjQ8m17hLucy+asOGmeiFHKvYdsbfBTW5dhJYZ05EsiXUZV4BclMVDJOYbUrPmidiTqk/CIMuXuj8kNXD2+Djd+roOWe+UZqaUSppe9O48RF9Nitr9vYE1tEUvMFJzh8Zyi8SETimjp11rabnpcyM0amnoVnUEaCu8bOEItr2y3xF5eNrMballLl3VNODMHI7CNhEPhLK4FbwQsHWNkpN5Zm8vaRrBwXDBci1tnOMguRe4MZbrB98CZSLxKxu1IX6gO7KlKq7IzGWNjZlG+sNv0COz5wucvceRYv6hye1Uelc/Gv8xg5dI+lpfsQApsmMw5D1I+DcMjWkbuOh8j9qFL6pZR6KwVJ4LTrTtHlEmsh7dyFTWWX38sTmpqqBk70gPeJood/nG6WzdD+Ce3KlgtTdyVkEh20VBbmqJdBqT+P907YVK6dz21dfcohBRXu7Mxee+D036NNGpcZJaRkKbMVNYdVp4w5fLGZMzghzOybC/7eJiznN8qE/0GnziOmKcpr8mvjBii1DHXg7J5gjFA1MgqNaNKzAsJGjuZZTiliZRho0sDCo0KiRmE8aGNjHIuyeOB9bdosLGEzC0LOIKKRSmeSXBvGlYbwJWexOr7QhPRWmYb3dbLzjNrX5NUo/wKJjmFnpILSuGndAOMH2hicl0wVyQOqSFDeNewCBdT7QStXTBijePhANfcPP2PCNxpAtfY1MoUwqsKcJBqaJsOisMo5lk5xGdnWmtohSVHIg0qaHhSKo2tRbEzqUl0dCTN2fPJQqYVgWnOhUUkbxXaI6x5RPGLiL+Ue8TL6G2GOklBxKXsyFABviZJjomFSINBs69yb3kRNMmzpw1BFGVE50Gia7FDUGE6mlxfq1/5GVyWNrNFNSQmm12bOn0yBilnv9RA6qx7wyChE8ZOL3w6fYUllbWcWtezFMOqZdGFaDQ8RsI4GPUc4zisEksoHabUghSSag1BGoI0jNr8C3JNcm1avkl1ITNsJWQKYtp457ewwaq2+Seyt+GSwyTvVUps7jp4184apPyRylbErXYFRVtaVwWMIT9bjiSKU2ctPWSfOOisMJamEumWNSxEckC7ExvZ9nFenxMY5KK5JLLdowdu2FCmLPshTuBhqHkb2ZJlttKDmUinjCJSy8hpbnk5TasgpLisSSKqVqCNsWxUWs5Paps9qFi2YYUqRWW47AW40fJymlosdqh/YqJdX/aZyeWjonKcin2dW3ER4pMQ6F8TQvUrEomN5WG/8eri22f7QPlFGi/tf5G2cSMZzUVgbi2UCUuIKxiSFJKhvSCKjugJcrCNUuTql7mGZuTdcqwGWkpVJqQcK0k0xtLRxjy6XKNiXlvkolzHPg5AtMemxKZQsQDQaKiIxoJFZEAwkM7BtsyxIKQttRBUg5dJJqlSTsIgoSwBZXvDZm8Lb6jz8umhOSk5KA4nbB+rF8SQv0pR+LKESbZNZd4pPsqyPftg1CL5gwXOS4mjyYddGTqAsb6fMRz3r5LJi2v4vAFhQc0KKDx0+EBiD+LwHma+SyeqQv7wChw3cYx7l3yctr64LGZVtzILwK3K0hTwMTZebtzH3UBQ2EKFD5QvcgxChgbI6mKwxu5nqZc6AwUetjO3omhShkRBpt+yX/ILwy1ubH3hAZ29gOt+AtpSFQa2sTJSQWxLqSQpBIINQRqCNCIb6bawL9XHZ16xrS/6nLJSpXNzrFFNr24hoob0nQiPNspdUvwymFysX5Ft57NFpsFWHm51iqXE7SRqOKTqDDIex/gXKf3OXsKUhVCNMiDvEX1PkW0pGhsOyRNBSicCU6q48IKWJEV9jqeAicsTmk421BxG8bIKKwhMNTultksM+s2WU4aIOFQFdaRu5sVqLFBZksjloTCNc/7o1ELdE+VwEtTw0daHaIza/ADp8xkP7ObThGAUBziabfkRh55LELcUpQRSiTTPaYxqMV7hsU/B67OLbzWyojejpeEBtjLplVaflHjNsSj3RUtFfZcGH80A4WR5RbXE+mrkyjwqE4a7Wzl3ZiBWqsh2WQizPz/JcvVl1KuCxhPeKiGx/UI/uQ5QkDXYupMy08wpxpWELzUOknQjUaRt+prsqeHybCMlNZRqOVhPomD758v0iTQP3SC1qxtZmOU9is02rew2fOKtF8GvywNVLEl/CMcZeLCb1CKpekYzVPIM6IzAyLBVpjGOTKVIjGEmVKECw0W2bZq5hwNtipOp2AbSYFLJ07FBZZp5hbMthlmWUzC6+lJFaq3Dj5QxNLhLJInKfuk8C6ZlZdZoUuS6tyhVMHsg++Do2zj1yBPWEoZoKVjek/KMelk1mLyMWqj1JYBg843lUjgf1gVKyAe2Ez0zSVddNDvEc7Yy+SOVco/FlkvLV9S4K+ycqwDSXxZuf9yDFLKcpqXJT7acu4wmTY1JeA6XZlCKonnGh7Cq1EKbYWCyRuCSsYnao20FFdkV/TbHnJP9VldD5i6lnuqLKHKPAZgLqoHiDrAWNdhRc3yYi8Nmqk31MuZkUKVbFJOhjYSVix5Q3ayqQlPtCsDbZWvckEn40jZSi17+AcTXRdO3cW0RzjbjZ2YgRXsga1BvhguyUfkiLci6DVCwRuitKW7PgW7q5dh9mWxMSriXAg1SciN20HhCrcvMZLgXthnMWdMatNE0hM7L5OpGF1G0gapUNtNQYmhXte2XXgG1vtCC8d30TREzKkEq66RtO+m/fFFXteGJ+o2fIW2QhcuFtvNq5tepAORpSGR7J75qzDi+UWmfZlWyhvE5U1od3GohsmkTOm3USy+PyRlrWlV9ZCmzw/SF70zLNLqI9coeySkq9U/XgTXzjmyOUX+6IwCXQOm2lwbxrC8r7gYj4bHEmgYRQYRu3RNN84DjE9sdPrD75jrnwv4G0xy2N0IiVsvhApmrKadycbQvtAJ79Y5Wyj0yuEBb/wBltpNZd16XPuLJT8Uq1jfqn1JJlUKy1EtabPVWzMpGxY5pfeMoBzon90OUZroJbvSpvKalXmt6gOcR/UmAenUvhJMYrtvyWA4zUlOpCSptwahKjRQPAGhBhe22p5GuVNqw2hNfm7BeCXW88CAkp90VzB26xTo9SoPbLyRfqOmk4+pDx4OevyQT2x6qZ4MbcsVzDUaVQkBOsRxRGYG6mBHRYK4mMY1E7Osxx9wNtipPcBtJOwQLNnaoLJqJxxMoj7LKdJ5WTjg1ruTu+UaiTO9759A60JkG9iplYzOuAH9/GDT2IFN3y/AqFvOUo5hcHvD5x0b2u+R70sf2vBATTCjUYmle6cobGypvymA67o/ZotVjIyKHU8dYe1Jrh7kLW1Pn2sDcl2yekFNnjpEtldb7yimE5rrDPjd9xQq0Qse6aHuiWVeOmPjZntHrFrzcqaGtPYcTUU+MIlkasDEXqklZvSCSvaUmgPGkJe4Yki66l7UsL9NiKFZHU4eNI9OyxOPPZLKl+DayD9ktumbDrYczPWzqdejviKbk+EFHK4Zh77Wi3PzJdQaJSAlNciQNp74qroTgnnk71WjqHJfJpZsxTkuhLkwcZO9Sx1Uk7qUjztZzclJ8FVUsxyhnZaHrSk3W7Rlw0o1SnUbMlJrmCDCrIxpktksmxe9e5YOYz3JpaTGbS23kjcqh7lfWK69V+SedMGKZgzsv6+VWN5CTTvFRF/1CcU+ySzSRfTwMLv3zaaVVSFJByWKVy+EHJxtg+MEz0lseYvI/ack3VKXKzfNFZqpNQE4t+Be2ExlLHRNa7Y8SiEKZm06LaeTxBST8RUQakQTsp/cmgV5z/XlFfiQAsf25wba8ARX/AKdn/IMJCTdNAvArcro/mpGY8jldqYdrJM3VXq0tKh20jHYuug/rM8SQVKNTDOuMeI+kd7GhU3CXKNrJAlCSdSBXuiGb54OhHg8sFPRWffVHah8r+Bmljnd/I5QmJGz04QLkohbZXCIjvDfOTkFBEw5RZFcCUlagN6qafGG16ay5ZiuCmKGt3rfl51GOWcSsDrDMKSdyknMQi6qdbxJYHwQ4CYSPSAZyxJd3rtIJ30oe8Qcbpx6Yqemqn2iizBzbi2KkoCQpFTUgHUVOyGWLdFTJNPJwtlQ3lJZRm7ausFuK5txFSa4CaEV3RbTqsRW5f5PJ1P6e1ZJ1yX8GUtS77zerSqbwMQ7xFcL4S6ZN6VsPkjOTEsd0OTz0NjNIAdlo7BRGwjJ2Yt5YbbFVHuA2k7hAyaSyG7VFZZo511Ekj7PLdJ9WTjg1ruT+8oFZYhNze+XCB0MpkUY19KZWMhrgB3wfQG53y2x6QqXZC3Uc8VgrVU4TqQNafSN2NrI1aqNcvTxx/wDQhcQBrCWsF6eShdIBjFkrDhGlRGqTXKZu1PsLl7ZcTrRY3KFfGD+on0+QPp4eOBrIWpKqPTDjC/bbJpXiB9IXKaZqraNnZrbrifQuS0637DlEOU7dK/CJpMdFFT9gyRPprMnG17UtgqR2pKTSFbn4YzAPLqsaZ6xQhR7WzFc5qRNGM12aa7VwpBK+eb9MkaAkLSDv4mJp2NcDorPYZYtq2fajjsp9noUA6oCcgcNUkZg1gJqyuKnnsbGMZcHOJu2JmxJ55iXcqgKHRV0kqSQCmo3gGleEVtRurjnsDDg+Cy3OVOcmEFuqGknrYAQT8ScoH6eFcjJyk0LbPvpNt9V9dNxOIeMMUYS7RM4S+5oJflHf0cShfwofCGyohHGBM4zL3LwykwPTS6c9tAfHIwxQajnPBLNWrlMCdsOQdHo1FuvEjwMMiuMCZarUQ/JW3dd1BrLzJ7yPIxkYYYmX6hB/3IBTbtpNbnBxAV9DGSXItx0VvPTCE3lOkzK9uXyUPnGKDxwzPo0ua5hsnOySs0lxk8CQPCogGpoF1WLvk0EliPq5lKxuUAT3jOEyf3iBtH7aMs90TN8lUYcFN3EejJ3qMbqX7v8AAWijmLf5HSExI2epCBelMLZVGJ+cOVuUcRab5XWi8KkE6FBSAKdhBEfS6CSlp0l4GrgF5MLYclrRYwE4XFhpxPtJWaZ9hzhGsjuqal2FHs/Ugj5sqPiY0FsT1pNni15Kin/R/wAnlZxrX/4ie8ktLrd9K4W10Gf3aQ/Tymo8LKIddCmVuXLEhamVmECstMJcG7FXwMOcq3844EKNsPjLKFs/ajqcpuTSse0E0PeKiCjFfskdub+SEzv2B7RTjCuIxJh8XYvyZyuiM3aTMo3zUqecdX13Bx0AglFyeZdGqEp+6XRQ2hMk3zzoxPq6iD92u08YPvoXl3S2R6Qks7/FPqLxJ6JVlqSNggkslN79CtbAl6a+zYaJK2zVTROSkk5EGD3bCeNf1Dbzh+fyZ1iWW85RI1NTuArqYUlvlhHpzsjTXlsPnFS7ZDZRioKFQ1rDpTqj7WiSpX2Lenj8FCLMYd9W7hO5UA665/BlEbrYfNEZi60wBVKMY3oNfCETqaKYXRYmmJZSDRSSk7iCPOFYHKRBtSkmqSUkaEEg/AiAaCyP5W/doNpCUzK6DStFHvIrC3VF+AlNmODkAmOaNfyfX5XZriqo5xlfXRWhBH3k8eEZJblgHo6Q7yuSDSVLl5ZZeWM+glFT7yo56WzKUnwFuSOPW1aTk1Mrfd66ziNNBuA4AUj0IwUZqK6QDeQEg1hNjzJsFtFiEq3RtazJIHguViroYddndwA8BCSugyMMmnsSQt7WM5eVmCgKS2ojfSCaexYJbLKE8Novl5t5BzCh3iOrznkVKumXlDaTvFMJ3ntzjH2Sz0VTNVZ9oTC2wssJWk8QDlwgGokUqYxliLLFvS59dKqQd4T8xSBxLww1vXkJlZKTWfRulJ3H9R84GU7UsNHNKXbNjgok8E+Qjz85ZeoYgU3ZR6AcSfOC1T9536dH+ln8jpCYkZ60YlyUwDKIo5V/6gC2GJeqRzpcVhVtCAnpDsJKe6PX/R92+X2Ns8CDkIsRh99x5ypdYwltP3elUYjvIpBfql0klFeTa0mzvRjwx7ZWowSFSYnfVSbTxbPgYpj/AGn/ACeTbLGsX/iK7zy7C1DnlqQqmRGlK7codp5TivaiTXRrlZ7nhmbXdlKs2H0qPBVD4GKvW/3RJNk4/F5RS59vl/vLUn3hzgjEq5dcA+o/3C+ZtxCspiVQreU9BUM2NfFhYb+LB2rQkWqutoXzgHRQrMA7wY3MscnOu6Xt8GZtO1y6srWKk+A3CCU8F1VGxYRopdhtTbamm6Hm8QdGxYGaVQ6PR5Vlk1OSm+M4x/8Ahl561HZhSUkAnRIA2mFyk5PCPWq09dEG08INnXxKN82mheUOmd0Nk1XHHkmqg9XZvl8V0DXdGLGFIClGmHFoRtoTtjtOll7kP1nGNrwi+cuqtSjzK0fgJoRwgLKsdMbRqMrlAn2S0JQ1SlxIHs9JPcKwhvBWtkuRhKX9c6k3LNPp21GFXzhMoN9McsIOAsSb2uyTh+KK+IhL9WIz2srXyZ4ukzPy62z1Scj8QDHet90btRzYCORrLEJEMgsyBYSEjFFj5sBZc3SpgofKTAeSSAIRwA8hbFK6Q+lLcKeQ+SYLisKE4id0E+WT2S2rLZqWbNaYTjfKajZsr8zDZPwebO2y17YA0xebpejACRvH7pGSltOX6f5l2ES95EnroSf3xjE9wD0Ul8WGNT8mvrN4TwH0hTyD6dse2NZLmP4UwUbgTl3GAk5eUY4vPI5YQ/8AdU24OOXlCJOHnKDjCXgtQ2SRzkqNesnCfjvhbl/tkNUH+6I8mRRtZ91XlEsX7l/JfJYg3+CF20f4dHx8zG6p/wBRm/pkf6CY3SmJmz1oxLQIBjoo4Ly+T+OdaZGjTVT+JxVfJIj6H9Hhity+4qzsF5B5/m7RU3sdaUPikhQ8jC/1Ktuvd9mdB8n6DJjwhjkVKVBoRKQnnFf4lrilYimC/ps8i+X/AHMf4YDeJ5sU51orGeY1ENoUv2sn1c4bvcsmUeYkXD0XFtK418/1irdZ5WSVf+0reZdZTiZnQpFaAFQUPGsckpPlAysl5jkGcthw5PNsujfkDBqvBzju5WUAvGTc6za2jw6QglwavXj8XkCeu4256l9B4K6JjXHIa184fODBXLHm2UlKMWE6hJqILnAxarS2NOXa+5OVkfsbXOLzeV1E+yIKCUPcDO36yxQh8V5Mw8246vapSj8SYTlzZ68XXCKXSNjZzYU0EuEICEUWk9FSVDRSTFe724PKcf6jcecgCLsofOKXnElZ2KNFd9axLLjk9OubxhoYMylsymaKuoHY4KdmsTuSfZVHHhEl3xZV0LSs5JO1SRhV3Gh8YU63+1jVJLtEF2LY01/l5pcus/cc0r/N9YHdbHtBex9ALvJm/X0T7C0bFYqV+GcF6mTMYOeAwGRjLmtYqog87n0Cy1tWph1bzKUgWiaFZR0eK3+QWiaFQlANfc1V3rrOu0W5Vtvj1iOA2dpiinh5JLrlHhDaetliTTzUukKXtOue9StvZDFJJ4JI0TteZdGTm5h19eJZJPgOwbIGeXPBZCEK1hBEvZ61qAGuwQVizIXO6MVlmusy7LbSecmVZD7tcvjv7IzOOInnWamVjxAJS5Z6zmko4io8jC5KSMSsXYYzYkqv1UxQ7iQfOhjHbOPaN77DEXZmE5tOoV2EpgfqYfuR30+ehhZrE8haQvEU1FcwoUrnCbJ0STwFGq+Ml9jV2kKMuH3FeUQV/NI9O9Ypk/we3eR/h2+z5x2pf9VjP02P/bxGoETM9JIlSMGI4/f/AJLpucm3Zlp5o46UQrEkgJAAFaEbI9nR/qNdUFBroTKDbyZu7NybRkJ+XdWwooQ4MSkFKxhV0VVoa0oYpv1dN1LimL5TO+KVHgJGTkUrVDEiaUxPaKvTMn8Q8IprXskeTqZf1of5KbZeeSAWQFa4hrBVRj5E6iySfBk5+1Ef/JlB+IDCf38YqVeOYyEpuXQknmLPdHQWtpW45jxr5walLyGp3Q6jkTTVgLpVpwKG/MfUQzdngor1kG8SjyGSV2FKZSpbxS4okIGqag6E8aRjxxgRb+oqNrUY5iuzMzrb7SilYNQTqCNNxgsnqVTosjlEGbefb6q1D41HcYLkKWhos8IpnLdccViWok/vZAS5GVaKuCxFcFtj20G3kKV1Qc+w5VjovawdRpd9bSNfaU1JKQj7Q8FE1wqRqEnMYgN0FORDp6bY8JFDV1JeYzlZxsnYldAfCkSynjs9GMZ+QpFg2zJ5sKUtI0wLxin4VQlzrlwyhRkia+UCab6FoSSHRtxtlB8QQYD0U/ixim12gR6fsSa6zLkqs7U9WvwqPCCStj28mPawQ3WljmzaCQjZU0PgRDM/cDo58lI7TBxhCP5HtloQdsNw2syeEC2i1DVdNIJe5YiuDGxpZFhuzKghlBVvOiR2nZGWNKO1CpTwdAkbtStno52ZUlSxpXQHchO0wqJJOcpcIz1v3vW/VLVUN6e8Rx3RTHGxs6FCXL7M8xSsBSsyGsZWWyXXEoSQCT4QxPMyW6WyLkzVvTjEimg6bxGm34+yI2cjzo1zveekZ92amJtYrUn7qRoOwRkZ48FqhXUjXWRddthPPTihlojZXjvPCESscniIiVm4OQ9ZznWbKOIBH5THSjdEHMemMZSz5U+pmSg7sX1pCpWWr5Ryaqq5dSwO5CQmEqSRMBxFRUHUjxiayyDT9uGU1UWprbPKHNosFbK0p1KSB2xLVJKaZ6Woqc6pRXeASwbRa5pKCoJUkUKVGhqO2G6iubm5JZTEfp2pqVShJ4kuGmO0LB0IPZEjTR60ZRfTJRgWSJMaA2VKVBpCJyKVqg0iacihaoNIknMT2qr0jJ98+IimpcNHmamXviwK8kwpCAUEg12dkMpS8k9834Mwb0OpyWAscRFHpRxlGKpzXDKVWtKPetZTXeAAfCMWUY6tRDpjUNBxKEthJlyggjakjQjjG9EEpuEsyfvMlJ22uWq282XEpUSg7QeB3RyeEepZo46hKUHhvsOmLcmEo511gc0cxUBVAdK7RBLoRXpNO5+nCfuQsXaki76yXAO0oy+kFnBYtNrKvhP/AJB12FIO+rfU2dy9PH6x2RsdZrKvnDJQ7yduqFWHWnRwVQ/SBbXksq/U0+JRaEk/cydazVLuEb0jGP7awvevuehDURl0xE80pBooFJ4gpPjGdj1hjOzb1Tst6mYcSBsxYh3KrCpwj5QRp5Plgm6YZlpl9O3EnCaduYiXYl0F2TevXZUz66UUwo/eRmK/y/SGwnjtip1vwAuWfZqjVE3QblUr4xUtr8icWfY6hhu/MbJdJPDmz8oh26itlW6BS9yd2S7m05T8LtfAkwSvtTzJAtR8C88lbAWD9oWpsap6IqN1RD/qZzWBMkD2/fCVkEcxJpSpYyonqpO9R2mMQrY2cxtO13ZheN1ZUdm4cANkFkYoKJUFmkVS4qRj/JfLoJjaPLFyaRqrjSNX8R2JPjQRseHk83W2ZhgvnJMPTikilVLwj4ZfKOeOwIScazSvzcvZqKDpvEZDb8fZEJk3IGFbn2Y+0LccmF4lnsGxI3AQyPGMD/SSPm3c4fL5CZQD2Jqkd5ZPOvI9sBt59YS1Wu0jIAbydkTW2RisyMq09k5ba8nUZWYQjCytwF0JFc6E0jxpxcsyS4PpapxglXKXJ7OWKw6arbBJ1IqD3iBjfOPCYduhoteZR5Fj1z2v4bjrZ91X1h31c3w0mI/6XUvi2gJV3p5v1M8SNgcTXxzglfS/lD/g30LocRn/AMlZmLWa6zbDw904T8o7bRLrKActRHvkib2PI9fJOp3lPSHlBrTRfxkJlqJdNHrd9pVWSipB99JHlBfSz8CZXJh7NrMudRxB+IjPSku0SztX3A7WcFWs/viGVrs8++SbRXa82W0YqA50IO6DghE5Z4M67Oy7nXZFeGXlD1GS6Z2LV8WLZmy5Jei1tnvEFlrsZHUamHSTQFM2U602pctMFwDNSRkadgOcblMbXq67J7boY+zEYtwnJwV84PZwek9Gu4GxkbTYeSFl0BPN4FtKNO4QB4F2muqnsUec5TEs1Zcg5tW2e8fOO/kvr1Gth9pApuYlf+XmUHgr9DHcIrr/AFGXVlYO5dC0Gs204uLa6H5QDnHyXQups7JNXhtWU63PADY4jGO+nzhcowkPjVHwMmeVPF0ZuTZeG3Kh7lAwmWnxymPi3Ekq0LvzXrJdyWUdqKgV/kNPCENWrzkdvQM/yfWe/nJWgngleE/QwalLygHbtM/afJpONZpwOjehWfcYZ6e4H6uHkzjthTCDhUy4D+EnyglTIP6it+UQVMkqh8puV2AtiIKmTXIkdmUIvm3M7akENWo+BQPOAHKmNVKdlYWmdhFKUVgkY3gIbag0hcpByWwKRZZwkhEmFNLAEbXxFsU02bHk/NedVsAA8zAJ8EOqhykAXTUXbRBOmJxXnTzELbHzglWkDX6erOuD2cKe5I+schlKxETNuQcfkjZIKQ7nDm/6gtx4NZdC7Ds4rFmhoHpLPkneYnv1Ma8/cyFDsf4Nba142JFH2aTAK9Fr1oe37yvARHVRK6W6wbbdGmOyrv7mQ/6ioqKiolRNSa51j0HFLhLg8aUW3nybe4NsPPOlC1lSAgmhzzqNusebq6oRjlI9b9MusdmyTysDC7F5XJh19CwnC2FEEChyVTOF3aeMIRkvJZp9XZOc1Lx0Su/e4TLTzim8PNCpoa1yJy03Rlmm2tJPs6Gr3xba6L7KvOzMIWtGIBsVXiGgzOytdDHT08q2k/ItamM0y5q1mlt84lxOCtMRyFd2cZ6bTwxE7k1lEJlptfWSlXaAYZFyXRJOYresOXP8JI/DVPlD42z+5HY0yDFmNtqxCpI0qa07ILc2RzaB7WtAN0BAVXUHdBwjkUsyfAmemZZeamu7KG8rybtuXQE4xKL0cUg8f1ECGp6mH7cgj8uqUKXmlc43oqm7cYOKQ6E46pOqaxLwAXisptxIfaHo160+6raDBZwuSrQ6qcJejZ2jPWTLhMy1jzbxjFXSldvCMUs9M9LU2OVE9neDe2hZpfCwpIZKF0QvLCtB0rGPk+d013pSjtblntfYUOXOmNUYF8UqofGAyonsV6mM+0U/ZLTls0peA4dMeFYFygyuEIS5RexyiTjOTyARucQU/SFSrhIphuiG/wDfki+KTVntq3lOGvjSFOiX7ZFEb/ugd6TsGY6pdl1fzAeNRGJWLsJ2xYqm+T9hecrPIXuCqV7wflDFFyFu5LsVu2NaMr6txRA9hyo7jDVTb+0U7aJcSKf+5rRTkqpPFFT4QedTHjaL+n0r5yZZkZkwGneZSkz02fJTE7eW2Cy5KY1AlqYNAMvSqkUxrwt0gHE9U9WMts3PgzaWJVlDFxUCzodx0YJJ5z8Z/pTSAT4PPvWbEB8lTOKZcV7LfipQ+kLm8IfauEZu9EzinHz/ALih3GnyjkxsI8ALJzh1XMjpLCyzpFyLiF0CYm+gyOkEnIqA2qOxMT6jUuM2odgwrU+X0FXsv0nCZaR6DSeiVpyqNyNw47YGnTZzOfZtluFth0Ydt/OLK/kRygWoeqYyT5FuGEdC5L1+nc4NH8wiLWfFfyP/AE9Ytb/B7ydq6c4r3VHxVA6j4wQ3T/3J/wAAdxzSQnlb0H8ioZqFiyAurqaB7hO1lZ4/7f8AwXG3PMotgJYyjxh6tjqO53/kIKTzbkRJYWAq9EwUvyZBIqlH5h9Y2lcSEvnP4LLVtJxFoIQFqCFFFU1yz1ygoQTrbEYUoNjAz6yqYTXqAFHCoJgYxXBFLwZR+dJJxGp2w/GOSuNX2AHpim2OeB8a8g7roVG7E1wNjFoJsS1w0ooczaXkobuMCo8CtVpXNb4cSQyDYlXCk9KXd12ih0I4iO77I2/qYblxOImte77qFHmkFbZzSpOeRjkX6XXVzilY8MWWnPTJb5p3HgGxQOzSppnAyswWU00Ke+CWROxPOtmrbq0diiICKUuy7ZCXgfWfyiTrRoXcQHtAKgJVxbwaqcfE0UpyrqUKPyzLo27D3GoiZ0J9MZGco9ovVeOxpj10lzajtSB5pMcq7I9MJ2xfaA37Dsd71Myto7Ao/wD3EHHd0xUpLwKpu5FM2JlCxs2HvBh0a2+mJlqFHtCx2zp1nRSiOCq+Bh8ar10B69EuGCqtGaGRBJ/DDlfqY8YN9HTPnJnUZJiOv20t/c9QiDEqZhLHBJmYPQYOHLSMwXLOcUah8pA4PUwlGMJrkIqs4gkLfZ0uXTzViqVtU2o/1qpCmyLGbDzkdZ6My5uwJ7gon5QmbH2Lk52+S68spFSpaj3qJhq5DbUY5ZqrEspDI514iozz0H1MU1QxyePqdRO17IG65TZoos2XSkkBZTUaVTgJofCIdKlK+TZ6+xwojE5KlzKLl8GxTjySbdzgavkDKPAUwukC3yKkjofJOurj53NeZ/SI9Xyl/I3SLbJ/wA3Tt9mWEzzysONJSjImp6W7TUQV0HLbjwBVLbKWR7dWw3kWc8hQAW8g4E1zzSaYt2sDZYpTX4AjFxy35EFym1NS1oIcGFaUEEHI1CFw21cxaMnJbkV2Yqtiuf8AkPmmCwnYIteJpBd7T/k1e6j/AIwdPciaDzKRG8h/xzR95vzg6/g0Jqf9KTGGP082PcSf7YWiKXwg/wAmMm3tsMm8vCPYrjwCrf2R0lwkPUMAy102xuxpYyNSKudrA1vnDDUcGiu/aSXEGVfOX8JZ+6d3ZBtc8HlazTSrn69S/lfceS1mTrYAZeQpI0B/UQqTI/U09rzKGGFfarQR15VDo4EfX5Qqbiyyqmr9jYO7aTJ/zVlLG8pQD8hC8S/az1KotAamLBdPTS6wo78aaeYhebU+OT0ISj5K1cndmPZy1pBJ2BRQr6GAds0+UOxB+QKb5KplIqzMMuj4pPzhvruXGBclFCGcubPNatYh7qgqDim3wJc4IUPS7zZ6SFp40I8RByjJM5Srl5RFNrOp0cV8TXzjPqLIvhmPT1y7RaLwPbwfhDV+o2oX9BUxAo5AQq57aoo9MgIlRxMRqMLGtYfQszQLLFHOGXvM2CTSYXHtAsuUYq1D5SAf3OqX1TzNkto380nuFTE7fJNXH3ZCeTJnBZb7ntFw/wBKMMKnzJIbLjLMRKhuXTiOviTwiyOInnT33PAIZxcw4lOeZASkZ6nxMHCfbZTXRGvGOzpHLUrAxKI3Yv7UJER6D5TZdqF7YnJceUWf6QjHJbLHOMp+QFnReHIBvkW4nS+SfJM0r/bH/I/KJdT4RtTw2c4deq4ke8POKPACWIts7RaMo5NOSz7D2BtFCtNTpqRQbdmcSxxHKaJpTUuTF3vnkKdm+bIphCSRoVBFD9IrpWYpMU4v1IsjYJ/9mdr7avNMY1ts5O1PF6QXehXo5T8CfDDB1dskpfun/kpvY8EzbajpRsn4Kg617WDpVupkv5GTqwibUVdR9AShWzEBoYBLkhWZUe3uL5MhbEqphwpV8DsI3iCXtWT2dLbG2GUKFuUjIvhyL1EqL0ZGxvgJRKiaZwUYNPLGJEA7l8Y6LeM/kLaXS9qONdVahnsJEZOXtfAE9PCXgeSN75lNMLyuw5+cTpKTJ/poxfCHcrykTSOsG1jimnlHS08B0G49DVjlDDqau2eHE6FSRiHimJZVYfEiuN/HMQZ+3rFd9dJFs7win5TGKFn3ya7IPwDGWslWbE06ydg5xSfBUNin5Ezm10QcknB6i0ircF4VRVCP2ZHO2P7oAEyqeTqpl0dxiyEbF1hk0p6aXeULHnln1kqDxTQw3Mv3QNiofstAl8xXOXWDuwn5QtqjzBj16/ixGPdOceZq3mWPse8RETIwmIJGFzMVaX55+wLPqwttuRjLkJ3xRCpR90wWF2a1zjzafaWhPeoCMbdjygJcI6vyqs1Zl29BiJP8qafOEw5bJXLYMWiJawVKA/hqIHFaqfOFSf8AVGQjur5OLOvqWanM/vSKVmT4CUIwR2Hkks5tiTfnVIxujHQDMhKE1oncSYl1e5SUCilLDkN7PtRFuWfMc8xzeDEEnWignElSVEajbCWnTNbWMT9SLyjgtchHrz4rRJgvZVHUdv8AgCaJsmphLYMlhHUuTM0l5w7kD8qzCL+WhEHyzmVlnE8Dxh6Du4qG1oWmsOEIWpI2gKIB2Z0jmTUUpQAWHvQO8cXlGpjZQXqRNhdkE2O7XapVO9MblykedrZJapIvvOr0Up+AeSIOviRLpnmdgHf4+lQd7Y8zDKxv6XzCX8n12rQS+2ZV4/8AjVtB2AHygZZzkDX6eVM/Xr/yhnMSZmG1S72T7Y6CvbTsPxgOcEkLlRNXV/F9r7GUfuzNAGrRPYQfnHR+LR7MP1PTS53C12y30asuD+UxsOI8dlUdVRLqSA3GlDVKh8CI1wj08sfGcX0yhSo1vHL6XgasMrUvLPbCpfB58hpEEOEHKF19s1pMZWKyuZdQy2KrWoAfU8BrGJ4zJgell8HaXZ42dzFnyLSXnyCp3EaDipRGhJiH+43KXQ9y9NbUuSM5aUxo/ZaVbygoV5w2MV4kTW2GctBckr1sg42eDfzTFMIsinOXhiCas+zlHoqW2eJUPzQ+MIvliXdqF0kwQ2Oj+FNkfzfrD1UvEwPqp/vq/wDggqz5pPUfCu2DjC9fGZqv00vlBorUZ0ZYWzxhmdWusBf9m/LMIo5x4Nst02z6Q+EAjCQMaCXNaGLtPxByMZMGnbB5VMVxywS1tBMYoSn7psFvBrrhWdjnWAfbBp+EE/KNstSi1EmnPLwaflltDA8y2NQgnsqafKJKnwzJVbh1fwc1YTaNqgwk+Cj5QFMXZaUtYicbaontj0HONfEOxLyzZcn1/FSCloWguMLNSAeklVKVTXXKmUQ31+o8+Rtc/THd7+VVtyXWxItFvGClayAmgV1sITtI2xlekeN8mNduVhI5YTkIut4gkT4JtK1jafL/AAZJBErCBczp9wVUkZ1XunwbV9YXb8kSJ+/BzawzSqoah+o8Ig+9VRMZkOEMRRorlXfM0mq6pZBOM6V4D6xp5+v1XoyxHs0Fo2824lyWlwA02ilRoSNieA8Y1M86OmnFqyx8shen1EqTrhH5Uw+vvIGiebLAXlA6zR/2/nGw8jP0Z8T/AJMexMlC68YyU0m0z3J1744Z0KzZ0TbYorDMN5pV7Q/esBuz0fL6ir6Wxtr2S7/Avm560GzkFkfgxfKNh+SqujQ2rnBQL2TiOs2PihQjoLKQz/pOll8ZY/ySRfxX8SXSfj9RGtPOEav0VL4zZem+Ukr1soD8EH6QqeGuymvQ3w6nkvbtWxHevLlH8hH5TCcWT6L64Wr5MvTZN33dHy2fxqT+YQl+tCXRbDD7GdkytlWUl6bYmEvrCKISVpUoE7EgbzSFuVk/Y0P9seSuzZtUhJu2jN5zcyaoSdQFdRI+GZjPk0vAmT8+TFtX/nQfXYhrmAYr2RzwTyr3FyeUOYPXCFfCnzjI2bSWeiUj5d7wsdNlJ7P1EUx1Cxloll+nSXxkCrteVV1mKfAfKC+opfaMWj1UepkOekzoVo7CoQ6M6O8tB+nq13hn3odk0sD8X1g91X+9nf1vNaP/2Q=="/>
          <p:cNvSpPr>
            <a:spLocks noChangeAspect="1" noChangeArrowheads="1"/>
          </p:cNvSpPr>
          <p:nvPr/>
        </p:nvSpPr>
        <p:spPr bwMode="auto">
          <a:xfrm>
            <a:off x="520700" y="555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s://encrypted-tbn2.gstatic.com/images?q=tbn:ANd9GcQm0v3QaBzRcBBiwZ_OvOv4kBAP5qErkd5EDwCpu0htdyl1ia4J"/>
          <p:cNvPicPr>
            <a:picLocks noChangeAspect="1" noChangeArrowheads="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71119" y="1340768"/>
            <a:ext cx="1512879" cy="132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82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16443" y="4734957"/>
            <a:ext cx="6002963" cy="786322"/>
          </a:xfrm>
          <a:prstGeom prst="rect">
            <a:avLst/>
          </a:prstGeom>
          <a:gradFill flip="none" rotWithShape="1">
            <a:gsLst>
              <a:gs pos="0">
                <a:schemeClr val="accent2"/>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16443" y="1243525"/>
            <a:ext cx="6002963" cy="786322"/>
          </a:xfrm>
          <a:prstGeom prst="rect">
            <a:avLst/>
          </a:prstGeom>
          <a:gradFill flip="none" rotWithShape="1">
            <a:gsLst>
              <a:gs pos="0">
                <a:schemeClr val="accent2"/>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216443" y="2116383"/>
            <a:ext cx="6002963" cy="786322"/>
          </a:xfrm>
          <a:prstGeom prst="rect">
            <a:avLst/>
          </a:prstGeom>
          <a:gradFill flip="none" rotWithShape="1">
            <a:gsLst>
              <a:gs pos="0">
                <a:schemeClr val="accent5"/>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16443" y="2989241"/>
            <a:ext cx="6002963" cy="786322"/>
          </a:xfrm>
          <a:prstGeom prst="rect">
            <a:avLst/>
          </a:prstGeom>
          <a:gradFill flip="none" rotWithShape="1">
            <a:gsLst>
              <a:gs pos="0">
                <a:schemeClr val="accent3"/>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216443" y="3862099"/>
            <a:ext cx="6002963" cy="786322"/>
          </a:xfrm>
          <a:prstGeom prst="rect">
            <a:avLst/>
          </a:prstGeom>
          <a:gradFill flip="none" rotWithShape="1">
            <a:gsLst>
              <a:gs pos="0">
                <a:schemeClr val="accent1"/>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216444" y="5607813"/>
            <a:ext cx="6004576" cy="786322"/>
          </a:xfrm>
          <a:prstGeom prst="rect">
            <a:avLst/>
          </a:prstGeom>
          <a:gradFill flip="none" rotWithShape="1">
            <a:gsLst>
              <a:gs pos="0">
                <a:schemeClr val="tx2"/>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87583" y="2339441"/>
            <a:ext cx="2968832" cy="2968832"/>
          </a:xfrm>
          <a:prstGeom prst="ellipse">
            <a:avLst/>
          </a:prstGeom>
          <a:solidFill>
            <a:schemeClr val="bg2"/>
          </a:solidFill>
          <a:ln>
            <a:noFill/>
          </a:ln>
          <a:effectLst>
            <a:outerShdw blurRad="1270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120622"/>
            <a:ext cx="5867400" cy="500066"/>
          </a:xfrm>
        </p:spPr>
        <p:txBody>
          <a:bodyPr/>
          <a:lstStyle/>
          <a:p>
            <a:r>
              <a:rPr lang="en-GB" dirty="0"/>
              <a:t>Raising User Awareness</a:t>
            </a:r>
          </a:p>
        </p:txBody>
      </p:sp>
      <p:pic>
        <p:nvPicPr>
          <p:cNvPr id="4" name="Picture 2" descr="https://www.allianz.com/v_1342876175000/media/press/media_database/allianz_logo_297_182.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57537" y="3425518"/>
            <a:ext cx="2828925" cy="77437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932515" y="2185060"/>
            <a:ext cx="3278967" cy="3278967"/>
          </a:xfrm>
          <a:prstGeom prst="ellipse">
            <a:avLst/>
          </a:prstGeom>
          <a:noFill/>
          <a:ln w="50800">
            <a:solidFill>
              <a:schemeClr val="accent2"/>
            </a:solidFill>
          </a:ln>
          <a:effectLst>
            <a:outerShdw blurRad="1270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6483801" y="1387493"/>
            <a:ext cx="1843797" cy="1841295"/>
            <a:chOff x="7384614" y="3151997"/>
            <a:chExt cx="1108701" cy="1107197"/>
          </a:xfrm>
        </p:grpSpPr>
        <p:sp>
          <p:nvSpPr>
            <p:cNvPr id="9" name="Oval Callout 8"/>
            <p:cNvSpPr/>
            <p:nvPr/>
          </p:nvSpPr>
          <p:spPr>
            <a:xfrm>
              <a:off x="7384614" y="3151997"/>
              <a:ext cx="1108701" cy="1107197"/>
            </a:xfrm>
            <a:prstGeom prst="wedgeEllipseCallout">
              <a:avLst>
                <a:gd name="adj1" fmla="val -74978"/>
                <a:gd name="adj2" fmla="val 47262"/>
              </a:avLst>
            </a:prstGeom>
            <a:solidFill>
              <a:schemeClr val="accent3"/>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TextBox 9"/>
            <p:cNvSpPr txBox="1"/>
            <p:nvPr/>
          </p:nvSpPr>
          <p:spPr>
            <a:xfrm>
              <a:off x="7451149" y="3354451"/>
              <a:ext cx="975629" cy="684760"/>
            </a:xfrm>
            <a:prstGeom prst="rect">
              <a:avLst/>
            </a:prstGeom>
            <a:noFill/>
          </p:spPr>
          <p:txBody>
            <a:bodyPr wrap="square" rtlCol="0">
              <a:spAutoFit/>
            </a:bodyPr>
            <a:lstStyle/>
            <a:p>
              <a:pPr algn="ctr"/>
              <a:r>
                <a:rPr lang="en-GB" sz="3200" b="1" i="1" dirty="0" smtClean="0">
                  <a:solidFill>
                    <a:schemeClr val="bg2"/>
                  </a:solidFill>
                </a:rPr>
                <a:t>60%</a:t>
              </a:r>
              <a:r>
                <a:rPr lang="en-GB" sz="1200" i="1" dirty="0" smtClean="0">
                  <a:solidFill>
                    <a:schemeClr val="bg2"/>
                  </a:solidFill>
                </a:rPr>
                <a:t/>
              </a:r>
              <a:br>
                <a:rPr lang="en-GB" sz="1200" i="1" dirty="0" smtClean="0">
                  <a:solidFill>
                    <a:schemeClr val="bg2"/>
                  </a:solidFill>
                </a:rPr>
              </a:br>
              <a:r>
                <a:rPr lang="en-GB" sz="1200" i="1" dirty="0" smtClean="0">
                  <a:solidFill>
                    <a:schemeClr val="bg2"/>
                  </a:solidFill>
                </a:rPr>
                <a:t>improvement </a:t>
              </a:r>
              <a:r>
                <a:rPr lang="en-GB" sz="1200" i="1" dirty="0">
                  <a:solidFill>
                    <a:schemeClr val="bg2"/>
                  </a:solidFill>
                </a:rPr>
                <a:t>in user security </a:t>
              </a:r>
              <a:r>
                <a:rPr lang="en-GB" sz="1200" i="1" dirty="0" smtClean="0">
                  <a:solidFill>
                    <a:schemeClr val="bg2"/>
                  </a:solidFill>
                </a:rPr>
                <a:t>awareness</a:t>
              </a:r>
              <a:endParaRPr lang="en-GB" sz="1200" i="1" dirty="0">
                <a:solidFill>
                  <a:schemeClr val="bg2"/>
                </a:solidFill>
              </a:endParaRPr>
            </a:p>
          </p:txBody>
        </p:sp>
      </p:grpSp>
      <p:sp>
        <p:nvSpPr>
          <p:cNvPr id="11" name="Freeform 585"/>
          <p:cNvSpPr>
            <a:spLocks noEditPoints="1"/>
          </p:cNvSpPr>
          <p:nvPr/>
        </p:nvSpPr>
        <p:spPr bwMode="auto">
          <a:xfrm>
            <a:off x="6258986" y="1359709"/>
            <a:ext cx="550309" cy="509545"/>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bg2"/>
          </a:solidFill>
          <a:ln w="6350">
            <a:solidFill>
              <a:schemeClr val="accent3"/>
            </a:solidFill>
          </a:ln>
          <a:effectLst>
            <a:innerShdw blurRad="38100">
              <a:srgbClr val="C3CF21">
                <a:lumMod val="75000"/>
                <a:alpha val="58000"/>
              </a:srgbClr>
            </a:innerShdw>
          </a:effectLst>
        </p:spPr>
        <p:txBody>
          <a:bodyPr lIns="36000" tIns="36000" rIns="36000" bIns="36000" anchor="ctr"/>
          <a:lstStyle/>
          <a:p>
            <a:pPr algn="ctr">
              <a:defRPr/>
            </a:pPr>
            <a:endParaRPr lang="en-US" sz="1600" kern="0">
              <a:solidFill>
                <a:srgbClr val="6AA9BB"/>
              </a:solidFill>
              <a:latin typeface="Georgia" pitchFamily="18" charset="0"/>
            </a:endParaRPr>
          </a:p>
        </p:txBody>
      </p:sp>
      <p:sp>
        <p:nvSpPr>
          <p:cNvPr id="12" name="Freeform 585"/>
          <p:cNvSpPr>
            <a:spLocks noEditPoints="1"/>
          </p:cNvSpPr>
          <p:nvPr/>
        </p:nvSpPr>
        <p:spPr bwMode="auto">
          <a:xfrm rot="10800000">
            <a:off x="8029851" y="2742993"/>
            <a:ext cx="550309" cy="509545"/>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bg2"/>
          </a:solidFill>
          <a:ln w="6350">
            <a:solidFill>
              <a:schemeClr val="accent3"/>
            </a:solidFill>
          </a:ln>
          <a:effectLst>
            <a:innerShdw blurRad="38100">
              <a:srgbClr val="C3CF21">
                <a:lumMod val="75000"/>
                <a:alpha val="58000"/>
              </a:srgbClr>
            </a:innerShdw>
          </a:effectLst>
        </p:spPr>
        <p:txBody>
          <a:bodyPr lIns="36000" tIns="36000" rIns="36000" bIns="36000" anchor="ctr"/>
          <a:lstStyle/>
          <a:p>
            <a:pPr algn="ctr">
              <a:defRPr/>
            </a:pPr>
            <a:endParaRPr lang="en-US" sz="1600" kern="0">
              <a:solidFill>
                <a:srgbClr val="6AA9BB"/>
              </a:solidFill>
              <a:latin typeface="Georgia" pitchFamily="18" charset="0"/>
            </a:endParaRPr>
          </a:p>
        </p:txBody>
      </p:sp>
      <p:grpSp>
        <p:nvGrpSpPr>
          <p:cNvPr id="13" name="Group 12"/>
          <p:cNvGrpSpPr/>
          <p:nvPr/>
        </p:nvGrpSpPr>
        <p:grpSpPr>
          <a:xfrm>
            <a:off x="6483801" y="4273403"/>
            <a:ext cx="1843797" cy="1841295"/>
            <a:chOff x="7384614" y="3151997"/>
            <a:chExt cx="1108701" cy="1107197"/>
          </a:xfrm>
        </p:grpSpPr>
        <p:sp>
          <p:nvSpPr>
            <p:cNvPr id="14" name="Oval Callout 13"/>
            <p:cNvSpPr/>
            <p:nvPr/>
          </p:nvSpPr>
          <p:spPr>
            <a:xfrm>
              <a:off x="7384614" y="3151997"/>
              <a:ext cx="1108701" cy="1107197"/>
            </a:xfrm>
            <a:prstGeom prst="wedgeEllipseCallout">
              <a:avLst>
                <a:gd name="adj1" fmla="val -79486"/>
                <a:gd name="adj2" fmla="val -37871"/>
              </a:avLst>
            </a:prstGeom>
            <a:solidFill>
              <a:schemeClr val="accent3"/>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p:cNvSpPr txBox="1"/>
            <p:nvPr/>
          </p:nvSpPr>
          <p:spPr>
            <a:xfrm>
              <a:off x="7451149" y="3412810"/>
              <a:ext cx="975629" cy="573718"/>
            </a:xfrm>
            <a:prstGeom prst="rect">
              <a:avLst/>
            </a:prstGeom>
            <a:noFill/>
          </p:spPr>
          <p:txBody>
            <a:bodyPr wrap="square" rtlCol="0">
              <a:spAutoFit/>
            </a:bodyPr>
            <a:lstStyle/>
            <a:p>
              <a:pPr algn="ctr"/>
              <a:r>
                <a:rPr lang="en-GB" sz="3200" b="1" i="1" dirty="0">
                  <a:solidFill>
                    <a:schemeClr val="bg2"/>
                  </a:solidFill>
                </a:rPr>
                <a:t>89%</a:t>
              </a:r>
            </a:p>
            <a:p>
              <a:pPr algn="ctr"/>
              <a:r>
                <a:rPr lang="en-GB" sz="1200" i="1" dirty="0" smtClean="0">
                  <a:solidFill>
                    <a:schemeClr val="bg2"/>
                  </a:solidFill>
                </a:rPr>
                <a:t>reduction in data loss incidents</a:t>
              </a:r>
              <a:endParaRPr lang="en-GB" sz="1200" i="1" dirty="0">
                <a:solidFill>
                  <a:schemeClr val="bg2"/>
                </a:solidFill>
              </a:endParaRPr>
            </a:p>
          </p:txBody>
        </p:sp>
      </p:grpSp>
      <p:sp>
        <p:nvSpPr>
          <p:cNvPr id="16" name="Freeform 585"/>
          <p:cNvSpPr>
            <a:spLocks noEditPoints="1"/>
          </p:cNvSpPr>
          <p:nvPr/>
        </p:nvSpPr>
        <p:spPr bwMode="auto">
          <a:xfrm>
            <a:off x="6258986" y="4245619"/>
            <a:ext cx="550309" cy="509545"/>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bg2"/>
          </a:solidFill>
          <a:ln w="6350">
            <a:solidFill>
              <a:schemeClr val="accent3"/>
            </a:solidFill>
          </a:ln>
          <a:effectLst>
            <a:innerShdw blurRad="38100">
              <a:srgbClr val="C3CF21">
                <a:lumMod val="75000"/>
                <a:alpha val="58000"/>
              </a:srgbClr>
            </a:innerShdw>
          </a:effectLst>
        </p:spPr>
        <p:txBody>
          <a:bodyPr lIns="36000" tIns="36000" rIns="36000" bIns="36000" anchor="ctr"/>
          <a:lstStyle/>
          <a:p>
            <a:pPr algn="ctr">
              <a:defRPr/>
            </a:pPr>
            <a:endParaRPr lang="en-US" sz="1600" kern="0">
              <a:solidFill>
                <a:srgbClr val="6AA9BB"/>
              </a:solidFill>
              <a:latin typeface="Georgia" pitchFamily="18" charset="0"/>
            </a:endParaRPr>
          </a:p>
        </p:txBody>
      </p:sp>
      <p:sp>
        <p:nvSpPr>
          <p:cNvPr id="17" name="Freeform 585"/>
          <p:cNvSpPr>
            <a:spLocks noEditPoints="1"/>
          </p:cNvSpPr>
          <p:nvPr/>
        </p:nvSpPr>
        <p:spPr bwMode="auto">
          <a:xfrm rot="10800000">
            <a:off x="8029851" y="5628903"/>
            <a:ext cx="550309" cy="509545"/>
          </a:xfrm>
          <a:custGeom>
            <a:avLst/>
            <a:gdLst>
              <a:gd name="T0" fmla="*/ 475 w 1277"/>
              <a:gd name="T1" fmla="*/ 667 h 1181"/>
              <a:gd name="T2" fmla="*/ 475 w 1277"/>
              <a:gd name="T3" fmla="*/ 1181 h 1181"/>
              <a:gd name="T4" fmla="*/ 0 w 1277"/>
              <a:gd name="T5" fmla="*/ 1181 h 1181"/>
              <a:gd name="T6" fmla="*/ 0 w 1277"/>
              <a:gd name="T7" fmla="*/ 775 h 1181"/>
              <a:gd name="T8" fmla="*/ 79 w 1277"/>
              <a:gd name="T9" fmla="*/ 298 h 1181"/>
              <a:gd name="T10" fmla="*/ 406 w 1277"/>
              <a:gd name="T11" fmla="*/ 0 h 1181"/>
              <a:gd name="T12" fmla="*/ 514 w 1277"/>
              <a:gd name="T13" fmla="*/ 173 h 1181"/>
              <a:gd name="T14" fmla="*/ 315 w 1277"/>
              <a:gd name="T15" fmla="*/ 341 h 1181"/>
              <a:gd name="T16" fmla="*/ 244 w 1277"/>
              <a:gd name="T17" fmla="*/ 667 h 1181"/>
              <a:gd name="T18" fmla="*/ 475 w 1277"/>
              <a:gd name="T19" fmla="*/ 667 h 1181"/>
              <a:gd name="T20" fmla="*/ 1237 w 1277"/>
              <a:gd name="T21" fmla="*/ 667 h 1181"/>
              <a:gd name="T22" fmla="*/ 1237 w 1277"/>
              <a:gd name="T23" fmla="*/ 1181 h 1181"/>
              <a:gd name="T24" fmla="*/ 763 w 1277"/>
              <a:gd name="T25" fmla="*/ 1181 h 1181"/>
              <a:gd name="T26" fmla="*/ 763 w 1277"/>
              <a:gd name="T27" fmla="*/ 775 h 1181"/>
              <a:gd name="T28" fmla="*/ 841 w 1277"/>
              <a:gd name="T29" fmla="*/ 298 h 1181"/>
              <a:gd name="T30" fmla="*/ 1168 w 1277"/>
              <a:gd name="T31" fmla="*/ 0 h 1181"/>
              <a:gd name="T32" fmla="*/ 1277 w 1277"/>
              <a:gd name="T33" fmla="*/ 173 h 1181"/>
              <a:gd name="T34" fmla="*/ 1077 w 1277"/>
              <a:gd name="T35" fmla="*/ 341 h 1181"/>
              <a:gd name="T36" fmla="*/ 1006 w 1277"/>
              <a:gd name="T37" fmla="*/ 667 h 1181"/>
              <a:gd name="T38" fmla="*/ 1237 w 1277"/>
              <a:gd name="T39" fmla="*/ 66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7" h="1181">
                <a:moveTo>
                  <a:pt x="475" y="667"/>
                </a:moveTo>
                <a:cubicBezTo>
                  <a:pt x="475" y="1181"/>
                  <a:pt x="475" y="1181"/>
                  <a:pt x="475" y="1181"/>
                </a:cubicBezTo>
                <a:cubicBezTo>
                  <a:pt x="0" y="1181"/>
                  <a:pt x="0" y="1181"/>
                  <a:pt x="0" y="1181"/>
                </a:cubicBezTo>
                <a:cubicBezTo>
                  <a:pt x="0" y="775"/>
                  <a:pt x="0" y="775"/>
                  <a:pt x="0" y="775"/>
                </a:cubicBezTo>
                <a:cubicBezTo>
                  <a:pt x="0" y="555"/>
                  <a:pt x="26" y="396"/>
                  <a:pt x="79" y="298"/>
                </a:cubicBezTo>
                <a:cubicBezTo>
                  <a:pt x="148" y="167"/>
                  <a:pt x="257" y="68"/>
                  <a:pt x="406" y="0"/>
                </a:cubicBezTo>
                <a:cubicBezTo>
                  <a:pt x="514" y="173"/>
                  <a:pt x="514" y="173"/>
                  <a:pt x="514" y="173"/>
                </a:cubicBezTo>
                <a:cubicBezTo>
                  <a:pt x="424" y="210"/>
                  <a:pt x="358" y="266"/>
                  <a:pt x="315" y="341"/>
                </a:cubicBezTo>
                <a:cubicBezTo>
                  <a:pt x="272" y="416"/>
                  <a:pt x="249" y="524"/>
                  <a:pt x="244" y="667"/>
                </a:cubicBezTo>
                <a:lnTo>
                  <a:pt x="475" y="667"/>
                </a:lnTo>
                <a:close/>
                <a:moveTo>
                  <a:pt x="1237" y="667"/>
                </a:moveTo>
                <a:cubicBezTo>
                  <a:pt x="1237" y="1181"/>
                  <a:pt x="1237" y="1181"/>
                  <a:pt x="1237" y="1181"/>
                </a:cubicBezTo>
                <a:cubicBezTo>
                  <a:pt x="763" y="1181"/>
                  <a:pt x="763" y="1181"/>
                  <a:pt x="763" y="1181"/>
                </a:cubicBezTo>
                <a:cubicBezTo>
                  <a:pt x="763" y="775"/>
                  <a:pt x="763" y="775"/>
                  <a:pt x="763" y="775"/>
                </a:cubicBezTo>
                <a:cubicBezTo>
                  <a:pt x="763" y="555"/>
                  <a:pt x="789" y="396"/>
                  <a:pt x="841" y="298"/>
                </a:cubicBezTo>
                <a:cubicBezTo>
                  <a:pt x="910" y="167"/>
                  <a:pt x="1019" y="68"/>
                  <a:pt x="1168" y="0"/>
                </a:cubicBezTo>
                <a:cubicBezTo>
                  <a:pt x="1277" y="173"/>
                  <a:pt x="1277" y="173"/>
                  <a:pt x="1277" y="173"/>
                </a:cubicBezTo>
                <a:cubicBezTo>
                  <a:pt x="1186" y="210"/>
                  <a:pt x="1120" y="266"/>
                  <a:pt x="1077" y="341"/>
                </a:cubicBezTo>
                <a:cubicBezTo>
                  <a:pt x="1035" y="416"/>
                  <a:pt x="1011" y="524"/>
                  <a:pt x="1006" y="667"/>
                </a:cubicBezTo>
                <a:lnTo>
                  <a:pt x="1237" y="667"/>
                </a:lnTo>
                <a:close/>
              </a:path>
            </a:pathLst>
          </a:custGeom>
          <a:solidFill>
            <a:schemeClr val="bg2"/>
          </a:solidFill>
          <a:ln w="6350">
            <a:solidFill>
              <a:schemeClr val="accent3"/>
            </a:solidFill>
          </a:ln>
          <a:effectLst>
            <a:innerShdw blurRad="38100">
              <a:srgbClr val="C3CF21">
                <a:lumMod val="75000"/>
                <a:alpha val="58000"/>
              </a:srgbClr>
            </a:innerShdw>
          </a:effectLst>
        </p:spPr>
        <p:txBody>
          <a:bodyPr lIns="36000" tIns="36000" rIns="36000" bIns="36000" anchor="ctr"/>
          <a:lstStyle/>
          <a:p>
            <a:pPr algn="ctr">
              <a:defRPr/>
            </a:pPr>
            <a:endParaRPr lang="en-US" sz="1600" kern="0">
              <a:solidFill>
                <a:srgbClr val="6AA9BB"/>
              </a:solidFill>
              <a:latin typeface="Georgia" pitchFamily="18" charset="0"/>
            </a:endParaRPr>
          </a:p>
        </p:txBody>
      </p:sp>
      <p:sp>
        <p:nvSpPr>
          <p:cNvPr id="48" name="Rectangle 47"/>
          <p:cNvSpPr/>
          <p:nvPr/>
        </p:nvSpPr>
        <p:spPr>
          <a:xfrm>
            <a:off x="290945" y="1398989"/>
            <a:ext cx="3259777" cy="461665"/>
          </a:xfrm>
          <a:prstGeom prst="rect">
            <a:avLst/>
          </a:prstGeom>
        </p:spPr>
        <p:txBody>
          <a:bodyPr wrap="square">
            <a:spAutoFit/>
          </a:bodyPr>
          <a:lstStyle/>
          <a:p>
            <a:pPr lvl="0"/>
            <a:r>
              <a:rPr lang="en-GB" sz="1200" b="1" dirty="0">
                <a:solidFill>
                  <a:schemeClr val="bg2"/>
                </a:solidFill>
              </a:rPr>
              <a:t>Focus</a:t>
            </a:r>
            <a:r>
              <a:rPr lang="en-GB" sz="1200" dirty="0">
                <a:solidFill>
                  <a:schemeClr val="bg2"/>
                </a:solidFill>
              </a:rPr>
              <a:t> on putting the user at the heart of their data security strategy</a:t>
            </a:r>
          </a:p>
        </p:txBody>
      </p:sp>
      <p:sp>
        <p:nvSpPr>
          <p:cNvPr id="49" name="Rectangle 48"/>
          <p:cNvSpPr/>
          <p:nvPr/>
        </p:nvSpPr>
        <p:spPr>
          <a:xfrm>
            <a:off x="290945" y="2272403"/>
            <a:ext cx="2617820" cy="461665"/>
          </a:xfrm>
          <a:prstGeom prst="rect">
            <a:avLst/>
          </a:prstGeom>
        </p:spPr>
        <p:txBody>
          <a:bodyPr wrap="square">
            <a:spAutoFit/>
          </a:bodyPr>
          <a:lstStyle/>
          <a:p>
            <a:pPr lvl="0"/>
            <a:r>
              <a:rPr lang="en-GB" sz="1200" dirty="0">
                <a:solidFill>
                  <a:schemeClr val="bg2"/>
                </a:solidFill>
              </a:rPr>
              <a:t>Tool </a:t>
            </a:r>
            <a:r>
              <a:rPr lang="en-GB" sz="1200" b="1" dirty="0">
                <a:solidFill>
                  <a:schemeClr val="bg2"/>
                </a:solidFill>
              </a:rPr>
              <a:t>transformed</a:t>
            </a:r>
            <a:r>
              <a:rPr lang="en-GB" sz="1200" dirty="0">
                <a:solidFill>
                  <a:schemeClr val="bg2"/>
                </a:solidFill>
              </a:rPr>
              <a:t> users’ security culture</a:t>
            </a:r>
          </a:p>
        </p:txBody>
      </p:sp>
      <p:sp>
        <p:nvSpPr>
          <p:cNvPr id="50" name="Rectangle 49"/>
          <p:cNvSpPr/>
          <p:nvPr/>
        </p:nvSpPr>
        <p:spPr>
          <a:xfrm>
            <a:off x="290945" y="3145817"/>
            <a:ext cx="2617820" cy="461665"/>
          </a:xfrm>
          <a:prstGeom prst="rect">
            <a:avLst/>
          </a:prstGeom>
        </p:spPr>
        <p:txBody>
          <a:bodyPr wrap="square">
            <a:spAutoFit/>
          </a:bodyPr>
          <a:lstStyle/>
          <a:p>
            <a:pPr lvl="0"/>
            <a:r>
              <a:rPr lang="en-GB" sz="1200" dirty="0">
                <a:solidFill>
                  <a:schemeClr val="bg2"/>
                </a:solidFill>
              </a:rPr>
              <a:t>Heightened </a:t>
            </a:r>
            <a:r>
              <a:rPr lang="en-GB" sz="1200" b="1" dirty="0">
                <a:solidFill>
                  <a:schemeClr val="bg2"/>
                </a:solidFill>
              </a:rPr>
              <a:t>awareness</a:t>
            </a:r>
            <a:r>
              <a:rPr lang="en-GB" sz="1200" dirty="0">
                <a:solidFill>
                  <a:schemeClr val="bg2"/>
                </a:solidFill>
              </a:rPr>
              <a:t> spilled over to printed documents</a:t>
            </a:r>
          </a:p>
        </p:txBody>
      </p:sp>
      <p:sp>
        <p:nvSpPr>
          <p:cNvPr id="51" name="Rectangle 50"/>
          <p:cNvSpPr/>
          <p:nvPr/>
        </p:nvSpPr>
        <p:spPr>
          <a:xfrm>
            <a:off x="290945" y="4019231"/>
            <a:ext cx="2511632" cy="461665"/>
          </a:xfrm>
          <a:prstGeom prst="rect">
            <a:avLst/>
          </a:prstGeom>
        </p:spPr>
        <p:txBody>
          <a:bodyPr wrap="square">
            <a:spAutoFit/>
          </a:bodyPr>
          <a:lstStyle/>
          <a:p>
            <a:pPr lvl="0"/>
            <a:r>
              <a:rPr lang="en-GB" sz="1200" dirty="0">
                <a:solidFill>
                  <a:schemeClr val="bg2"/>
                </a:solidFill>
              </a:rPr>
              <a:t>Requests for more </a:t>
            </a:r>
            <a:r>
              <a:rPr lang="en-GB" sz="1200" b="1" dirty="0">
                <a:solidFill>
                  <a:schemeClr val="bg2"/>
                </a:solidFill>
              </a:rPr>
              <a:t>lockable</a:t>
            </a:r>
            <a:r>
              <a:rPr lang="en-GB" sz="1200" dirty="0">
                <a:solidFill>
                  <a:schemeClr val="bg2"/>
                </a:solidFill>
              </a:rPr>
              <a:t> office storage</a:t>
            </a:r>
          </a:p>
        </p:txBody>
      </p:sp>
      <p:sp>
        <p:nvSpPr>
          <p:cNvPr id="52" name="Rectangle 51"/>
          <p:cNvSpPr/>
          <p:nvPr/>
        </p:nvSpPr>
        <p:spPr>
          <a:xfrm>
            <a:off x="290945" y="4892645"/>
            <a:ext cx="2951018" cy="461665"/>
          </a:xfrm>
          <a:prstGeom prst="rect">
            <a:avLst/>
          </a:prstGeom>
        </p:spPr>
        <p:txBody>
          <a:bodyPr wrap="square">
            <a:spAutoFit/>
          </a:bodyPr>
          <a:lstStyle/>
          <a:p>
            <a:pPr lvl="0"/>
            <a:r>
              <a:rPr lang="en-GB" sz="1200" dirty="0">
                <a:solidFill>
                  <a:schemeClr val="bg2"/>
                </a:solidFill>
              </a:rPr>
              <a:t>Users </a:t>
            </a:r>
            <a:r>
              <a:rPr lang="en-GB" sz="1200" b="1" dirty="0">
                <a:solidFill>
                  <a:schemeClr val="bg2"/>
                </a:solidFill>
              </a:rPr>
              <a:t>asked</a:t>
            </a:r>
            <a:r>
              <a:rPr lang="en-GB" sz="1200" dirty="0">
                <a:solidFill>
                  <a:schemeClr val="bg2"/>
                </a:solidFill>
              </a:rPr>
              <a:t> for </a:t>
            </a:r>
            <a:r>
              <a:rPr lang="en-GB" sz="1200" dirty="0" smtClean="0">
                <a:solidFill>
                  <a:schemeClr val="bg2"/>
                </a:solidFill>
              </a:rPr>
              <a:t>data classification </a:t>
            </a:r>
            <a:r>
              <a:rPr lang="en-GB" sz="1200" dirty="0">
                <a:solidFill>
                  <a:schemeClr val="bg2"/>
                </a:solidFill>
              </a:rPr>
              <a:t>tool </a:t>
            </a:r>
            <a:r>
              <a:rPr lang="en-GB" sz="1200" b="1" dirty="0">
                <a:solidFill>
                  <a:schemeClr val="bg2"/>
                </a:solidFill>
              </a:rPr>
              <a:t>back</a:t>
            </a:r>
            <a:r>
              <a:rPr lang="en-GB" sz="1200" dirty="0">
                <a:solidFill>
                  <a:schemeClr val="bg2"/>
                </a:solidFill>
              </a:rPr>
              <a:t> when removed</a:t>
            </a:r>
          </a:p>
        </p:txBody>
      </p:sp>
      <p:sp>
        <p:nvSpPr>
          <p:cNvPr id="53" name="Rectangle 52"/>
          <p:cNvSpPr/>
          <p:nvPr/>
        </p:nvSpPr>
        <p:spPr>
          <a:xfrm>
            <a:off x="290945" y="5766058"/>
            <a:ext cx="3259777" cy="461665"/>
          </a:xfrm>
          <a:prstGeom prst="rect">
            <a:avLst/>
          </a:prstGeom>
        </p:spPr>
        <p:txBody>
          <a:bodyPr wrap="square">
            <a:spAutoFit/>
          </a:bodyPr>
          <a:lstStyle/>
          <a:p>
            <a:pPr lvl="0"/>
            <a:r>
              <a:rPr lang="en-GB" sz="1200" dirty="0">
                <a:solidFill>
                  <a:schemeClr val="bg2"/>
                </a:solidFill>
              </a:rPr>
              <a:t>Internal security awareness measure </a:t>
            </a:r>
            <a:r>
              <a:rPr lang="en-GB" sz="1200" b="1" dirty="0">
                <a:solidFill>
                  <a:schemeClr val="bg2"/>
                </a:solidFill>
              </a:rPr>
              <a:t>increased</a:t>
            </a:r>
            <a:r>
              <a:rPr lang="en-GB" sz="1200" dirty="0">
                <a:solidFill>
                  <a:schemeClr val="bg2"/>
                </a:solidFill>
              </a:rPr>
              <a:t> from 29% to 89%</a:t>
            </a:r>
          </a:p>
        </p:txBody>
      </p:sp>
      <p:sp>
        <p:nvSpPr>
          <p:cNvPr id="54" name="Donut 53"/>
          <p:cNvSpPr/>
          <p:nvPr/>
        </p:nvSpPr>
        <p:spPr>
          <a:xfrm>
            <a:off x="2920640" y="2174606"/>
            <a:ext cx="3300380" cy="3300380"/>
          </a:xfrm>
          <a:prstGeom prst="donut">
            <a:avLst>
              <a:gd name="adj" fmla="val 9232"/>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Donut 54"/>
          <p:cNvSpPr/>
          <p:nvPr/>
        </p:nvSpPr>
        <p:spPr>
          <a:xfrm>
            <a:off x="3061946" y="2315912"/>
            <a:ext cx="3017768" cy="3017768"/>
          </a:xfrm>
          <a:prstGeom prst="donut">
            <a:avLst>
              <a:gd name="adj" fmla="val 9232"/>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9121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3" presetClass="entr" presetSubtype="28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3*#ppt_w"/>
                                          </p:val>
                                        </p:tav>
                                        <p:tav tm="100000">
                                          <p:val>
                                            <p:strVal val="#ppt_w"/>
                                          </p:val>
                                        </p:tav>
                                      </p:tavLst>
                                    </p:anim>
                                    <p:anim calcmode="lin" valueType="num">
                                      <p:cBhvr>
                                        <p:cTn id="13" dur="500" fill="hold"/>
                                        <p:tgtEl>
                                          <p:spTgt spid="6"/>
                                        </p:tgtEl>
                                        <p:attrNameLst>
                                          <p:attrName>ppt_h</p:attrName>
                                        </p:attrNameLst>
                                      </p:cBhvr>
                                      <p:tavLst>
                                        <p:tav tm="0">
                                          <p:val>
                                            <p:strVal val="4/3*#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par>
                                <p:cTn id="19" presetID="23" presetClass="entr" presetSubtype="28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4/3*#ppt_w"/>
                                          </p:val>
                                        </p:tav>
                                        <p:tav tm="100000">
                                          <p:val>
                                            <p:strVal val="#ppt_w"/>
                                          </p:val>
                                        </p:tav>
                                      </p:tavLst>
                                    </p:anim>
                                    <p:anim calcmode="lin" valueType="num">
                                      <p:cBhvr>
                                        <p:cTn id="22" dur="1000" fill="hold"/>
                                        <p:tgtEl>
                                          <p:spTgt spid="7"/>
                                        </p:tgtEl>
                                        <p:attrNameLst>
                                          <p:attrName>ppt_h</p:attrName>
                                        </p:attrNameLst>
                                      </p:cBhvr>
                                      <p:tavLst>
                                        <p:tav tm="0">
                                          <p:val>
                                            <p:strVal val="4/3*#ppt_h"/>
                                          </p:val>
                                        </p:tav>
                                        <p:tav tm="100000">
                                          <p:val>
                                            <p:strVal val="#ppt_h"/>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1000" fill="hold"/>
                                        <p:tgtEl>
                                          <p:spTgt spid="54"/>
                                        </p:tgtEl>
                                        <p:attrNameLst>
                                          <p:attrName>ppt_w</p:attrName>
                                        </p:attrNameLst>
                                      </p:cBhvr>
                                      <p:tavLst>
                                        <p:tav tm="0">
                                          <p:val>
                                            <p:fltVal val="0"/>
                                          </p:val>
                                        </p:tav>
                                        <p:tav tm="100000">
                                          <p:val>
                                            <p:strVal val="#ppt_w"/>
                                          </p:val>
                                        </p:tav>
                                      </p:tavLst>
                                    </p:anim>
                                    <p:anim calcmode="lin" valueType="num">
                                      <p:cBhvr>
                                        <p:cTn id="26" dur="1000" fill="hold"/>
                                        <p:tgtEl>
                                          <p:spTgt spid="54"/>
                                        </p:tgtEl>
                                        <p:attrNameLst>
                                          <p:attrName>ppt_h</p:attrName>
                                        </p:attrNameLst>
                                      </p:cBhvr>
                                      <p:tavLst>
                                        <p:tav tm="0">
                                          <p:val>
                                            <p:fltVal val="0"/>
                                          </p:val>
                                        </p:tav>
                                        <p:tav tm="100000">
                                          <p:val>
                                            <p:strVal val="#ppt_h"/>
                                          </p:val>
                                        </p:tav>
                                      </p:tavLst>
                                    </p:anim>
                                    <p:animEffect transition="in" filter="fade">
                                      <p:cBhvr>
                                        <p:cTn id="27" dur="1000"/>
                                        <p:tgtEl>
                                          <p:spTgt spid="54"/>
                                        </p:tgtEl>
                                      </p:cBhvr>
                                    </p:animEffect>
                                  </p:childTnLst>
                                </p:cTn>
                              </p:par>
                              <p:par>
                                <p:cTn id="28" presetID="6" presetClass="emph" presetSubtype="0" fill="hold" grpId="1" nodeType="withEffect">
                                  <p:stCondLst>
                                    <p:cond delay="500"/>
                                  </p:stCondLst>
                                  <p:childTnLst>
                                    <p:animScale>
                                      <p:cBhvr>
                                        <p:cTn id="29" dur="1000" fill="hold"/>
                                        <p:tgtEl>
                                          <p:spTgt spid="55"/>
                                        </p:tgtEl>
                                      </p:cBhvr>
                                      <p:by x="150000" y="150000"/>
                                    </p:animScale>
                                  </p:childTnLst>
                                </p:cTn>
                              </p:par>
                              <p:par>
                                <p:cTn id="30" presetID="6" presetClass="emph" presetSubtype="0" fill="hold" grpId="1" nodeType="withEffect">
                                  <p:stCondLst>
                                    <p:cond delay="1000"/>
                                  </p:stCondLst>
                                  <p:childTnLst>
                                    <p:animScale>
                                      <p:cBhvr>
                                        <p:cTn id="31" dur="1000" fill="hold"/>
                                        <p:tgtEl>
                                          <p:spTgt spid="54"/>
                                        </p:tgtEl>
                                      </p:cBhvr>
                                      <p:by x="150000" y="150000"/>
                                    </p:animScale>
                                  </p:childTnLst>
                                </p:cTn>
                              </p:par>
                              <p:par>
                                <p:cTn id="32" presetID="10" presetClass="exit" presetSubtype="0" fill="hold" grpId="2" nodeType="withEffect">
                                  <p:stCondLst>
                                    <p:cond delay="500"/>
                                  </p:stCondLst>
                                  <p:childTnLst>
                                    <p:animEffect transition="out" filter="fade">
                                      <p:cBhvr>
                                        <p:cTn id="33" dur="1000"/>
                                        <p:tgtEl>
                                          <p:spTgt spid="55"/>
                                        </p:tgtEl>
                                      </p:cBhvr>
                                    </p:animEffect>
                                    <p:set>
                                      <p:cBhvr>
                                        <p:cTn id="34" dur="1" fill="hold">
                                          <p:stCondLst>
                                            <p:cond delay="999"/>
                                          </p:stCondLst>
                                        </p:cTn>
                                        <p:tgtEl>
                                          <p:spTgt spid="55"/>
                                        </p:tgtEl>
                                        <p:attrNameLst>
                                          <p:attrName>style.visibility</p:attrName>
                                        </p:attrNameLst>
                                      </p:cBhvr>
                                      <p:to>
                                        <p:strVal val="hidden"/>
                                      </p:to>
                                    </p:set>
                                  </p:childTnLst>
                                </p:cTn>
                              </p:par>
                              <p:par>
                                <p:cTn id="35" presetID="10" presetClass="exit" presetSubtype="0" fill="hold" grpId="2" nodeType="withEffect">
                                  <p:stCondLst>
                                    <p:cond delay="1000"/>
                                  </p:stCondLst>
                                  <p:childTnLst>
                                    <p:animEffect transition="out" filter="fade">
                                      <p:cBhvr>
                                        <p:cTn id="36" dur="1000"/>
                                        <p:tgtEl>
                                          <p:spTgt spid="54"/>
                                        </p:tgtEl>
                                      </p:cBhvr>
                                    </p:animEffect>
                                    <p:set>
                                      <p:cBhvr>
                                        <p:cTn id="37" dur="1" fill="hold">
                                          <p:stCondLst>
                                            <p:cond delay="999"/>
                                          </p:stCondLst>
                                        </p:cTn>
                                        <p:tgtEl>
                                          <p:spTgt spid="54"/>
                                        </p:tgtEl>
                                        <p:attrNameLst>
                                          <p:attrName>style.visibility</p:attrName>
                                        </p:attrNameLst>
                                      </p:cBhvr>
                                      <p:to>
                                        <p:strVal val="hidden"/>
                                      </p:to>
                                    </p:se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23" presetClass="entr" presetSubtype="288"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strVal val="4/3*#ppt_w"/>
                                          </p:val>
                                        </p:tav>
                                        <p:tav tm="100000">
                                          <p:val>
                                            <p:strVal val="#ppt_w"/>
                                          </p:val>
                                        </p:tav>
                                      </p:tavLst>
                                    </p:anim>
                                    <p:anim calcmode="lin" valueType="num">
                                      <p:cBhvr>
                                        <p:cTn id="47" dur="1000" fill="hold"/>
                                        <p:tgtEl>
                                          <p:spTgt spid="8"/>
                                        </p:tgtEl>
                                        <p:attrNameLst>
                                          <p:attrName>ppt_h</p:attrName>
                                        </p:attrNameLst>
                                      </p:cBhvr>
                                      <p:tavLst>
                                        <p:tav tm="0">
                                          <p:val>
                                            <p:strVal val="4/3*#ppt_h"/>
                                          </p:val>
                                        </p:tav>
                                        <p:tav tm="100000">
                                          <p:val>
                                            <p:strVal val="#ppt_h"/>
                                          </p:val>
                                        </p:tav>
                                      </p:tavLst>
                                    </p:anim>
                                  </p:childTnLst>
                                </p:cTn>
                              </p:par>
                              <p:par>
                                <p:cTn id="48" presetID="53" presetClass="entr" presetSubtype="16"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23" presetClass="entr" presetSubtype="288"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4/3*#ppt_w"/>
                                          </p:val>
                                        </p:tav>
                                        <p:tav tm="100000">
                                          <p:val>
                                            <p:strVal val="#ppt_w"/>
                                          </p:val>
                                        </p:tav>
                                      </p:tavLst>
                                    </p:anim>
                                    <p:anim calcmode="lin" valueType="num">
                                      <p:cBhvr>
                                        <p:cTn id="62" dur="1000" fill="hold"/>
                                        <p:tgtEl>
                                          <p:spTgt spid="13"/>
                                        </p:tgtEl>
                                        <p:attrNameLst>
                                          <p:attrName>ppt_h</p:attrName>
                                        </p:attrNameLst>
                                      </p:cBhvr>
                                      <p:tavLst>
                                        <p:tav tm="0">
                                          <p:val>
                                            <p:strVal val="4/3*#ppt_h"/>
                                          </p:val>
                                        </p:tav>
                                        <p:tav tm="100000">
                                          <p:val>
                                            <p:strVal val="#ppt_h"/>
                                          </p:val>
                                        </p:tav>
                                      </p:tavLst>
                                    </p:anim>
                                  </p:childTnLst>
                                </p:cTn>
                              </p:par>
                              <p:par>
                                <p:cTn id="63" presetID="53" presetClass="entr" presetSubtype="16" fill="hold" nodeType="withEffect">
                                  <p:stCondLst>
                                    <p:cond delay="50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par>
                          <p:cTn id="68" fill="hold">
                            <p:stCondLst>
                              <p:cond delay="4000"/>
                            </p:stCondLst>
                            <p:childTnLst>
                              <p:par>
                                <p:cTn id="69" presetID="22" presetClass="entr" presetSubtype="2" fill="hold" grpId="0" nodeType="afterEffect">
                                  <p:stCondLst>
                                    <p:cond delay="500"/>
                                  </p:stCondLst>
                                  <p:childTnLst>
                                    <p:set>
                                      <p:cBhvr>
                                        <p:cTn id="70" dur="1" fill="hold">
                                          <p:stCondLst>
                                            <p:cond delay="0"/>
                                          </p:stCondLst>
                                        </p:cTn>
                                        <p:tgtEl>
                                          <p:spTgt spid="43"/>
                                        </p:tgtEl>
                                        <p:attrNameLst>
                                          <p:attrName>style.visibility</p:attrName>
                                        </p:attrNameLst>
                                      </p:cBhvr>
                                      <p:to>
                                        <p:strVal val="visible"/>
                                      </p:to>
                                    </p:set>
                                    <p:animEffect transition="in" filter="wipe(right)">
                                      <p:cBhvr>
                                        <p:cTn id="71" dur="500"/>
                                        <p:tgtEl>
                                          <p:spTgt spid="43"/>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childTnLst>
                          </p:cTn>
                        </p:par>
                        <p:par>
                          <p:cTn id="76" fill="hold">
                            <p:stCondLst>
                              <p:cond delay="5500"/>
                            </p:stCondLst>
                            <p:childTnLst>
                              <p:par>
                                <p:cTn id="77" presetID="22" presetClass="entr" presetSubtype="2" fill="hold" grpId="0" nodeType="afterEffect">
                                  <p:stCondLst>
                                    <p:cond delay="500"/>
                                  </p:stCondLst>
                                  <p:childTnLst>
                                    <p:set>
                                      <p:cBhvr>
                                        <p:cTn id="78" dur="1" fill="hold">
                                          <p:stCondLst>
                                            <p:cond delay="0"/>
                                          </p:stCondLst>
                                        </p:cTn>
                                        <p:tgtEl>
                                          <p:spTgt spid="44"/>
                                        </p:tgtEl>
                                        <p:attrNameLst>
                                          <p:attrName>style.visibility</p:attrName>
                                        </p:attrNameLst>
                                      </p:cBhvr>
                                      <p:to>
                                        <p:strVal val="visible"/>
                                      </p:to>
                                    </p:set>
                                    <p:animEffect transition="in" filter="wipe(right)">
                                      <p:cBhvr>
                                        <p:cTn id="79" dur="500"/>
                                        <p:tgtEl>
                                          <p:spTgt spid="44"/>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childTnLst>
                          </p:cTn>
                        </p:par>
                        <p:par>
                          <p:cTn id="84" fill="hold">
                            <p:stCondLst>
                              <p:cond delay="7000"/>
                            </p:stCondLst>
                            <p:childTnLst>
                              <p:par>
                                <p:cTn id="85" presetID="22" presetClass="entr" presetSubtype="2" fill="hold" grpId="0" nodeType="afterEffect">
                                  <p:stCondLst>
                                    <p:cond delay="500"/>
                                  </p:stCondLst>
                                  <p:childTnLst>
                                    <p:set>
                                      <p:cBhvr>
                                        <p:cTn id="86" dur="1" fill="hold">
                                          <p:stCondLst>
                                            <p:cond delay="0"/>
                                          </p:stCondLst>
                                        </p:cTn>
                                        <p:tgtEl>
                                          <p:spTgt spid="45"/>
                                        </p:tgtEl>
                                        <p:attrNameLst>
                                          <p:attrName>style.visibility</p:attrName>
                                        </p:attrNameLst>
                                      </p:cBhvr>
                                      <p:to>
                                        <p:strVal val="visible"/>
                                      </p:to>
                                    </p:set>
                                    <p:animEffect transition="in" filter="wipe(right)">
                                      <p:cBhvr>
                                        <p:cTn id="87" dur="500"/>
                                        <p:tgtEl>
                                          <p:spTgt spid="45"/>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par>
                          <p:cTn id="92" fill="hold">
                            <p:stCondLst>
                              <p:cond delay="8500"/>
                            </p:stCondLst>
                            <p:childTnLst>
                              <p:par>
                                <p:cTn id="93" presetID="22" presetClass="entr" presetSubtype="2" fill="hold" grpId="0" nodeType="afterEffect">
                                  <p:stCondLst>
                                    <p:cond delay="500"/>
                                  </p:stCondLst>
                                  <p:childTnLst>
                                    <p:set>
                                      <p:cBhvr>
                                        <p:cTn id="94" dur="1" fill="hold">
                                          <p:stCondLst>
                                            <p:cond delay="0"/>
                                          </p:stCondLst>
                                        </p:cTn>
                                        <p:tgtEl>
                                          <p:spTgt spid="46"/>
                                        </p:tgtEl>
                                        <p:attrNameLst>
                                          <p:attrName>style.visibility</p:attrName>
                                        </p:attrNameLst>
                                      </p:cBhvr>
                                      <p:to>
                                        <p:strVal val="visible"/>
                                      </p:to>
                                    </p:set>
                                    <p:animEffect transition="in" filter="wipe(right)">
                                      <p:cBhvr>
                                        <p:cTn id="95" dur="500"/>
                                        <p:tgtEl>
                                          <p:spTgt spid="46"/>
                                        </p:tgtEl>
                                      </p:cBhvr>
                                    </p:animEffect>
                                  </p:childTnLst>
                                </p:cTn>
                              </p:par>
                            </p:childTnLst>
                          </p:cTn>
                        </p:par>
                        <p:par>
                          <p:cTn id="96" fill="hold">
                            <p:stCondLst>
                              <p:cond delay="9500"/>
                            </p:stCondLst>
                            <p:childTnLst>
                              <p:par>
                                <p:cTn id="97" presetID="10"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500"/>
                                        <p:tgtEl>
                                          <p:spTgt spid="51"/>
                                        </p:tgtEl>
                                      </p:cBhvr>
                                    </p:animEffect>
                                  </p:childTnLst>
                                </p:cTn>
                              </p:par>
                            </p:childTnLst>
                          </p:cTn>
                        </p:par>
                        <p:par>
                          <p:cTn id="100" fill="hold">
                            <p:stCondLst>
                              <p:cond delay="10000"/>
                            </p:stCondLst>
                            <p:childTnLst>
                              <p:par>
                                <p:cTn id="101" presetID="22" presetClass="entr" presetSubtype="2" fill="hold" grpId="0" nodeType="afterEffect">
                                  <p:stCondLst>
                                    <p:cond delay="500"/>
                                  </p:stCondLst>
                                  <p:childTnLst>
                                    <p:set>
                                      <p:cBhvr>
                                        <p:cTn id="102" dur="1" fill="hold">
                                          <p:stCondLst>
                                            <p:cond delay="0"/>
                                          </p:stCondLst>
                                        </p:cTn>
                                        <p:tgtEl>
                                          <p:spTgt spid="42"/>
                                        </p:tgtEl>
                                        <p:attrNameLst>
                                          <p:attrName>style.visibility</p:attrName>
                                        </p:attrNameLst>
                                      </p:cBhvr>
                                      <p:to>
                                        <p:strVal val="visible"/>
                                      </p:to>
                                    </p:set>
                                    <p:animEffect transition="in" filter="wipe(right)">
                                      <p:cBhvr>
                                        <p:cTn id="103" dur="500"/>
                                        <p:tgtEl>
                                          <p:spTgt spid="42"/>
                                        </p:tgtEl>
                                      </p:cBhvr>
                                    </p:animEffect>
                                  </p:childTnLst>
                                </p:cTn>
                              </p:par>
                            </p:childTnLst>
                          </p:cTn>
                        </p:par>
                        <p:par>
                          <p:cTn id="104" fill="hold">
                            <p:stCondLst>
                              <p:cond delay="11000"/>
                            </p:stCondLst>
                            <p:childTnLst>
                              <p:par>
                                <p:cTn id="105" presetID="10" presetClass="entr" presetSubtype="0" fill="hold" grpId="0" nodeType="after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childTnLst>
                          </p:cTn>
                        </p:par>
                        <p:par>
                          <p:cTn id="108" fill="hold">
                            <p:stCondLst>
                              <p:cond delay="11500"/>
                            </p:stCondLst>
                            <p:childTnLst>
                              <p:par>
                                <p:cTn id="109" presetID="22" presetClass="entr" presetSubtype="2" fill="hold" grpId="0" nodeType="afterEffect">
                                  <p:stCondLst>
                                    <p:cond delay="500"/>
                                  </p:stCondLst>
                                  <p:childTnLst>
                                    <p:set>
                                      <p:cBhvr>
                                        <p:cTn id="110" dur="1" fill="hold">
                                          <p:stCondLst>
                                            <p:cond delay="0"/>
                                          </p:stCondLst>
                                        </p:cTn>
                                        <p:tgtEl>
                                          <p:spTgt spid="47"/>
                                        </p:tgtEl>
                                        <p:attrNameLst>
                                          <p:attrName>style.visibility</p:attrName>
                                        </p:attrNameLst>
                                      </p:cBhvr>
                                      <p:to>
                                        <p:strVal val="visible"/>
                                      </p:to>
                                    </p:set>
                                    <p:animEffect transition="in" filter="wipe(right)">
                                      <p:cBhvr>
                                        <p:cTn id="111" dur="500"/>
                                        <p:tgtEl>
                                          <p:spTgt spid="47"/>
                                        </p:tgtEl>
                                      </p:cBhvr>
                                    </p:animEffect>
                                  </p:childTnLst>
                                </p:cTn>
                              </p:par>
                            </p:childTnLst>
                          </p:cTn>
                        </p:par>
                        <p:par>
                          <p:cTn id="112" fill="hold">
                            <p:stCondLst>
                              <p:cond delay="12500"/>
                            </p:stCondLst>
                            <p:childTnLst>
                              <p:par>
                                <p:cTn id="113" presetID="10" presetClass="entr" presetSubtype="0"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fade">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6" grpId="0" animBg="1"/>
      <p:bldP spid="7" grpId="0" animBg="1"/>
      <p:bldP spid="48" grpId="0"/>
      <p:bldP spid="49" grpId="0"/>
      <p:bldP spid="50" grpId="0"/>
      <p:bldP spid="51" grpId="0"/>
      <p:bldP spid="52" grpId="0"/>
      <p:bldP spid="53" grpId="0"/>
      <p:bldP spid="54" grpId="0" animBg="1"/>
      <p:bldP spid="54" grpId="1" animBg="1"/>
      <p:bldP spid="54" grpId="2" animBg="1"/>
      <p:bldP spid="55" grpId="0" animBg="1"/>
      <p:bldP spid="55" grpId="1" animBg="1"/>
      <p:bldP spid="55" grpId="2"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5194007" y="4077072"/>
            <a:ext cx="1475451" cy="1291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110074" y="4093719"/>
            <a:ext cx="1643652" cy="1251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3568" y="2780928"/>
            <a:ext cx="1512168" cy="646331"/>
          </a:xfrm>
          <a:prstGeom prst="rect">
            <a:avLst/>
          </a:prstGeom>
          <a:noFill/>
        </p:spPr>
        <p:txBody>
          <a:bodyPr wrap="square" rtlCol="0">
            <a:spAutoFit/>
          </a:bodyPr>
          <a:lstStyle/>
          <a:p>
            <a:pPr algn="ctr"/>
            <a:r>
              <a:rPr lang="en-GB" dirty="0" smtClean="0">
                <a:latin typeface="Calibri Light" pitchFamily="34" charset="0"/>
              </a:rPr>
              <a:t>Raise User Awareness</a:t>
            </a:r>
            <a:endParaRPr lang="en-GB" dirty="0">
              <a:latin typeface="Calibri Light" pitchFamily="34" charset="0"/>
            </a:endParaRPr>
          </a:p>
        </p:txBody>
      </p:sp>
      <p:sp>
        <p:nvSpPr>
          <p:cNvPr id="14" name="TextBox 13"/>
          <p:cNvSpPr txBox="1"/>
          <p:nvPr/>
        </p:nvSpPr>
        <p:spPr>
          <a:xfrm>
            <a:off x="5090026" y="5590981"/>
            <a:ext cx="1714222" cy="646331"/>
          </a:xfrm>
          <a:prstGeom prst="rect">
            <a:avLst/>
          </a:prstGeom>
          <a:noFill/>
        </p:spPr>
        <p:txBody>
          <a:bodyPr wrap="square" rtlCol="0">
            <a:spAutoFit/>
          </a:bodyPr>
          <a:lstStyle/>
          <a:p>
            <a:pPr algn="ctr"/>
            <a:r>
              <a:rPr lang="en-GB" dirty="0" smtClean="0">
                <a:latin typeface="Calibri Light" pitchFamily="34" charset="0"/>
              </a:rPr>
              <a:t>Simplify</a:t>
            </a:r>
            <a:br>
              <a:rPr lang="en-GB" dirty="0" smtClean="0">
                <a:latin typeface="Calibri Light" pitchFamily="34" charset="0"/>
              </a:rPr>
            </a:br>
            <a:r>
              <a:rPr lang="en-GB" dirty="0" smtClean="0">
                <a:latin typeface="Calibri Light" pitchFamily="34" charset="0"/>
              </a:rPr>
              <a:t>access control</a:t>
            </a:r>
            <a:endParaRPr lang="en-GB" dirty="0">
              <a:latin typeface="Calibri Light" pitchFamily="34" charset="0"/>
            </a:endParaRPr>
          </a:p>
        </p:txBody>
      </p:sp>
      <p:sp>
        <p:nvSpPr>
          <p:cNvPr id="15" name="TextBox 14"/>
          <p:cNvSpPr txBox="1"/>
          <p:nvPr/>
        </p:nvSpPr>
        <p:spPr>
          <a:xfrm>
            <a:off x="1993682" y="5589240"/>
            <a:ext cx="1858238" cy="646331"/>
          </a:xfrm>
          <a:prstGeom prst="rect">
            <a:avLst/>
          </a:prstGeom>
          <a:noFill/>
        </p:spPr>
        <p:txBody>
          <a:bodyPr wrap="square" rtlCol="0">
            <a:spAutoFit/>
          </a:bodyPr>
          <a:lstStyle/>
          <a:p>
            <a:pPr algn="ctr"/>
            <a:r>
              <a:rPr lang="en-GB" dirty="0" smtClean="0">
                <a:latin typeface="Calibri Light" pitchFamily="34" charset="0"/>
              </a:rPr>
              <a:t>Drive technology</a:t>
            </a:r>
            <a:br>
              <a:rPr lang="en-GB" dirty="0" smtClean="0">
                <a:latin typeface="Calibri Light" pitchFamily="34" charset="0"/>
              </a:rPr>
            </a:br>
            <a:r>
              <a:rPr lang="en-GB" dirty="0" smtClean="0">
                <a:latin typeface="Calibri Light" pitchFamily="34" charset="0"/>
              </a:rPr>
              <a:t>via metadata</a:t>
            </a:r>
            <a:endParaRPr lang="en-GB" dirty="0">
              <a:latin typeface="Calibri Light" pitchFamily="34" charset="0"/>
            </a:endParaRPr>
          </a:p>
        </p:txBody>
      </p:sp>
      <p:sp>
        <p:nvSpPr>
          <p:cNvPr id="20" name="TextBox 19"/>
          <p:cNvSpPr txBox="1"/>
          <p:nvPr/>
        </p:nvSpPr>
        <p:spPr>
          <a:xfrm>
            <a:off x="3372852" y="2880743"/>
            <a:ext cx="2063244" cy="646331"/>
          </a:xfrm>
          <a:prstGeom prst="rect">
            <a:avLst/>
          </a:prstGeom>
          <a:noFill/>
        </p:spPr>
        <p:txBody>
          <a:bodyPr wrap="square" rtlCol="0">
            <a:spAutoFit/>
          </a:bodyPr>
          <a:lstStyle/>
          <a:p>
            <a:pPr algn="ctr"/>
            <a:r>
              <a:rPr lang="en-GB" dirty="0" smtClean="0">
                <a:latin typeface="Calibri Light" pitchFamily="34" charset="0"/>
              </a:rPr>
              <a:t>Control Unstructured Data</a:t>
            </a:r>
            <a:endParaRPr lang="en-GB" dirty="0">
              <a:latin typeface="Calibri Light" pitchFamily="34" charset="0"/>
            </a:endParaRPr>
          </a:p>
        </p:txBody>
      </p:sp>
      <p:sp>
        <p:nvSpPr>
          <p:cNvPr id="2" name="Title 1"/>
          <p:cNvSpPr>
            <a:spLocks noGrp="1"/>
          </p:cNvSpPr>
          <p:nvPr>
            <p:ph type="title"/>
          </p:nvPr>
        </p:nvSpPr>
        <p:spPr>
          <a:xfrm>
            <a:off x="288776" y="120622"/>
            <a:ext cx="5867400" cy="500066"/>
          </a:xfrm>
        </p:spPr>
        <p:txBody>
          <a:bodyPr/>
          <a:lstStyle/>
          <a:p>
            <a:r>
              <a:rPr lang="en-GB" dirty="0" smtClean="0"/>
              <a:t>How data classification can help</a:t>
            </a:r>
            <a:endParaRPr lang="en-GB" dirty="0"/>
          </a:p>
        </p:txBody>
      </p:sp>
      <p:pic>
        <p:nvPicPr>
          <p:cNvPr id="3074" name="Picture 2" descr="https://encrypted-tbn0.gstatic.com/images?q=tbn:ANd9GcQ7L1yHf8uEi-McfWXBU-oVchIRg0rDXDNo0qUJfVjxHlFmsTnATQ"/>
          <p:cNvPicPr>
            <a:picLocks noChangeAspect="1" noChangeArrowheads="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611560" y="1416061"/>
            <a:ext cx="1606694" cy="1148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AutoShape 4"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63500" y="-401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215900" y="-249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368300" y="-96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9" name="Picture 17" descr="https://encrypted-tbn3.gstatic.com/images?q=tbn:ANd9GcTnEzJKo0Kwip7ZuJ4QfnAETOoJhMej2hhfMEw4KrtVjdqcrLTL"/>
          <p:cNvPicPr>
            <a:picLocks noChangeAspect="1" noChangeArrowheads="1"/>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3576420" y="1283792"/>
            <a:ext cx="1707356" cy="1414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TextBox 17"/>
          <p:cNvSpPr txBox="1"/>
          <p:nvPr/>
        </p:nvSpPr>
        <p:spPr>
          <a:xfrm>
            <a:off x="6323929" y="2949866"/>
            <a:ext cx="2280519" cy="646331"/>
          </a:xfrm>
          <a:prstGeom prst="rect">
            <a:avLst/>
          </a:prstGeom>
          <a:noFill/>
        </p:spPr>
        <p:txBody>
          <a:bodyPr wrap="square" rtlCol="0">
            <a:spAutoFit/>
          </a:bodyPr>
          <a:lstStyle/>
          <a:p>
            <a:pPr algn="ctr"/>
            <a:r>
              <a:rPr lang="en-GB" dirty="0" smtClean="0">
                <a:latin typeface="Calibri Light" pitchFamily="34" charset="0"/>
              </a:rPr>
              <a:t>Protect valuable and sensitive information</a:t>
            </a:r>
            <a:endParaRPr lang="en-GB" dirty="0">
              <a:latin typeface="Calibri Light" pitchFamily="34" charset="0"/>
            </a:endParaRPr>
          </a:p>
        </p:txBody>
      </p:sp>
      <p:sp>
        <p:nvSpPr>
          <p:cNvPr id="6" name="AutoShape 2" descr="data:image/jpeg;base64,/9j/4AAQSkZJRgABAQAAAQABAAD/2wCEAAkGBxQSEhUUEhQWFhQXFxYXFBcYGBgVGBcUFRUWFxcXFBcYHCggGBolHBQUITEhJSkrLi4uFx8zODMsNygtLiwBCgoKDg0OGhAQGywkHyQsLCwsLCwsLCwsLCwsLCwsLCwsLCwsLCwsLCwsLCwsLCwsLCwsLCwsLCwsLCwsLCwsLP/AABEIAKgBLAMBEQACEQEDEQH/xAAcAAACAwEBAQEAAAAAAAAAAAAEBQIDBgcBAAj/xABHEAABAgMFAwgHBgQFAwUAAAABAgMABBEFBhIhMUFRYQcTIjJxkaGxIzNSYoHB0RRCcrLh8EOCkqIkNFNjwhUWcwglRNLx/8QAGgEAAwEBAQEAAAAAAAAAAAAAAgMEAQAFBv/EADQRAAICAQQBAwMDAwMDBQAAAAABAgMRBBIhMUETIjIUUWEFQnEjM4FDUpEVJHJTYqGx0f/aAAwDAQACEQMRAD8A4zhIirDQrKZa2rZD6pZ9rBaLQPCHYz/gxhktPuN0KFkcNR3Qz1pxjuTEzqhLtGgs++Chk82lxO3YfGGrVt8SRO9KlzEfStjyVpNr+zp5p8CoGmfEDIiMm18g4uUXhnP5uUW0tTbgKVpNCDv+kCijJWBG4MyegRp2SQgcoxslgjnFA5PcEDtceUdk+KKwTW5ZOyNrls4p6XHv17gT8oBcC7n7Aq+Cqzz/AAXTuAEOi8gVfAUOIyjpfYJMGLcDCOexiY6u9bgYStl1HOMOUKkg4VBQ+8k78h3QbixdtW55R7fC225pTXNIUlLaMFVGqldp4fOOSOorcM5M5SA8FGTzDAtYeTj0iMlhnHQbLsF0WU6KAqdwutpBqooFKmnZGp8YIpzTsyLkJxWOv3JgeI/WCyb/AKuUOZhVLQs9exxlA70kfOOyCl7JHPrZawzDydzix/cYX5ZZW8wQFGMYe1jM+TsFaxnC5IJESIFo4+SmsYlk7JcmlOENXQt9liFQaYLRYDDADxQjGjcng/f72mMRpIfv97TBIFosAg0CWTFiup+7UcM4XPRWR8ZNhq65ecABliDmCPCFQpalysYKVNNcPJAVEdyov8mltY2zxEFomkQAI0sa0Fy7qHWzRSTXgRtB4RXGKcAHydGvPYrdrSgnZQenQPSoGqgNUniNRviVTdc8S6Diso5SB84rR2T6mUBLmPAOSSU1jIrev4MyTQmOinF89A5LUpg4+2TQOSQbg0kZk0PJ3LYrQa4Yz/YYmlwhdksrAsvGrFOPn/dX4Kg0njIceIlSEVEOS3IW5A7rdI5PbwNjIGWIGU2+g8lakZRzWEFk8KY5rHJuTzDGKJ2T3BAyjg7JsbvXv5hDaXWQ6Wq8yrEUqQD9070wO3glnVl5Q7RYyl2e4gKRz00r7Q00DQ0SaqSmuppA5xIDd7sgNokpVZDhyOFKT2pWkGCT7DiuJGVvsxgnpkf7hPfn84xdZKaviJDHMYRI84BpYNTPFwMsHIjhgdrNyj5OsYkcySBThBJNAvkghdK12wKljsJoISYemKaLBBgHhT+/3oIFo3J6P3+9gjjj4kbafGNyjMGrl3a9RwKG40PlHtRefjLJ5Mor90S8t4uu2FDhQ+BgmuPdEGLw8xkVqsSXcyJLZ7vAxLOmqXHRXDUWr8lT9wnT0mVpXuByiOdKUnIrhqc/JCibsKZZrzrCwBtAqO8QqPHaHbovoEaNYOE8xyC+DUXIvKuQfCxUtGgdRvTvHERl1PqRx5MjPa8j/lPumjCLQk6KYdFXAnRKj94bgdu4xLp7Ws1z7XQ6a43RObNiKKms8iWy4JhuMLIOT2kLcsrCM3FyEw5YaAbLUt6xyWMgZOlXMfP2IJk0tGaSr0iV5FSSTmD3RHYvd7ugexDyk2S2y82tICVupxOoBqEr2kdpJ7odp55XIaeDNSqIdjDFWPHIfKWMX10GQHWO4fWD2KRPbq1VE08pd+XaGaEmmql5+eQhigoo8t6u6x8Evsci70TzJPApB+FDASaHwlqI88iy2Lg1BVLGp9hW38KvrCpM9CnWS6kjDTEspBKVgpUDQg5EGMkuEegpJrKPENwsxyLQiDj+Qcj2xb5PSqQgJbcSkkt4xUtk6lB1HZC5wUpHemmMLdmCuRs589YPOV7ecxQC4k0bFYyhVymsUtF0+0G1d6Ex0MNB19GWIjWNIqEC/wAHI8AEYsHETAPJqPdkb2cyCzAt8GpEXEjZGTSNTZanKm7bB9IF9kakGg+sDlxftNwmuS4PU6wp4iGqz7oW4LwSKhrXL96xra7MwyrGs5pGXHbxhe6b+Ie2K7IJSRmk07ICOY9MN4fYylLXebpRVe3OPQjqLIpJk89NVLwaGQviNHmgobSPoYb9RubTJ3o8fFmisy1ZB0jC4thfAlA7urE8p7ujlXJfI1aHnWEJdLgmZatHDhGNKfbqnJQG3KJZvnDHRRhuUm6P2cialhWXdIJpmEKVnUe6YOixNem/uOxlGOZeB1iyMuWKlE6Dyd3pDJMrMUVLO5Z5hBVl/SdsSaujc98e0bXbte19Ca/d0jJP9HNhzNpWuXsk7x5R1Mo2LnhmTW18dGZDVIpdf3YOSwIhbjh4FtlqGoOEcmbi9CYLKSwhbYSygg1SSDvGR746Mc9i9xGaQV5kkneTU98bNLpGqZ5KozEHjk6x5RvLBlQGQRqokn4ZRucM8DUycp4MNe+1FuvKQDRtBKQNhI1J35xzbZ72g00YQUn2Zot8YW4eWejwaG7d7npVQBJca2oUa0G9B2GFyw+ETW6aE+UdAvDYLVpS4mZehcw1SR98DVCveEJU8SxIRVug8M5q3L0yIzixRWMj3Ii+ikY4JnReRjd650xOHEgBDQ67q8kADWntRNZONb+45MOvlPSrcszIyq1O8ysrU6aBJUQahPxP/wCwFanu3SRyRVyoorMsr/1JVlXgR8oCrr/IUeDHKTDpYwEmQwwvBuT7m45RNyfFMFg5MgGiTRNSToBnXsgdv2NybY3RaclUFpKw9gxKKjQFY6yFA9Uxvp5Qr1eTITtluNGjiFJ7Rl8CMoB1tDVYmD0oM/gIzGOzc56PKngN2/4RnuO4PKEDWh8IzDxz2dlZ4PHRpUd2hjp+ODY+QkfvKHJimjQtSco71VYT208DHpenprPjwef6mpr+SyEG6KlZtrB7fqIyWnSeUxsdY38kNGLkS6QA68UrVpmAK8AdYncFFMNXzkIL0XYckVJqcTauqriNh4xMvax8ZbjQ8m17hLucy+asOGmeiFHKvYdsbfBTW5dhJYZ05EsiXUZV4BclMVDJOYbUrPmidiTqk/CIMuXuj8kNXD2+Djd+roOWe+UZqaUSppe9O48RF9Nitr9vYE1tEUvMFJzh8Zyi8SETimjp11rabnpcyM0amnoVnUEaCu8bOEItr2y3xF5eNrMballLl3VNODMHI7CNhEPhLK4FbwQsHWNkpN5Zm8vaRrBwXDBci1tnOMguRe4MZbrB98CZSLxKxu1IX6gO7KlKq7IzGWNjZlG+sNv0COz5wucvceRYv6hye1Uelc/Gv8xg5dI+lpfsQApsmMw5D1I+DcMjWkbuOh8j9qFL6pZR6KwVJ4LTrTtHlEmsh7dyFTWWX38sTmpqqBk70gPeJood/nG6WzdD+Ce3KlgtTdyVkEh20VBbmqJdBqT+P907YVK6dz21dfcohBRXu7Mxee+D036NNGpcZJaRkKbMVNYdVp4w5fLGZMzghzOybC/7eJiznN8qE/0GnziOmKcpr8mvjBii1DHXg7J5gjFA1MgqNaNKzAsJGjuZZTiliZRho0sDCo0KiRmE8aGNjHIuyeOB9bdosLGEzC0LOIKKRSmeSXBvGlYbwJWexOr7QhPRWmYb3dbLzjNrX5NUo/wKJjmFnpILSuGndAOMH2hicl0wVyQOqSFDeNewCBdT7QStXTBijePhANfcPP2PCNxpAtfY1MoUwqsKcJBqaJsOisMo5lk5xGdnWmtohSVHIg0qaHhSKo2tRbEzqUl0dCTN2fPJQqYVgWnOhUUkbxXaI6x5RPGLiL+Ue8TL6G2GOklBxKXsyFABviZJjomFSINBs69yb3kRNMmzpw1BFGVE50Gia7FDUGE6mlxfq1/5GVyWNrNFNSQmm12bOn0yBilnv9RA6qx7wyChE8ZOL3w6fYUllbWcWtezFMOqZdGFaDQ8RsI4GPUc4zisEksoHabUghSSag1BGoI0jNr8C3JNcm1avkl1ITNsJWQKYtp457ewwaq2+Seyt+GSwyTvVUps7jp4184apPyRylbErXYFRVtaVwWMIT9bjiSKU2ctPWSfOOisMJamEumWNSxEckC7ExvZ9nFenxMY5KK5JLLdowdu2FCmLPshTuBhqHkb2ZJlttKDmUinjCJSy8hpbnk5TasgpLisSSKqVqCNsWxUWs5Paps9qFi2YYUqRWW47AW40fJymlosdqh/YqJdX/aZyeWjonKcin2dW3ER4pMQ6F8TQvUrEomN5WG/8eri22f7QPlFGi/tf5G2cSMZzUVgbi2UCUuIKxiSFJKhvSCKjugJcrCNUuTql7mGZuTdcqwGWkpVJqQcK0k0xtLRxjy6XKNiXlvkolzHPg5AtMemxKZQsQDQaKiIxoJFZEAwkM7BtsyxIKQttRBUg5dJJqlSTsIgoSwBZXvDZm8Lb6jz8umhOSk5KA4nbB+rF8SQv0pR+LKESbZNZd4pPsqyPftg1CL5gwXOS4mjyYddGTqAsb6fMRz3r5LJi2v4vAFhQc0KKDx0+EBiD+LwHma+SyeqQv7wChw3cYx7l3yctr64LGZVtzILwK3K0hTwMTZebtzH3UBQ2EKFD5QvcgxChgbI6mKwxu5nqZc6AwUetjO3omhShkRBpt+yX/ILwy1ubH3hAZ29gOt+AtpSFQa2sTJSQWxLqSQpBIINQRqCNCIb6bawL9XHZ16xrS/6nLJSpXNzrFFNr24hoob0nQiPNspdUvwymFysX5Ft57NFpsFWHm51iqXE7SRqOKTqDDIex/gXKf3OXsKUhVCNMiDvEX1PkW0pGhsOyRNBSicCU6q48IKWJEV9jqeAicsTmk421BxG8bIKKwhMNTultksM+s2WU4aIOFQFdaRu5sVqLFBZksjloTCNc/7o1ELdE+VwEtTw0daHaIza/ADp8xkP7ObThGAUBziabfkRh55LELcUpQRSiTTPaYxqMV7hsU/B67OLbzWyojejpeEBtjLplVaflHjNsSj3RUtFfZcGH80A4WR5RbXE+mrkyjwqE4a7Wzl3ZiBWqsh2WQizPz/JcvVl1KuCxhPeKiGx/UI/uQ5QkDXYupMy08wpxpWELzUOknQjUaRt+prsqeHybCMlNZRqOVhPomD758v0iTQP3SC1qxtZmOU9is02rew2fOKtF8GvywNVLEl/CMcZeLCb1CKpekYzVPIM6IzAyLBVpjGOTKVIjGEmVKECw0W2bZq5hwNtipOp2AbSYFLJ07FBZZp5hbMthlmWUzC6+lJFaq3Dj5QxNLhLJInKfuk8C6ZlZdZoUuS6tyhVMHsg++Do2zj1yBPWEoZoKVjek/KMelk1mLyMWqj1JYBg843lUjgf1gVKyAe2Ez0zSVddNDvEc7Yy+SOVco/FlkvLV9S4K+ycqwDSXxZuf9yDFLKcpqXJT7acu4wmTY1JeA6XZlCKonnGh7Cq1EKbYWCyRuCSsYnao20FFdkV/TbHnJP9VldD5i6lnuqLKHKPAZgLqoHiDrAWNdhRc3yYi8Nmqk31MuZkUKVbFJOhjYSVix5Q3ayqQlPtCsDbZWvckEn40jZSi17+AcTXRdO3cW0RzjbjZ2YgRXsga1BvhguyUfkiLci6DVCwRuitKW7PgW7q5dh9mWxMSriXAg1SciN20HhCrcvMZLgXthnMWdMatNE0hM7L5OpGF1G0gapUNtNQYmhXte2XXgG1vtCC8d30TREzKkEq66RtO+m/fFFXteGJ+o2fIW2QhcuFtvNq5tepAORpSGR7J75qzDi+UWmfZlWyhvE5U1od3GohsmkTOm3USy+PyRlrWlV9ZCmzw/SF70zLNLqI9coeySkq9U/XgTXzjmyOUX+6IwCXQOm2lwbxrC8r7gYj4bHEmgYRQYRu3RNN84DjE9sdPrD75jrnwv4G0xy2N0IiVsvhApmrKadycbQvtAJ79Y5Wyj0yuEBb/wBltpNZd16XPuLJT8Uq1jfqn1JJlUKy1EtabPVWzMpGxY5pfeMoBzon90OUZroJbvSpvKalXmt6gOcR/UmAenUvhJMYrtvyWA4zUlOpCSptwahKjRQPAGhBhe22p5GuVNqw2hNfm7BeCXW88CAkp90VzB26xTo9SoPbLyRfqOmk4+pDx4OevyQT2x6qZ4MbcsVzDUaVQkBOsRxRGYG6mBHRYK4mMY1E7Osxx9wNtipPcBtJOwQLNnaoLJqJxxMoj7LKdJ5WTjg1ruTu+UaiTO9759A60JkG9iplYzOuAH9/GDT2IFN3y/AqFvOUo5hcHvD5x0b2u+R70sf2vBATTCjUYmle6cobGypvymA67o/ZotVjIyKHU8dYe1Jrh7kLW1Pn2sDcl2yekFNnjpEtldb7yimE5rrDPjd9xQq0Qse6aHuiWVeOmPjZntHrFrzcqaGtPYcTUU+MIlkasDEXqklZvSCSvaUmgPGkJe4Yki66l7UsL9NiKFZHU4eNI9OyxOPPZLKl+DayD9ktumbDrYczPWzqdejviKbk+EFHK4Zh77Wi3PzJdQaJSAlNciQNp74qroTgnnk71WjqHJfJpZsxTkuhLkwcZO9Sx1Uk7qUjztZzclJ8FVUsxyhnZaHrSk3W7Rlw0o1SnUbMlJrmCDCrIxpktksmxe9e5YOYz3JpaTGbS23kjcqh7lfWK69V+SedMGKZgzsv6+VWN5CTTvFRF/1CcU+ySzSRfTwMLv3zaaVVSFJByWKVy+EHJxtg+MEz0lseYvI/ack3VKXKzfNFZqpNQE4t+Be2ExlLHRNa7Y8SiEKZm06LaeTxBST8RUQakQTsp/cmgV5z/XlFfiQAsf25wba8ARX/AKdn/IMJCTdNAvArcro/mpGY8jldqYdrJM3VXq0tKh20jHYuug/rM8SQVKNTDOuMeI+kd7GhU3CXKNrJAlCSdSBXuiGb54OhHg8sFPRWffVHah8r+Bmljnd/I5QmJGz04QLkohbZXCIjvDfOTkFBEw5RZFcCUlagN6qafGG16ay5ZiuCmKGt3rfl51GOWcSsDrDMKSdyknMQi6qdbxJYHwQ4CYSPSAZyxJd3rtIJ30oe8Qcbpx6Yqemqn2iizBzbi2KkoCQpFTUgHUVOyGWLdFTJNPJwtlQ3lJZRm7ausFuK5txFSa4CaEV3RbTqsRW5f5PJ1P6e1ZJ1yX8GUtS77zerSqbwMQ7xFcL4S6ZN6VsPkjOTEsd0OTz0NjNIAdlo7BRGwjJ2Yt5YbbFVHuA2k7hAyaSyG7VFZZo511Ekj7PLdJ9WTjg1ruT+8oFZYhNze+XCB0MpkUY19KZWMhrgB3wfQG53y2x6QqXZC3Uc8VgrVU4TqQNafSN2NrI1aqNcvTxx/wDQhcQBrCWsF6eShdIBjFkrDhGlRGqTXKZu1PsLl7ZcTrRY3KFfGD+on0+QPp4eOBrIWpKqPTDjC/bbJpXiB9IXKaZqraNnZrbrifQuS0637DlEOU7dK/CJpMdFFT9gyRPprMnG17UtgqR2pKTSFbn4YzAPLqsaZ6xQhR7WzFc5qRNGM12aa7VwpBK+eb9MkaAkLSDv4mJp2NcDorPYZYtq2fajjsp9noUA6oCcgcNUkZg1gJqyuKnnsbGMZcHOJu2JmxJ55iXcqgKHRV0kqSQCmo3gGleEVtRurjnsDDg+Cy3OVOcmEFuqGknrYAQT8ScoH6eFcjJyk0LbPvpNt9V9dNxOIeMMUYS7RM4S+5oJflHf0cShfwofCGyohHGBM4zL3LwykwPTS6c9tAfHIwxQajnPBLNWrlMCdsOQdHo1FuvEjwMMiuMCZarUQ/JW3dd1BrLzJ7yPIxkYYYmX6hB/3IBTbtpNbnBxAV9DGSXItx0VvPTCE3lOkzK9uXyUPnGKDxwzPo0ua5hsnOySs0lxk8CQPCogGpoF1WLvk0EliPq5lKxuUAT3jOEyf3iBtH7aMs90TN8lUYcFN3EejJ3qMbqX7v8AAWijmLf5HSExI2epCBelMLZVGJ+cOVuUcRab5XWi8KkE6FBSAKdhBEfS6CSlp0l4GrgF5MLYclrRYwE4XFhpxPtJWaZ9hzhGsjuqal2FHs/Ugj5sqPiY0FsT1pNni15Kin/R/wAnlZxrX/4ie8ktLrd9K4W10Gf3aQ/Tymo8LKIddCmVuXLEhamVmECstMJcG7FXwMOcq3844EKNsPjLKFs/ajqcpuTSse0E0PeKiCjFfskdub+SEzv2B7RTjCuIxJh8XYvyZyuiM3aTMo3zUqecdX13Bx0AglFyeZdGqEp+6XRQ2hMk3zzoxPq6iD92u08YPvoXl3S2R6Qks7/FPqLxJ6JVlqSNggkslN79CtbAl6a+zYaJK2zVTROSkk5EGD3bCeNf1Dbzh+fyZ1iWW85RI1NTuArqYUlvlhHpzsjTXlsPnFS7ZDZRioKFQ1rDpTqj7WiSpX2Lenj8FCLMYd9W7hO5UA665/BlEbrYfNEZi60wBVKMY3oNfCETqaKYXRYmmJZSDRSSk7iCPOFYHKRBtSkmqSUkaEEg/AiAaCyP5W/doNpCUzK6DStFHvIrC3VF+AlNmODkAmOaNfyfX5XZriqo5xlfXRWhBH3k8eEZJblgHo6Q7yuSDSVLl5ZZeWM+glFT7yo56WzKUnwFuSOPW1aTk1Mrfd66ziNNBuA4AUj0IwUZqK6QDeQEg1hNjzJsFtFiEq3RtazJIHguViroYddndwA8BCSugyMMmnsSQt7WM5eVmCgKS2ojfSCaexYJbLKE8Novl5t5BzCh3iOrznkVKumXlDaTvFMJ3ntzjH2Sz0VTNVZ9oTC2wssJWk8QDlwgGokUqYxliLLFvS59dKqQd4T8xSBxLww1vXkJlZKTWfRulJ3H9R84GU7UsNHNKXbNjgok8E+Qjz85ZeoYgU3ZR6AcSfOC1T9536dH+ln8jpCYkZ60YlyUwDKIo5V/6gC2GJeqRzpcVhVtCAnpDsJKe6PX/R92+X2Ns8CDkIsRh99x5ypdYwltP3elUYjvIpBfql0klFeTa0mzvRjwx7ZWowSFSYnfVSbTxbPgYpj/AGn/ACeTbLGsX/iK7zy7C1DnlqQqmRGlK7codp5TivaiTXRrlZ7nhmbXdlKs2H0qPBVD4GKvW/3RJNk4/F5RS59vl/vLUn3hzgjEq5dcA+o/3C+ZtxCspiVQreU9BUM2NfFhYb+LB2rQkWqutoXzgHRQrMA7wY3MscnOu6Xt8GZtO1y6srWKk+A3CCU8F1VGxYRopdhtTbamm6Hm8QdGxYGaVQ6PR5Vlk1OSm+M4x/8Ahl561HZhSUkAnRIA2mFyk5PCPWq09dEG08INnXxKN82mheUOmd0Nk1XHHkmqg9XZvl8V0DXdGLGFIClGmHFoRtoTtjtOll7kP1nGNrwi+cuqtSjzK0fgJoRwgLKsdMbRqMrlAn2S0JQ1SlxIHs9JPcKwhvBWtkuRhKX9c6k3LNPp21GFXzhMoN9McsIOAsSb2uyTh+KK+IhL9WIz2srXyZ4ukzPy62z1Scj8QDHet90btRzYCORrLEJEMgsyBYSEjFFj5sBZc3SpgofKTAeSSAIRwA8hbFK6Q+lLcKeQ+SYLisKE4id0E+WT2S2rLZqWbNaYTjfKajZsr8zDZPwebO2y17YA0xebpejACRvH7pGSltOX6f5l2ES95EnroSf3xjE9wD0Ul8WGNT8mvrN4TwH0hTyD6dse2NZLmP4UwUbgTl3GAk5eUY4vPI5YQ/8AdU24OOXlCJOHnKDjCXgtQ2SRzkqNesnCfjvhbl/tkNUH+6I8mRRtZ91XlEsX7l/JfJYg3+CF20f4dHx8zG6p/wBRm/pkf6CY3SmJmz1oxLQIBjoo4Ly+T+OdaZGjTVT+JxVfJIj6H9Hhity+4qzsF5B5/m7RU3sdaUPikhQ8jC/1Ktuvd9mdB8n6DJjwhjkVKVBoRKQnnFf4lrilYimC/ps8i+X/AHMf4YDeJ5sU51orGeY1ENoUv2sn1c4bvcsmUeYkXD0XFtK418/1irdZ5WSVf+0reZdZTiZnQpFaAFQUPGsckpPlAysl5jkGcthw5PNsujfkDBqvBzju5WUAvGTc6za2jw6QglwavXj8XkCeu4256l9B4K6JjXHIa184fODBXLHm2UlKMWE6hJqILnAxarS2NOXa+5OVkfsbXOLzeV1E+yIKCUPcDO36yxQh8V5Mw8246vapSj8SYTlzZ68XXCKXSNjZzYU0EuEICEUWk9FSVDRSTFe724PKcf6jcecgCLsofOKXnElZ2KNFd9axLLjk9OubxhoYMylsymaKuoHY4KdmsTuSfZVHHhEl3xZV0LSs5JO1SRhV3Gh8YU63+1jVJLtEF2LY01/l5pcus/cc0r/N9YHdbHtBex9ALvJm/X0T7C0bFYqV+GcF6mTMYOeAwGRjLmtYqog87n0Cy1tWph1bzKUgWiaFZR0eK3+QWiaFQlANfc1V3rrOu0W5Vtvj1iOA2dpiinh5JLrlHhDaetliTTzUukKXtOue9StvZDFJJ4JI0TteZdGTm5h19eJZJPgOwbIGeXPBZCEK1hBEvZ61qAGuwQVizIXO6MVlmusy7LbSecmVZD7tcvjv7IzOOInnWamVjxAJS5Z6zmko4io8jC5KSMSsXYYzYkqv1UxQ7iQfOhjHbOPaN77DEXZmE5tOoV2EpgfqYfuR30+ehhZrE8haQvEU1FcwoUrnCbJ0STwFGq+Ml9jV2kKMuH3FeUQV/NI9O9Ypk/we3eR/h2+z5x2pf9VjP02P/bxGoETM9JIlSMGI4/f/AJLpucm3Zlp5o46UQrEkgJAAFaEbI9nR/qNdUFBroTKDbyZu7NybRkJ+XdWwooQ4MSkFKxhV0VVoa0oYpv1dN1LimL5TO+KVHgJGTkUrVDEiaUxPaKvTMn8Q8IprXskeTqZf1of5KbZeeSAWQFa4hrBVRj5E6iySfBk5+1Ef/JlB+IDCf38YqVeOYyEpuXQknmLPdHQWtpW45jxr5walLyGp3Q6jkTTVgLpVpwKG/MfUQzdngor1kG8SjyGSV2FKZSpbxS4okIGqag6E8aRjxxgRb+oqNrUY5iuzMzrb7SilYNQTqCNNxgsnqVTosjlEGbefb6q1D41HcYLkKWhos8IpnLdccViWok/vZAS5GVaKuCxFcFtj20G3kKV1Qc+w5VjovawdRpd9bSNfaU1JKQj7Q8FE1wqRqEnMYgN0FORDp6bY8JFDV1JeYzlZxsnYldAfCkSynjs9GMZ+QpFg2zJ5sKUtI0wLxin4VQlzrlwyhRkia+UCab6FoSSHRtxtlB8QQYD0U/ixim12gR6fsSa6zLkqs7U9WvwqPCCStj28mPawQ3WljmzaCQjZU0PgRDM/cDo58lI7TBxhCP5HtloQdsNw2syeEC2i1DVdNIJe5YiuDGxpZFhuzKghlBVvOiR2nZGWNKO1CpTwdAkbtStno52ZUlSxpXQHchO0wqJJOcpcIz1v3vW/VLVUN6e8Rx3RTHGxs6FCXL7M8xSsBSsyGsZWWyXXEoSQCT4QxPMyW6WyLkzVvTjEimg6bxGm34+yI2cjzo1zveekZ92amJtYrUn7qRoOwRkZ48FqhXUjXWRddthPPTihlojZXjvPCESscniIiVm4OQ9ZznWbKOIBH5THSjdEHMemMZSz5U+pmSg7sX1pCpWWr5Ryaqq5dSwO5CQmEqSRMBxFRUHUjxiayyDT9uGU1UWprbPKHNosFbK0p1KSB2xLVJKaZ6Woqc6pRXeASwbRa5pKCoJUkUKVGhqO2G6iubm5JZTEfp2pqVShJ4kuGmO0LB0IPZEjTR60ZRfTJRgWSJMaA2VKVBpCJyKVqg0iacihaoNIknMT2qr0jJ98+IimpcNHmamXviwK8kwpCAUEg12dkMpS8k9834Mwb0OpyWAscRFHpRxlGKpzXDKVWtKPetZTXeAAfCMWUY6tRDpjUNBxKEthJlyggjakjQjjG9EEpuEsyfvMlJ22uWq282XEpUSg7QeB3RyeEepZo46hKUHhvsOmLcmEo511gc0cxUBVAdK7RBLoRXpNO5+nCfuQsXaki76yXAO0oy+kFnBYtNrKvhP/AJB12FIO+rfU2dy9PH6x2RsdZrKvnDJQ7yduqFWHWnRwVQ/SBbXksq/U0+JRaEk/cydazVLuEb0jGP7awvevuehDURl0xE80pBooFJ4gpPjGdj1hjOzb1Tst6mYcSBsxYh3KrCpwj5QRp5Plgm6YZlpl9O3EnCaduYiXYl0F2TevXZUz66UUwo/eRmK/y/SGwnjtip1vwAuWfZqjVE3QblUr4xUtr8icWfY6hhu/MbJdJPDmz8oh26itlW6BS9yd2S7m05T8LtfAkwSvtTzJAtR8C88lbAWD9oWpsap6IqN1RD/qZzWBMkD2/fCVkEcxJpSpYyonqpO9R2mMQrY2cxtO13ZheN1ZUdm4cANkFkYoKJUFmkVS4qRj/JfLoJjaPLFyaRqrjSNX8R2JPjQRseHk83W2ZhgvnJMPTikilVLwj4ZfKOeOwIScazSvzcvZqKDpvEZDb8fZEJk3IGFbn2Y+0LccmF4lnsGxI3AQyPGMD/SSPm3c4fL5CZQD2Jqkd5ZPOvI9sBt59YS1Wu0jIAbydkTW2RisyMq09k5ba8nUZWYQjCytwF0JFc6E0jxpxcsyS4PpapxglXKXJ7OWKw6arbBJ1IqD3iBjfOPCYduhoteZR5Fj1z2v4bjrZ91X1h31c3w0mI/6XUvi2gJV3p5v1M8SNgcTXxzglfS/lD/g30LocRn/AMlZmLWa6zbDw904T8o7bRLrKActRHvkib2PI9fJOp3lPSHlBrTRfxkJlqJdNHrd9pVWSipB99JHlBfSz8CZXJh7NrMudRxB+IjPSku0SztX3A7WcFWs/viGVrs8++SbRXa82W0YqA50IO6DghE5Z4M67Oy7nXZFeGXlD1GS6Z2LV8WLZmy5Jei1tnvEFlrsZHUamHSTQFM2U602pctMFwDNSRkadgOcblMbXq67J7boY+zEYtwnJwV84PZwek9Gu4GxkbTYeSFl0BPN4FtKNO4QB4F2muqnsUec5TEs1Zcg5tW2e8fOO/kvr1Gth9pApuYlf+XmUHgr9DHcIrr/AFGXVlYO5dC0Gs204uLa6H5QDnHyXQups7JNXhtWU63PADY4jGO+nzhcowkPjVHwMmeVPF0ZuTZeG3Kh7lAwmWnxymPi3Ekq0LvzXrJdyWUdqKgV/kNPCENWrzkdvQM/yfWe/nJWgngleE/QwalLygHbtM/afJpONZpwOjehWfcYZ6e4H6uHkzjthTCDhUy4D+EnyglTIP6it+UQVMkqh8puV2AtiIKmTXIkdmUIvm3M7akENWo+BQPOAHKmNVKdlYWmdhFKUVgkY3gIbag0hcpByWwKRZZwkhEmFNLAEbXxFsU02bHk/NedVsAA8zAJ8EOqhykAXTUXbRBOmJxXnTzELbHzglWkDX6erOuD2cKe5I+schlKxETNuQcfkjZIKQ7nDm/6gtx4NZdC7Ds4rFmhoHpLPkneYnv1Ma8/cyFDsf4Nba142JFH2aTAK9Fr1oe37yvARHVRK6W6wbbdGmOyrv7mQ/6ioqKiolRNSa51j0HFLhLg8aUW3nybe4NsPPOlC1lSAgmhzzqNusebq6oRjlI9b9MusdmyTysDC7F5XJh19CwnC2FEEChyVTOF3aeMIRkvJZp9XZOc1Lx0Su/e4TLTzim8PNCpoa1yJy03Rlmm2tJPs6Gr3xba6L7KvOzMIWtGIBsVXiGgzOytdDHT08q2k/ItamM0y5q1mlt84lxOCtMRyFd2cZ6bTwxE7k1lEJlptfWSlXaAYZFyXRJOYresOXP8JI/DVPlD42z+5HY0yDFmNtqxCpI0qa07ILc2RzaB7WtAN0BAVXUHdBwjkUsyfAmemZZeamu7KG8rybtuXQE4xKL0cUg8f1ECGp6mH7cgj8uqUKXmlc43oqm7cYOKQ6E46pOqaxLwAXisptxIfaHo160+6raDBZwuSrQ6qcJejZ2jPWTLhMy1jzbxjFXSldvCMUs9M9LU2OVE9neDe2hZpfCwpIZKF0QvLCtB0rGPk+d013pSjtblntfYUOXOmNUYF8UqofGAyonsV6mM+0U/ZLTls0peA4dMeFYFygyuEIS5RexyiTjOTyARucQU/SFSrhIphuiG/wDfki+KTVntq3lOGvjSFOiX7ZFEb/ugd6TsGY6pdl1fzAeNRGJWLsJ2xYqm+T9hecrPIXuCqV7wflDFFyFu5LsVu2NaMr6txRA9hyo7jDVTb+0U7aJcSKf+5rRTkqpPFFT4QedTHjaL+n0r5yZZkZkwGneZSkz02fJTE7eW2Cy5KY1AlqYNAMvSqkUxrwt0gHE9U9WMts3PgzaWJVlDFxUCzodx0YJJ5z8Z/pTSAT4PPvWbEB8lTOKZcV7LfipQ+kLm8IfauEZu9EzinHz/ALih3GnyjkxsI8ALJzh1XMjpLCyzpFyLiF0CYm+gyOkEnIqA2qOxMT6jUuM2odgwrU+X0FXsv0nCZaR6DSeiVpyqNyNw47YGnTZzOfZtluFth0Ydt/OLK/kRygWoeqYyT5FuGEdC5L1+nc4NH8wiLWfFfyP/AE9Ytb/B7ydq6c4r3VHxVA6j4wQ3T/3J/wAAdxzSQnlb0H8ioZqFiyAurqaB7hO1lZ4/7f8AwXG3PMotgJYyjxh6tjqO53/kIKTzbkRJYWAq9EwUvyZBIqlH5h9Y2lcSEvnP4LLVtJxFoIQFqCFFFU1yz1ygoQTrbEYUoNjAz6yqYTXqAFHCoJgYxXBFLwZR+dJJxGp2w/GOSuNX2AHpim2OeB8a8g7roVG7E1wNjFoJsS1w0ooczaXkobuMCo8CtVpXNb4cSQyDYlXCk9KXd12ih0I4iO77I2/qYblxOImte77qFHmkFbZzSpOeRjkX6XXVzilY8MWWnPTJb5p3HgGxQOzSppnAyswWU00Ke+CWROxPOtmrbq0diiICKUuy7ZCXgfWfyiTrRoXcQHtAKgJVxbwaqcfE0UpyrqUKPyzLo27D3GoiZ0J9MZGco9ovVeOxpj10lzajtSB5pMcq7I9MJ2xfaA37Dsd71Myto7Ao/wD3EHHd0xUpLwKpu5FM2JlCxs2HvBh0a2+mJlqFHtCx2zp1nRSiOCq+Bh8ar10B69EuGCqtGaGRBJ/DDlfqY8YN9HTPnJnUZJiOv20t/c9QiDEqZhLHBJmYPQYOHLSMwXLOcUah8pA4PUwlGMJrkIqs4gkLfZ0uXTzViqVtU2o/1qpCmyLGbDzkdZ6My5uwJ7gon5QmbH2Lk52+S68spFSpaj3qJhq5DbUY5ZqrEspDI514iozz0H1MU1QxyePqdRO17IG65TZoos2XSkkBZTUaVTgJofCIdKlK+TZ6+xwojE5KlzKLl8GxTjySbdzgavkDKPAUwukC3yKkjofJOurj53NeZ/SI9Xyl/I3SLbJ/wA3Tt9mWEzzysONJSjImp6W7TUQV0HLbjwBVLbKWR7dWw3kWc8hQAW8g4E1zzSaYt2sDZYpTX4AjFxy35EFym1NS1oIcGFaUEEHI1CFw21cxaMnJbkV2Yqtiuf8AkPmmCwnYIteJpBd7T/k1e6j/AIwdPciaDzKRG8h/xzR95vzg6/g0Jqf9KTGGP082PcSf7YWiKXwg/wAmMm3tsMm8vCPYrjwCrf2R0lwkPUMAy102xuxpYyNSKudrA1vnDDUcGiu/aSXEGVfOX8JZ+6d3ZBtc8HlazTSrn69S/lfceS1mTrYAZeQpI0B/UQqTI/U09rzKGGFfarQR15VDo4EfX5Qqbiyyqmr9jYO7aTJ/zVlLG8pQD8hC8S/az1KotAamLBdPTS6wo78aaeYhebU+OT0ISj5K1cndmPZy1pBJ2BRQr6GAds0+UOxB+QKb5KplIqzMMuj4pPzhvruXGBclFCGcubPNatYh7qgqDim3wJc4IUPS7zZ6SFp40I8RByjJM5Srl5RFNrOp0cV8TXzjPqLIvhmPT1y7RaLwPbwfhDV+o2oX9BUxAo5AQq57aoo9MgIlRxMRqMLGtYfQszQLLFHOGXvM2CTSYXHtAsuUYq1D5SAf3OqX1TzNkto380nuFTE7fJNXH3ZCeTJnBZb7ntFw/wBKMMKnzJIbLjLMRKhuXTiOviTwiyOInnT33PAIZxcw4lOeZASkZ6nxMHCfbZTXRGvGOzpHLUrAxKI3Yv7UJER6D5TZdqF7YnJceUWf6QjHJbLHOMp+QFnReHIBvkW4nS+SfJM0r/bH/I/KJdT4RtTw2c4deq4ke8POKPACWIts7RaMo5NOSz7D2BtFCtNTpqRQbdmcSxxHKaJpTUuTF3vnkKdm+bIphCSRoVBFD9IrpWYpMU4v1IsjYJ/9mdr7avNMY1ts5O1PF6QXehXo5T8CfDDB1dskpfun/kpvY8EzbajpRsn4Kg617WDpVupkv5GTqwibUVdR9AShWzEBoYBLkhWZUe3uL5MhbEqphwpV8DsI3iCXtWT2dLbG2GUKFuUjIvhyL1EqL0ZGxvgJRKiaZwUYNPLGJEA7l8Y6LeM/kLaXS9qONdVahnsJEZOXtfAE9PCXgeSN75lNMLyuw5+cTpKTJ/poxfCHcrykTSOsG1jimnlHS08B0G49DVjlDDqau2eHE6FSRiHimJZVYfEiuN/HMQZ+3rFd9dJFs7win5TGKFn3ya7IPwDGWslWbE06ydg5xSfBUNin5Ezm10QcknB6i0ircF4VRVCP2ZHO2P7oAEyqeTqpl0dxiyEbF1hk0p6aXeULHnln1kqDxTQw3Mv3QNiofstAl8xXOXWDuwn5QtqjzBj16/ixGPdOceZq3mWPse8RETIwmIJGFzMVaX55+wLPqwttuRjLkJ3xRCpR90wWF2a1zjzafaWhPeoCMbdjygJcI6vyqs1Zl29BiJP8qafOEw5bJXLYMWiJawVKA/hqIHFaqfOFSf8AVGQjur5OLOvqWanM/vSKVmT4CUIwR2Hkks5tiTfnVIxujHQDMhKE1oncSYl1e5SUCilLDkN7PtRFuWfMc8xzeDEEnWignElSVEajbCWnTNbWMT9SLyjgtchHrz4rRJgvZVHUdv8AgCaJsmphLYMlhHUuTM0l5w7kD8qzCL+WhEHyzmVlnE8Dxh6Du4qG1oWmsOEIWpI2gKIB2Z0jmTUUpQAWHvQO8cXlGpjZQXqRNhdkE2O7XapVO9MblykedrZJapIvvOr0Up+AeSIOviRLpnmdgHf4+lQd7Y8zDKxv6XzCX8n12rQS+2ZV4/8AjVtB2AHygZZzkDX6eVM/Xr/yhnMSZmG1S72T7Y6CvbTsPxgOcEkLlRNXV/F9r7GUfuzNAGrRPYQfnHR+LR7MP1PTS53C12y30asuD+UxsOI8dlUdVRLqSA3GlDVKh8CI1wj08sfGcX0yhSo1vHL6XgasMrUvLPbCpfB58hpEEOEHKF19s1pMZWKyuZdQy2KrWoAfU8BrGJ4zJgell8HaXZ42dzFnyLSXnyCp3EaDipRGhJiH+43KXQ9y9NbUuSM5aUxo/ZaVbygoV5w2MV4kTW2GctBckr1sg42eDfzTFMIsinOXhiCas+zlHoqW2eJUPzQ+MIvliXdqF0kwQ2Oj+FNkfzfrD1UvEwPqp/vq/wDggqz5pPUfCu2DjC9fGZqv00vlBorUZ0ZYWzxhmdWusBf9m/LMIo5x4Nst02z6Q+EAjCQMaCXNaGLtPxByMZMGnbB5VMVxywS1tBMYoSn7psFvBrrhWdjnWAfbBp+EE/KNstSi1EmnPLwaflltDA8y2NQgnsqafKJKnwzJVbh1fwc1YTaNqgwk+Cj5QFMXZaUtYicbaontj0HONfEOxLyzZcn1/FSCloWguMLNSAeklVKVTXXKmUQ31+o8+Rtc/THd7+VVtyXWxItFvGClayAmgV1sITtI2xlekeN8mNduVhI5YTkIut4gkT4JtK1jafL/AAZJBErCBczp9wVUkZ1XunwbV9YXb8kSJ+/BzawzSqoah+o8Ig+9VRMZkOEMRRorlXfM0mq6pZBOM6V4D6xp5+v1XoyxHs0Fo2824lyWlwA02ilRoSNieA8Y1M86OmnFqyx8shen1EqTrhH5Uw+vvIGiebLAXlA6zR/2/nGw8jP0Z8T/AJMexMlC68YyU0m0z3J1744Z0KzZ0TbYorDMN5pV7Q/esBuz0fL6ir6Wxtr2S7/Avm560GzkFkfgxfKNh+SqujQ2rnBQL2TiOs2PihQjoLKQz/pOll8ZY/ySRfxX8SXSfj9RGtPOEav0VL4zZem+Ukr1soD8EH6QqeGuymvQ3w6nkvbtWxHevLlH8hH5TCcWT6L64Wr5MvTZN33dHy2fxqT+YQl+tCXRbDD7GdkytlWUl6bYmEvrCKISVpUoE7EgbzSFuVk/Y0P9seSuzZtUhJu2jN5zcyaoSdQFdRI+GZjPk0vAmT8+TFtX/nQfXYhrmAYr2RzwTyr3FyeUOYPXCFfCnzjI2bSWeiUj5d7wsdNlJ7P1EUx1Cxloll+nSXxkCrteVV1mKfAfKC+opfaMWj1UepkOekzoVo7CoQ6M6O8tB+nq13hn3odk0sD8X1g91X+9nf1vNaP/2Q=="/>
          <p:cNvSpPr>
            <a:spLocks noChangeAspect="1" noChangeArrowheads="1"/>
          </p:cNvSpPr>
          <p:nvPr/>
        </p:nvSpPr>
        <p:spPr bwMode="auto">
          <a:xfrm>
            <a:off x="520700" y="555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s://encrypted-tbn2.gstatic.com/images?q=tbn:ANd9GcQm0v3QaBzRcBBiwZ_OvOv4kBAP5qErkd5EDwCpu0htdyl1ia4J"/>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71119" y="1340768"/>
            <a:ext cx="1512879" cy="132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8241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3321769" y="978989"/>
            <a:ext cx="5758012" cy="5758012"/>
          </a:xfrm>
          <a:prstGeom prst="ellipse">
            <a:avLst/>
          </a:prstGeom>
          <a:solidFill>
            <a:schemeClr val="bg2"/>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179512" y="116632"/>
            <a:ext cx="5867400" cy="500066"/>
          </a:xfrm>
        </p:spPr>
        <p:txBody>
          <a:bodyPr/>
          <a:lstStyle/>
          <a:p>
            <a:r>
              <a:rPr lang="en-US" dirty="0"/>
              <a:t>Driving other technologies</a:t>
            </a:r>
            <a:endParaRPr lang="en-GB" dirty="0"/>
          </a:p>
        </p:txBody>
      </p:sp>
      <p:grpSp>
        <p:nvGrpSpPr>
          <p:cNvPr id="20" name="Group 19"/>
          <p:cNvGrpSpPr/>
          <p:nvPr/>
        </p:nvGrpSpPr>
        <p:grpSpPr>
          <a:xfrm>
            <a:off x="3466496" y="1122744"/>
            <a:ext cx="5468558" cy="5470502"/>
            <a:chOff x="3961607" y="1603375"/>
            <a:chExt cx="4468812" cy="4470400"/>
          </a:xfrm>
          <a:gradFill>
            <a:gsLst>
              <a:gs pos="67000">
                <a:srgbClr val="000F5E"/>
              </a:gs>
              <a:gs pos="22000">
                <a:schemeClr val="accent2"/>
              </a:gs>
            </a:gsLst>
            <a:path path="circle">
              <a:fillToRect l="50000" t="50000" r="50000" b="50000"/>
            </a:path>
          </a:gradFill>
        </p:grpSpPr>
        <p:sp>
          <p:nvSpPr>
            <p:cNvPr id="7" name="Freeform 6"/>
            <p:cNvSpPr>
              <a:spLocks/>
            </p:cNvSpPr>
            <p:nvPr/>
          </p:nvSpPr>
          <p:spPr bwMode="auto">
            <a:xfrm>
              <a:off x="4983957" y="1603375"/>
              <a:ext cx="1211263" cy="2235200"/>
            </a:xfrm>
            <a:custGeom>
              <a:avLst/>
              <a:gdLst>
                <a:gd name="T0" fmla="*/ 323 w 323"/>
                <a:gd name="T1" fmla="*/ 596 h 596"/>
                <a:gd name="T2" fmla="*/ 323 w 323"/>
                <a:gd name="T3" fmla="*/ 0 h 596"/>
                <a:gd name="T4" fmla="*/ 0 w 323"/>
                <a:gd name="T5" fmla="*/ 94 h 596"/>
                <a:gd name="T6" fmla="*/ 323 w 323"/>
                <a:gd name="T7" fmla="*/ 596 h 596"/>
              </a:gdLst>
              <a:ahLst/>
              <a:cxnLst>
                <a:cxn ang="0">
                  <a:pos x="T0" y="T1"/>
                </a:cxn>
                <a:cxn ang="0">
                  <a:pos x="T2" y="T3"/>
                </a:cxn>
                <a:cxn ang="0">
                  <a:pos x="T4" y="T5"/>
                </a:cxn>
                <a:cxn ang="0">
                  <a:pos x="T6" y="T7"/>
                </a:cxn>
              </a:cxnLst>
              <a:rect l="0" t="0" r="r" b="b"/>
              <a:pathLst>
                <a:path w="323" h="596">
                  <a:moveTo>
                    <a:pt x="323" y="596"/>
                  </a:moveTo>
                  <a:cubicBezTo>
                    <a:pt x="323" y="0"/>
                    <a:pt x="323" y="0"/>
                    <a:pt x="323" y="0"/>
                  </a:cubicBezTo>
                  <a:cubicBezTo>
                    <a:pt x="203" y="0"/>
                    <a:pt x="93" y="34"/>
                    <a:pt x="0" y="94"/>
                  </a:cubicBezTo>
                  <a:cubicBezTo>
                    <a:pt x="323" y="596"/>
                    <a:pt x="323" y="596"/>
                    <a:pt x="323" y="596"/>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 name="Freeform 7"/>
            <p:cNvSpPr>
              <a:spLocks/>
            </p:cNvSpPr>
            <p:nvPr/>
          </p:nvSpPr>
          <p:spPr bwMode="auto">
            <a:xfrm>
              <a:off x="6195219" y="1603375"/>
              <a:ext cx="1208088" cy="2235200"/>
            </a:xfrm>
            <a:custGeom>
              <a:avLst/>
              <a:gdLst>
                <a:gd name="T0" fmla="*/ 0 w 322"/>
                <a:gd name="T1" fmla="*/ 596 h 596"/>
                <a:gd name="T2" fmla="*/ 322 w 322"/>
                <a:gd name="T3" fmla="*/ 94 h 596"/>
                <a:gd name="T4" fmla="*/ 0 w 322"/>
                <a:gd name="T5" fmla="*/ 0 h 596"/>
                <a:gd name="T6" fmla="*/ 0 w 322"/>
                <a:gd name="T7" fmla="*/ 596 h 596"/>
              </a:gdLst>
              <a:ahLst/>
              <a:cxnLst>
                <a:cxn ang="0">
                  <a:pos x="T0" y="T1"/>
                </a:cxn>
                <a:cxn ang="0">
                  <a:pos x="T2" y="T3"/>
                </a:cxn>
                <a:cxn ang="0">
                  <a:pos x="T4" y="T5"/>
                </a:cxn>
                <a:cxn ang="0">
                  <a:pos x="T6" y="T7"/>
                </a:cxn>
              </a:cxnLst>
              <a:rect l="0" t="0" r="r" b="b"/>
              <a:pathLst>
                <a:path w="322" h="596">
                  <a:moveTo>
                    <a:pt x="0" y="596"/>
                  </a:moveTo>
                  <a:cubicBezTo>
                    <a:pt x="322" y="94"/>
                    <a:pt x="322" y="94"/>
                    <a:pt x="322" y="94"/>
                  </a:cubicBezTo>
                  <a:cubicBezTo>
                    <a:pt x="230" y="34"/>
                    <a:pt x="119" y="0"/>
                    <a:pt x="0" y="0"/>
                  </a:cubicBezTo>
                  <a:cubicBezTo>
                    <a:pt x="0" y="596"/>
                    <a:pt x="0" y="596"/>
                    <a:pt x="0" y="596"/>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 name="Freeform 8"/>
            <p:cNvSpPr>
              <a:spLocks/>
            </p:cNvSpPr>
            <p:nvPr/>
          </p:nvSpPr>
          <p:spPr bwMode="auto">
            <a:xfrm>
              <a:off x="6195219" y="1955800"/>
              <a:ext cx="2036763" cy="1882775"/>
            </a:xfrm>
            <a:custGeom>
              <a:avLst/>
              <a:gdLst>
                <a:gd name="T0" fmla="*/ 0 w 543"/>
                <a:gd name="T1" fmla="*/ 502 h 502"/>
                <a:gd name="T2" fmla="*/ 543 w 543"/>
                <a:gd name="T3" fmla="*/ 254 h 502"/>
                <a:gd name="T4" fmla="*/ 323 w 543"/>
                <a:gd name="T5" fmla="*/ 0 h 502"/>
                <a:gd name="T6" fmla="*/ 0 w 543"/>
                <a:gd name="T7" fmla="*/ 502 h 502"/>
              </a:gdLst>
              <a:ahLst/>
              <a:cxnLst>
                <a:cxn ang="0">
                  <a:pos x="T0" y="T1"/>
                </a:cxn>
                <a:cxn ang="0">
                  <a:pos x="T2" y="T3"/>
                </a:cxn>
                <a:cxn ang="0">
                  <a:pos x="T4" y="T5"/>
                </a:cxn>
                <a:cxn ang="0">
                  <a:pos x="T6" y="T7"/>
                </a:cxn>
              </a:cxnLst>
              <a:rect l="0" t="0" r="r" b="b"/>
              <a:pathLst>
                <a:path w="543" h="502">
                  <a:moveTo>
                    <a:pt x="0" y="502"/>
                  </a:moveTo>
                  <a:cubicBezTo>
                    <a:pt x="543" y="254"/>
                    <a:pt x="543" y="254"/>
                    <a:pt x="543" y="254"/>
                  </a:cubicBezTo>
                  <a:cubicBezTo>
                    <a:pt x="495" y="149"/>
                    <a:pt x="418" y="61"/>
                    <a:pt x="323" y="0"/>
                  </a:cubicBezTo>
                  <a:cubicBezTo>
                    <a:pt x="0" y="502"/>
                    <a:pt x="0" y="502"/>
                    <a:pt x="0" y="502"/>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9"/>
            <p:cNvSpPr>
              <a:spLocks/>
            </p:cNvSpPr>
            <p:nvPr/>
          </p:nvSpPr>
          <p:spPr bwMode="auto">
            <a:xfrm>
              <a:off x="6195219" y="2908300"/>
              <a:ext cx="2235200" cy="1249363"/>
            </a:xfrm>
            <a:custGeom>
              <a:avLst/>
              <a:gdLst>
                <a:gd name="T0" fmla="*/ 0 w 596"/>
                <a:gd name="T1" fmla="*/ 248 h 333"/>
                <a:gd name="T2" fmla="*/ 590 w 596"/>
                <a:gd name="T3" fmla="*/ 333 h 333"/>
                <a:gd name="T4" fmla="*/ 596 w 596"/>
                <a:gd name="T5" fmla="*/ 248 h 333"/>
                <a:gd name="T6" fmla="*/ 543 w 596"/>
                <a:gd name="T7" fmla="*/ 0 h 333"/>
                <a:gd name="T8" fmla="*/ 0 w 596"/>
                <a:gd name="T9" fmla="*/ 248 h 333"/>
              </a:gdLst>
              <a:ahLst/>
              <a:cxnLst>
                <a:cxn ang="0">
                  <a:pos x="T0" y="T1"/>
                </a:cxn>
                <a:cxn ang="0">
                  <a:pos x="T2" y="T3"/>
                </a:cxn>
                <a:cxn ang="0">
                  <a:pos x="T4" y="T5"/>
                </a:cxn>
                <a:cxn ang="0">
                  <a:pos x="T6" y="T7"/>
                </a:cxn>
                <a:cxn ang="0">
                  <a:pos x="T8" y="T9"/>
                </a:cxn>
              </a:cxnLst>
              <a:rect l="0" t="0" r="r" b="b"/>
              <a:pathLst>
                <a:path w="596" h="333">
                  <a:moveTo>
                    <a:pt x="0" y="248"/>
                  </a:moveTo>
                  <a:cubicBezTo>
                    <a:pt x="590" y="333"/>
                    <a:pt x="590" y="333"/>
                    <a:pt x="590" y="333"/>
                  </a:cubicBezTo>
                  <a:cubicBezTo>
                    <a:pt x="594" y="305"/>
                    <a:pt x="596" y="277"/>
                    <a:pt x="596" y="248"/>
                  </a:cubicBezTo>
                  <a:cubicBezTo>
                    <a:pt x="596" y="159"/>
                    <a:pt x="577" y="75"/>
                    <a:pt x="543" y="0"/>
                  </a:cubicBezTo>
                  <a:cubicBezTo>
                    <a:pt x="0" y="248"/>
                    <a:pt x="0" y="248"/>
                    <a:pt x="0" y="248"/>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10"/>
            <p:cNvSpPr>
              <a:spLocks/>
            </p:cNvSpPr>
            <p:nvPr/>
          </p:nvSpPr>
          <p:spPr bwMode="auto">
            <a:xfrm>
              <a:off x="6195219" y="3838575"/>
              <a:ext cx="2212975" cy="1465263"/>
            </a:xfrm>
            <a:custGeom>
              <a:avLst/>
              <a:gdLst>
                <a:gd name="T0" fmla="*/ 0 w 590"/>
                <a:gd name="T1" fmla="*/ 0 h 391"/>
                <a:gd name="T2" fmla="*/ 451 w 590"/>
                <a:gd name="T3" fmla="*/ 391 h 391"/>
                <a:gd name="T4" fmla="*/ 590 w 590"/>
                <a:gd name="T5" fmla="*/ 85 h 391"/>
                <a:gd name="T6" fmla="*/ 0 w 590"/>
                <a:gd name="T7" fmla="*/ 0 h 391"/>
              </a:gdLst>
              <a:ahLst/>
              <a:cxnLst>
                <a:cxn ang="0">
                  <a:pos x="T0" y="T1"/>
                </a:cxn>
                <a:cxn ang="0">
                  <a:pos x="T2" y="T3"/>
                </a:cxn>
                <a:cxn ang="0">
                  <a:pos x="T4" y="T5"/>
                </a:cxn>
                <a:cxn ang="0">
                  <a:pos x="T6" y="T7"/>
                </a:cxn>
              </a:cxnLst>
              <a:rect l="0" t="0" r="r" b="b"/>
              <a:pathLst>
                <a:path w="590" h="391">
                  <a:moveTo>
                    <a:pt x="0" y="0"/>
                  </a:moveTo>
                  <a:cubicBezTo>
                    <a:pt x="451" y="391"/>
                    <a:pt x="451" y="391"/>
                    <a:pt x="451" y="391"/>
                  </a:cubicBezTo>
                  <a:cubicBezTo>
                    <a:pt x="524" y="307"/>
                    <a:pt x="574" y="201"/>
                    <a:pt x="590" y="85"/>
                  </a:cubicBezTo>
                  <a:cubicBezTo>
                    <a:pt x="0" y="0"/>
                    <a:pt x="0" y="0"/>
                    <a:pt x="0"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11"/>
            <p:cNvSpPr>
              <a:spLocks/>
            </p:cNvSpPr>
            <p:nvPr/>
          </p:nvSpPr>
          <p:spPr bwMode="auto">
            <a:xfrm>
              <a:off x="6195219" y="3838575"/>
              <a:ext cx="1690688" cy="2144713"/>
            </a:xfrm>
            <a:custGeom>
              <a:avLst/>
              <a:gdLst>
                <a:gd name="T0" fmla="*/ 0 w 451"/>
                <a:gd name="T1" fmla="*/ 0 h 572"/>
                <a:gd name="T2" fmla="*/ 168 w 451"/>
                <a:gd name="T3" fmla="*/ 572 h 572"/>
                <a:gd name="T4" fmla="*/ 451 w 451"/>
                <a:gd name="T5" fmla="*/ 391 h 572"/>
                <a:gd name="T6" fmla="*/ 0 w 451"/>
                <a:gd name="T7" fmla="*/ 0 h 572"/>
              </a:gdLst>
              <a:ahLst/>
              <a:cxnLst>
                <a:cxn ang="0">
                  <a:pos x="T0" y="T1"/>
                </a:cxn>
                <a:cxn ang="0">
                  <a:pos x="T2" y="T3"/>
                </a:cxn>
                <a:cxn ang="0">
                  <a:pos x="T4" y="T5"/>
                </a:cxn>
                <a:cxn ang="0">
                  <a:pos x="T6" y="T7"/>
                </a:cxn>
              </a:cxnLst>
              <a:rect l="0" t="0" r="r" b="b"/>
              <a:pathLst>
                <a:path w="451" h="572">
                  <a:moveTo>
                    <a:pt x="0" y="0"/>
                  </a:moveTo>
                  <a:cubicBezTo>
                    <a:pt x="168" y="572"/>
                    <a:pt x="168" y="572"/>
                    <a:pt x="168" y="572"/>
                  </a:cubicBezTo>
                  <a:cubicBezTo>
                    <a:pt x="280" y="540"/>
                    <a:pt x="377" y="476"/>
                    <a:pt x="451" y="391"/>
                  </a:cubicBezTo>
                  <a:cubicBezTo>
                    <a:pt x="0" y="0"/>
                    <a:pt x="0" y="0"/>
                    <a:pt x="0"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2"/>
            <p:cNvSpPr>
              <a:spLocks/>
            </p:cNvSpPr>
            <p:nvPr/>
          </p:nvSpPr>
          <p:spPr bwMode="auto">
            <a:xfrm>
              <a:off x="5564982" y="3838575"/>
              <a:ext cx="1260475" cy="2235200"/>
            </a:xfrm>
            <a:custGeom>
              <a:avLst/>
              <a:gdLst>
                <a:gd name="T0" fmla="*/ 168 w 336"/>
                <a:gd name="T1" fmla="*/ 0 h 596"/>
                <a:gd name="T2" fmla="*/ 0 w 336"/>
                <a:gd name="T3" fmla="*/ 572 h 596"/>
                <a:gd name="T4" fmla="*/ 168 w 336"/>
                <a:gd name="T5" fmla="*/ 596 h 596"/>
                <a:gd name="T6" fmla="*/ 336 w 336"/>
                <a:gd name="T7" fmla="*/ 572 h 596"/>
                <a:gd name="T8" fmla="*/ 168 w 336"/>
                <a:gd name="T9" fmla="*/ 0 h 596"/>
              </a:gdLst>
              <a:ahLst/>
              <a:cxnLst>
                <a:cxn ang="0">
                  <a:pos x="T0" y="T1"/>
                </a:cxn>
                <a:cxn ang="0">
                  <a:pos x="T2" y="T3"/>
                </a:cxn>
                <a:cxn ang="0">
                  <a:pos x="T4" y="T5"/>
                </a:cxn>
                <a:cxn ang="0">
                  <a:pos x="T6" y="T7"/>
                </a:cxn>
                <a:cxn ang="0">
                  <a:pos x="T8" y="T9"/>
                </a:cxn>
              </a:cxnLst>
              <a:rect l="0" t="0" r="r" b="b"/>
              <a:pathLst>
                <a:path w="336" h="596">
                  <a:moveTo>
                    <a:pt x="168" y="0"/>
                  </a:moveTo>
                  <a:cubicBezTo>
                    <a:pt x="0" y="572"/>
                    <a:pt x="0" y="572"/>
                    <a:pt x="0" y="572"/>
                  </a:cubicBezTo>
                  <a:cubicBezTo>
                    <a:pt x="53" y="588"/>
                    <a:pt x="110" y="596"/>
                    <a:pt x="168" y="596"/>
                  </a:cubicBezTo>
                  <a:cubicBezTo>
                    <a:pt x="226" y="596"/>
                    <a:pt x="283" y="588"/>
                    <a:pt x="336" y="572"/>
                  </a:cubicBezTo>
                  <a:cubicBezTo>
                    <a:pt x="168" y="0"/>
                    <a:pt x="168" y="0"/>
                    <a:pt x="168"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3"/>
            <p:cNvSpPr>
              <a:spLocks/>
            </p:cNvSpPr>
            <p:nvPr/>
          </p:nvSpPr>
          <p:spPr bwMode="auto">
            <a:xfrm>
              <a:off x="4504532" y="3838575"/>
              <a:ext cx="1690688" cy="2144713"/>
            </a:xfrm>
            <a:custGeom>
              <a:avLst/>
              <a:gdLst>
                <a:gd name="T0" fmla="*/ 451 w 451"/>
                <a:gd name="T1" fmla="*/ 0 h 572"/>
                <a:gd name="T2" fmla="*/ 0 w 451"/>
                <a:gd name="T3" fmla="*/ 391 h 572"/>
                <a:gd name="T4" fmla="*/ 283 w 451"/>
                <a:gd name="T5" fmla="*/ 572 h 572"/>
                <a:gd name="T6" fmla="*/ 451 w 451"/>
                <a:gd name="T7" fmla="*/ 0 h 572"/>
              </a:gdLst>
              <a:ahLst/>
              <a:cxnLst>
                <a:cxn ang="0">
                  <a:pos x="T0" y="T1"/>
                </a:cxn>
                <a:cxn ang="0">
                  <a:pos x="T2" y="T3"/>
                </a:cxn>
                <a:cxn ang="0">
                  <a:pos x="T4" y="T5"/>
                </a:cxn>
                <a:cxn ang="0">
                  <a:pos x="T6" y="T7"/>
                </a:cxn>
              </a:cxnLst>
              <a:rect l="0" t="0" r="r" b="b"/>
              <a:pathLst>
                <a:path w="451" h="572">
                  <a:moveTo>
                    <a:pt x="451" y="0"/>
                  </a:moveTo>
                  <a:cubicBezTo>
                    <a:pt x="0" y="391"/>
                    <a:pt x="0" y="391"/>
                    <a:pt x="0" y="391"/>
                  </a:cubicBezTo>
                  <a:cubicBezTo>
                    <a:pt x="74" y="476"/>
                    <a:pt x="172" y="540"/>
                    <a:pt x="283" y="572"/>
                  </a:cubicBezTo>
                  <a:cubicBezTo>
                    <a:pt x="451" y="0"/>
                    <a:pt x="451" y="0"/>
                    <a:pt x="451"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4"/>
            <p:cNvSpPr>
              <a:spLocks/>
            </p:cNvSpPr>
            <p:nvPr/>
          </p:nvSpPr>
          <p:spPr bwMode="auto">
            <a:xfrm>
              <a:off x="3983832" y="3838575"/>
              <a:ext cx="2211388" cy="1465263"/>
            </a:xfrm>
            <a:custGeom>
              <a:avLst/>
              <a:gdLst>
                <a:gd name="T0" fmla="*/ 590 w 590"/>
                <a:gd name="T1" fmla="*/ 0 h 391"/>
                <a:gd name="T2" fmla="*/ 0 w 590"/>
                <a:gd name="T3" fmla="*/ 85 h 391"/>
                <a:gd name="T4" fmla="*/ 139 w 590"/>
                <a:gd name="T5" fmla="*/ 391 h 391"/>
                <a:gd name="T6" fmla="*/ 590 w 590"/>
                <a:gd name="T7" fmla="*/ 0 h 391"/>
              </a:gdLst>
              <a:ahLst/>
              <a:cxnLst>
                <a:cxn ang="0">
                  <a:pos x="T0" y="T1"/>
                </a:cxn>
                <a:cxn ang="0">
                  <a:pos x="T2" y="T3"/>
                </a:cxn>
                <a:cxn ang="0">
                  <a:pos x="T4" y="T5"/>
                </a:cxn>
                <a:cxn ang="0">
                  <a:pos x="T6" y="T7"/>
                </a:cxn>
              </a:cxnLst>
              <a:rect l="0" t="0" r="r" b="b"/>
              <a:pathLst>
                <a:path w="590" h="391">
                  <a:moveTo>
                    <a:pt x="590" y="0"/>
                  </a:moveTo>
                  <a:cubicBezTo>
                    <a:pt x="0" y="85"/>
                    <a:pt x="0" y="85"/>
                    <a:pt x="0" y="85"/>
                  </a:cubicBezTo>
                  <a:cubicBezTo>
                    <a:pt x="16" y="201"/>
                    <a:pt x="66" y="307"/>
                    <a:pt x="139" y="391"/>
                  </a:cubicBezTo>
                  <a:cubicBezTo>
                    <a:pt x="590" y="0"/>
                    <a:pt x="590" y="0"/>
                    <a:pt x="590"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6" name="Freeform 15"/>
            <p:cNvSpPr>
              <a:spLocks/>
            </p:cNvSpPr>
            <p:nvPr/>
          </p:nvSpPr>
          <p:spPr bwMode="auto">
            <a:xfrm>
              <a:off x="3961607" y="2908300"/>
              <a:ext cx="2233613" cy="1249363"/>
            </a:xfrm>
            <a:custGeom>
              <a:avLst/>
              <a:gdLst>
                <a:gd name="T0" fmla="*/ 596 w 596"/>
                <a:gd name="T1" fmla="*/ 248 h 333"/>
                <a:gd name="T2" fmla="*/ 53 w 596"/>
                <a:gd name="T3" fmla="*/ 0 h 333"/>
                <a:gd name="T4" fmla="*/ 0 w 596"/>
                <a:gd name="T5" fmla="*/ 248 h 333"/>
                <a:gd name="T6" fmla="*/ 6 w 596"/>
                <a:gd name="T7" fmla="*/ 333 h 333"/>
                <a:gd name="T8" fmla="*/ 596 w 596"/>
                <a:gd name="T9" fmla="*/ 248 h 333"/>
              </a:gdLst>
              <a:ahLst/>
              <a:cxnLst>
                <a:cxn ang="0">
                  <a:pos x="T0" y="T1"/>
                </a:cxn>
                <a:cxn ang="0">
                  <a:pos x="T2" y="T3"/>
                </a:cxn>
                <a:cxn ang="0">
                  <a:pos x="T4" y="T5"/>
                </a:cxn>
                <a:cxn ang="0">
                  <a:pos x="T6" y="T7"/>
                </a:cxn>
                <a:cxn ang="0">
                  <a:pos x="T8" y="T9"/>
                </a:cxn>
              </a:cxnLst>
              <a:rect l="0" t="0" r="r" b="b"/>
              <a:pathLst>
                <a:path w="596" h="333">
                  <a:moveTo>
                    <a:pt x="596" y="248"/>
                  </a:moveTo>
                  <a:cubicBezTo>
                    <a:pt x="53" y="0"/>
                    <a:pt x="53" y="0"/>
                    <a:pt x="53" y="0"/>
                  </a:cubicBezTo>
                  <a:cubicBezTo>
                    <a:pt x="19" y="75"/>
                    <a:pt x="0" y="159"/>
                    <a:pt x="0" y="248"/>
                  </a:cubicBezTo>
                  <a:cubicBezTo>
                    <a:pt x="0" y="277"/>
                    <a:pt x="2" y="305"/>
                    <a:pt x="6" y="333"/>
                  </a:cubicBezTo>
                  <a:cubicBezTo>
                    <a:pt x="596" y="248"/>
                    <a:pt x="596" y="248"/>
                    <a:pt x="596" y="248"/>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6"/>
            <p:cNvSpPr>
              <a:spLocks/>
            </p:cNvSpPr>
            <p:nvPr/>
          </p:nvSpPr>
          <p:spPr bwMode="auto">
            <a:xfrm>
              <a:off x="4160044" y="1955800"/>
              <a:ext cx="2035175" cy="1882775"/>
            </a:xfrm>
            <a:custGeom>
              <a:avLst/>
              <a:gdLst>
                <a:gd name="T0" fmla="*/ 543 w 543"/>
                <a:gd name="T1" fmla="*/ 502 h 502"/>
                <a:gd name="T2" fmla="*/ 221 w 543"/>
                <a:gd name="T3" fmla="*/ 0 h 502"/>
                <a:gd name="T4" fmla="*/ 0 w 543"/>
                <a:gd name="T5" fmla="*/ 254 h 502"/>
                <a:gd name="T6" fmla="*/ 543 w 543"/>
                <a:gd name="T7" fmla="*/ 502 h 502"/>
              </a:gdLst>
              <a:ahLst/>
              <a:cxnLst>
                <a:cxn ang="0">
                  <a:pos x="T0" y="T1"/>
                </a:cxn>
                <a:cxn ang="0">
                  <a:pos x="T2" y="T3"/>
                </a:cxn>
                <a:cxn ang="0">
                  <a:pos x="T4" y="T5"/>
                </a:cxn>
                <a:cxn ang="0">
                  <a:pos x="T6" y="T7"/>
                </a:cxn>
              </a:cxnLst>
              <a:rect l="0" t="0" r="r" b="b"/>
              <a:pathLst>
                <a:path w="543" h="502">
                  <a:moveTo>
                    <a:pt x="543" y="502"/>
                  </a:moveTo>
                  <a:cubicBezTo>
                    <a:pt x="221" y="0"/>
                    <a:pt x="221" y="0"/>
                    <a:pt x="221" y="0"/>
                  </a:cubicBezTo>
                  <a:cubicBezTo>
                    <a:pt x="125" y="61"/>
                    <a:pt x="48" y="149"/>
                    <a:pt x="0" y="254"/>
                  </a:cubicBezTo>
                  <a:cubicBezTo>
                    <a:pt x="543" y="502"/>
                    <a:pt x="543" y="502"/>
                    <a:pt x="543" y="502"/>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
        <p:nvSpPr>
          <p:cNvPr id="19" name="Rectangle 18"/>
          <p:cNvSpPr/>
          <p:nvPr/>
        </p:nvSpPr>
        <p:spPr>
          <a:xfrm>
            <a:off x="298796" y="3285678"/>
            <a:ext cx="2977803" cy="1077218"/>
          </a:xfrm>
          <a:prstGeom prst="rect">
            <a:avLst/>
          </a:prstGeom>
        </p:spPr>
        <p:txBody>
          <a:bodyPr wrap="square">
            <a:spAutoFit/>
          </a:bodyPr>
          <a:lstStyle/>
          <a:p>
            <a:pPr fontAlgn="base">
              <a:spcBef>
                <a:spcPct val="0"/>
              </a:spcBef>
              <a:spcAft>
                <a:spcPct val="0"/>
              </a:spcAft>
            </a:pPr>
            <a:r>
              <a:rPr lang="en-GB" sz="1600" dirty="0" smtClean="0">
                <a:solidFill>
                  <a:schemeClr val="accent1"/>
                </a:solidFill>
                <a:cs typeface="Arial" charset="0"/>
              </a:rPr>
              <a:t>Classification </a:t>
            </a:r>
            <a:r>
              <a:rPr lang="en-GB" sz="1600" b="1" dirty="0" smtClean="0">
                <a:solidFill>
                  <a:schemeClr val="accent5"/>
                </a:solidFill>
                <a:cs typeface="Arial" charset="0"/>
              </a:rPr>
              <a:t>Metadata</a:t>
            </a:r>
            <a:r>
              <a:rPr lang="en-GB" sz="1600" dirty="0" smtClean="0">
                <a:solidFill>
                  <a:schemeClr val="accent1"/>
                </a:solidFill>
                <a:cs typeface="Arial" charset="0"/>
              </a:rPr>
              <a:t> can drive complementary security and information management technologies:</a:t>
            </a:r>
          </a:p>
        </p:txBody>
      </p:sp>
      <p:sp>
        <p:nvSpPr>
          <p:cNvPr id="22" name="Oval 21"/>
          <p:cNvSpPr/>
          <p:nvPr/>
        </p:nvSpPr>
        <p:spPr>
          <a:xfrm>
            <a:off x="5157762" y="2800324"/>
            <a:ext cx="2076502" cy="2076502"/>
          </a:xfrm>
          <a:prstGeom prst="ellipse">
            <a:avLst/>
          </a:prstGeom>
          <a:gradFill flip="none" rotWithShape="1">
            <a:gsLst>
              <a:gs pos="0">
                <a:schemeClr val="accent5"/>
              </a:gs>
              <a:gs pos="100000">
                <a:schemeClr val="accent5">
                  <a:lumMod val="77000"/>
                  <a:lumOff val="23000"/>
                </a:schemeClr>
              </a:gs>
            </a:gsLst>
            <a:path path="circle">
              <a:fillToRect l="50000" t="50000" r="50000" b="50000"/>
            </a:path>
            <a:tileRect/>
          </a:gradFill>
          <a:ln>
            <a:noFill/>
          </a:ln>
          <a:effectLst>
            <a:outerShdw blurRad="254000" dir="5400000" algn="t" rotWithShape="0">
              <a:prstClr val="black">
                <a:alpha val="40000"/>
              </a:prstClr>
            </a:outerShdw>
          </a:effectLst>
          <a:scene3d>
            <a:camera prst="orthographicFront"/>
            <a:lightRig rig="threePt" dir="t"/>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p:cNvSpPr/>
          <p:nvPr/>
        </p:nvSpPr>
        <p:spPr>
          <a:xfrm rot="10800000">
            <a:off x="5554394" y="3196955"/>
            <a:ext cx="1283240" cy="1283240"/>
          </a:xfrm>
          <a:prstGeom prst="ellipse">
            <a:avLst/>
          </a:prstGeom>
          <a:solidFill>
            <a:schemeClr val="bg2"/>
          </a:solidFill>
          <a:ln>
            <a:noFill/>
          </a:ln>
          <a:effectLst>
            <a:outerShdw blurRad="304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Oval 24"/>
          <p:cNvSpPr/>
          <p:nvPr/>
        </p:nvSpPr>
        <p:spPr>
          <a:xfrm rot="900000">
            <a:off x="5924253" y="3566815"/>
            <a:ext cx="543522" cy="543522"/>
          </a:xfrm>
          <a:prstGeom prst="ellipse">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TextBox 22"/>
          <p:cNvSpPr txBox="1"/>
          <p:nvPr/>
        </p:nvSpPr>
        <p:spPr>
          <a:xfrm>
            <a:off x="6299113" y="1424266"/>
            <a:ext cx="1257794" cy="461665"/>
          </a:xfrm>
          <a:prstGeom prst="rect">
            <a:avLst/>
          </a:prstGeom>
          <a:noFill/>
        </p:spPr>
        <p:txBody>
          <a:bodyPr wrap="square" rtlCol="0">
            <a:spAutoFit/>
          </a:bodyPr>
          <a:lstStyle/>
          <a:p>
            <a:r>
              <a:rPr lang="en-GB" sz="1200" b="1" dirty="0" smtClean="0">
                <a:solidFill>
                  <a:schemeClr val="bg2"/>
                </a:solidFill>
              </a:rPr>
              <a:t>Data</a:t>
            </a:r>
          </a:p>
          <a:p>
            <a:r>
              <a:rPr lang="en-GB" sz="1200" b="1" dirty="0" smtClean="0">
                <a:solidFill>
                  <a:schemeClr val="bg2"/>
                </a:solidFill>
              </a:rPr>
              <a:t>Governance</a:t>
            </a:r>
            <a:endParaRPr lang="en-GB" sz="1200" b="1" dirty="0">
              <a:solidFill>
                <a:schemeClr val="bg2"/>
              </a:solidFill>
            </a:endParaRPr>
          </a:p>
        </p:txBody>
      </p:sp>
      <p:sp>
        <p:nvSpPr>
          <p:cNvPr id="27" name="TextBox 26"/>
          <p:cNvSpPr txBox="1"/>
          <p:nvPr/>
        </p:nvSpPr>
        <p:spPr>
          <a:xfrm>
            <a:off x="7501582" y="2259536"/>
            <a:ext cx="892934" cy="461665"/>
          </a:xfrm>
          <a:prstGeom prst="rect">
            <a:avLst/>
          </a:prstGeom>
          <a:noFill/>
        </p:spPr>
        <p:txBody>
          <a:bodyPr wrap="square" rtlCol="0">
            <a:spAutoFit/>
          </a:bodyPr>
          <a:lstStyle/>
          <a:p>
            <a:r>
              <a:rPr lang="en-GB" sz="1200" b="1" dirty="0" smtClean="0">
                <a:solidFill>
                  <a:schemeClr val="bg2"/>
                </a:solidFill>
              </a:rPr>
              <a:t>Mobile</a:t>
            </a:r>
            <a:br>
              <a:rPr lang="en-GB" sz="1200" b="1" dirty="0" smtClean="0">
                <a:solidFill>
                  <a:schemeClr val="bg2"/>
                </a:solidFill>
              </a:rPr>
            </a:br>
            <a:r>
              <a:rPr lang="en-GB" sz="1200" b="1" dirty="0" smtClean="0">
                <a:solidFill>
                  <a:schemeClr val="bg2"/>
                </a:solidFill>
              </a:rPr>
              <a:t>Devices</a:t>
            </a:r>
          </a:p>
        </p:txBody>
      </p:sp>
      <p:sp>
        <p:nvSpPr>
          <p:cNvPr id="28" name="TextBox 27"/>
          <p:cNvSpPr txBox="1"/>
          <p:nvPr/>
        </p:nvSpPr>
        <p:spPr>
          <a:xfrm>
            <a:off x="7948049" y="3408809"/>
            <a:ext cx="853700" cy="461665"/>
          </a:xfrm>
          <a:prstGeom prst="rect">
            <a:avLst/>
          </a:prstGeom>
          <a:noFill/>
        </p:spPr>
        <p:txBody>
          <a:bodyPr wrap="square" rtlCol="0">
            <a:spAutoFit/>
          </a:bodyPr>
          <a:lstStyle/>
          <a:p>
            <a:r>
              <a:rPr lang="en-GB" sz="1200" b="1" dirty="0" smtClean="0">
                <a:solidFill>
                  <a:schemeClr val="bg2"/>
                </a:solidFill>
              </a:rPr>
              <a:t>Access</a:t>
            </a:r>
          </a:p>
          <a:p>
            <a:r>
              <a:rPr lang="en-GB" sz="1200" b="1" dirty="0" smtClean="0">
                <a:solidFill>
                  <a:schemeClr val="bg2"/>
                </a:solidFill>
              </a:rPr>
              <a:t>Control</a:t>
            </a:r>
          </a:p>
        </p:txBody>
      </p:sp>
      <p:sp>
        <p:nvSpPr>
          <p:cNvPr id="29" name="TextBox 28"/>
          <p:cNvSpPr txBox="1"/>
          <p:nvPr/>
        </p:nvSpPr>
        <p:spPr>
          <a:xfrm>
            <a:off x="7567428" y="4531357"/>
            <a:ext cx="1071442" cy="461665"/>
          </a:xfrm>
          <a:prstGeom prst="rect">
            <a:avLst/>
          </a:prstGeom>
          <a:noFill/>
        </p:spPr>
        <p:txBody>
          <a:bodyPr wrap="square" rtlCol="0">
            <a:spAutoFit/>
          </a:bodyPr>
          <a:lstStyle/>
          <a:p>
            <a:r>
              <a:rPr lang="en-GB" sz="1200" b="1" dirty="0" smtClean="0">
                <a:solidFill>
                  <a:schemeClr val="bg2"/>
                </a:solidFill>
              </a:rPr>
              <a:t>Guards &amp;</a:t>
            </a:r>
            <a:br>
              <a:rPr lang="en-GB" sz="1200" b="1" dirty="0" smtClean="0">
                <a:solidFill>
                  <a:schemeClr val="bg2"/>
                </a:solidFill>
              </a:rPr>
            </a:br>
            <a:r>
              <a:rPr lang="en-GB" sz="1200" b="1" dirty="0" smtClean="0">
                <a:solidFill>
                  <a:schemeClr val="bg2"/>
                </a:solidFill>
              </a:rPr>
              <a:t>Gateways</a:t>
            </a:r>
          </a:p>
        </p:txBody>
      </p:sp>
      <p:sp>
        <p:nvSpPr>
          <p:cNvPr id="30" name="TextBox 29"/>
          <p:cNvSpPr txBox="1"/>
          <p:nvPr/>
        </p:nvSpPr>
        <p:spPr>
          <a:xfrm>
            <a:off x="6899577" y="5651061"/>
            <a:ext cx="1032204" cy="276999"/>
          </a:xfrm>
          <a:prstGeom prst="rect">
            <a:avLst/>
          </a:prstGeom>
          <a:noFill/>
        </p:spPr>
        <p:txBody>
          <a:bodyPr wrap="square" rtlCol="0">
            <a:spAutoFit/>
          </a:bodyPr>
          <a:lstStyle/>
          <a:p>
            <a:r>
              <a:rPr lang="en-GB" sz="1200" b="1" dirty="0" smtClean="0">
                <a:solidFill>
                  <a:schemeClr val="bg2"/>
                </a:solidFill>
              </a:rPr>
              <a:t>Archiving</a:t>
            </a:r>
          </a:p>
        </p:txBody>
      </p:sp>
      <p:sp>
        <p:nvSpPr>
          <p:cNvPr id="31" name="TextBox 30"/>
          <p:cNvSpPr txBox="1"/>
          <p:nvPr/>
        </p:nvSpPr>
        <p:spPr>
          <a:xfrm>
            <a:off x="5538508" y="5787982"/>
            <a:ext cx="1348028" cy="646331"/>
          </a:xfrm>
          <a:prstGeom prst="rect">
            <a:avLst/>
          </a:prstGeom>
          <a:noFill/>
        </p:spPr>
        <p:txBody>
          <a:bodyPr wrap="square" rtlCol="0">
            <a:spAutoFit/>
          </a:bodyPr>
          <a:lstStyle/>
          <a:p>
            <a:pPr algn="ctr"/>
            <a:r>
              <a:rPr lang="en-GB" sz="1200" b="1" dirty="0" smtClean="0">
                <a:solidFill>
                  <a:schemeClr val="bg2"/>
                </a:solidFill>
              </a:rPr>
              <a:t>Info </a:t>
            </a:r>
          </a:p>
          <a:p>
            <a:pPr algn="ctr"/>
            <a:r>
              <a:rPr lang="en-GB" sz="1200" b="1" dirty="0" smtClean="0">
                <a:solidFill>
                  <a:schemeClr val="bg2"/>
                </a:solidFill>
              </a:rPr>
              <a:t>Rights</a:t>
            </a:r>
            <a:br>
              <a:rPr lang="en-GB" sz="1200" b="1" dirty="0" smtClean="0">
                <a:solidFill>
                  <a:schemeClr val="bg2"/>
                </a:solidFill>
              </a:rPr>
            </a:br>
            <a:r>
              <a:rPr lang="en-GB" sz="1200" b="1" dirty="0" smtClean="0">
                <a:solidFill>
                  <a:schemeClr val="bg2"/>
                </a:solidFill>
              </a:rPr>
              <a:t>Management</a:t>
            </a:r>
          </a:p>
        </p:txBody>
      </p:sp>
      <p:sp>
        <p:nvSpPr>
          <p:cNvPr id="32" name="TextBox 31"/>
          <p:cNvSpPr txBox="1"/>
          <p:nvPr/>
        </p:nvSpPr>
        <p:spPr>
          <a:xfrm>
            <a:off x="4430642" y="5241385"/>
            <a:ext cx="1348026" cy="830997"/>
          </a:xfrm>
          <a:prstGeom prst="rect">
            <a:avLst/>
          </a:prstGeom>
          <a:noFill/>
        </p:spPr>
        <p:txBody>
          <a:bodyPr wrap="square" rtlCol="0">
            <a:spAutoFit/>
          </a:bodyPr>
          <a:lstStyle/>
          <a:p>
            <a:r>
              <a:rPr lang="en-GB" sz="1200" b="1" dirty="0" smtClean="0">
                <a:solidFill>
                  <a:schemeClr val="bg2"/>
                </a:solidFill>
              </a:rPr>
              <a:t>Document </a:t>
            </a:r>
            <a:endParaRPr lang="en-GB" sz="1200" b="1" dirty="0">
              <a:solidFill>
                <a:schemeClr val="bg2"/>
              </a:solidFill>
            </a:endParaRPr>
          </a:p>
          <a:p>
            <a:r>
              <a:rPr lang="en-GB" sz="1200" b="1" dirty="0" smtClean="0">
                <a:solidFill>
                  <a:schemeClr val="bg2"/>
                </a:solidFill>
              </a:rPr>
              <a:t>&amp;</a:t>
            </a:r>
            <a:r>
              <a:rPr lang="en-GB" sz="1200" b="1" dirty="0">
                <a:solidFill>
                  <a:schemeClr val="bg2"/>
                </a:solidFill>
              </a:rPr>
              <a:t> </a:t>
            </a:r>
            <a:r>
              <a:rPr lang="en-GB" sz="1200" b="1" dirty="0" smtClean="0">
                <a:solidFill>
                  <a:schemeClr val="bg2"/>
                </a:solidFill>
              </a:rPr>
              <a:t>Records</a:t>
            </a:r>
            <a:br>
              <a:rPr lang="en-GB" sz="1200" b="1" dirty="0" smtClean="0">
                <a:solidFill>
                  <a:schemeClr val="bg2"/>
                </a:solidFill>
              </a:rPr>
            </a:br>
            <a:r>
              <a:rPr lang="en-GB" sz="1200" b="1" dirty="0" smtClean="0">
                <a:solidFill>
                  <a:schemeClr val="bg2"/>
                </a:solidFill>
              </a:rPr>
              <a:t>Management</a:t>
            </a:r>
          </a:p>
          <a:p>
            <a:r>
              <a:rPr lang="en-GB" sz="1200" b="1" dirty="0" smtClean="0">
                <a:solidFill>
                  <a:schemeClr val="bg2"/>
                </a:solidFill>
              </a:rPr>
              <a:t>(EDRMS)</a:t>
            </a:r>
          </a:p>
        </p:txBody>
      </p:sp>
      <p:sp>
        <p:nvSpPr>
          <p:cNvPr id="33" name="TextBox 32"/>
          <p:cNvSpPr txBox="1"/>
          <p:nvPr/>
        </p:nvSpPr>
        <p:spPr>
          <a:xfrm>
            <a:off x="3753455" y="4597302"/>
            <a:ext cx="1149902" cy="276999"/>
          </a:xfrm>
          <a:prstGeom prst="rect">
            <a:avLst/>
          </a:prstGeom>
          <a:noFill/>
        </p:spPr>
        <p:txBody>
          <a:bodyPr wrap="square" rtlCol="0">
            <a:spAutoFit/>
          </a:bodyPr>
          <a:lstStyle/>
          <a:p>
            <a:r>
              <a:rPr lang="en-GB" sz="1200" b="1" dirty="0" smtClean="0">
                <a:solidFill>
                  <a:schemeClr val="bg2"/>
                </a:solidFill>
              </a:rPr>
              <a:t>Encryption</a:t>
            </a:r>
          </a:p>
        </p:txBody>
      </p:sp>
      <p:sp>
        <p:nvSpPr>
          <p:cNvPr id="34" name="TextBox 33"/>
          <p:cNvSpPr txBox="1"/>
          <p:nvPr/>
        </p:nvSpPr>
        <p:spPr>
          <a:xfrm>
            <a:off x="3567656" y="3287052"/>
            <a:ext cx="1149906" cy="646331"/>
          </a:xfrm>
          <a:prstGeom prst="rect">
            <a:avLst/>
          </a:prstGeom>
          <a:noFill/>
        </p:spPr>
        <p:txBody>
          <a:bodyPr wrap="square" rtlCol="0">
            <a:spAutoFit/>
          </a:bodyPr>
          <a:lstStyle/>
          <a:p>
            <a:r>
              <a:rPr lang="en-GB" sz="1200" b="1" dirty="0" smtClean="0">
                <a:solidFill>
                  <a:schemeClr val="bg2"/>
                </a:solidFill>
              </a:rPr>
              <a:t>Data Loss</a:t>
            </a:r>
          </a:p>
          <a:p>
            <a:r>
              <a:rPr lang="en-GB" sz="1200" b="1" dirty="0" smtClean="0">
                <a:solidFill>
                  <a:schemeClr val="bg2"/>
                </a:solidFill>
              </a:rPr>
              <a:t>Prevention</a:t>
            </a:r>
          </a:p>
          <a:p>
            <a:r>
              <a:rPr lang="en-GB" sz="1200" b="1" dirty="0" smtClean="0">
                <a:solidFill>
                  <a:schemeClr val="bg2"/>
                </a:solidFill>
              </a:rPr>
              <a:t>(DLP)</a:t>
            </a:r>
          </a:p>
        </p:txBody>
      </p:sp>
      <p:sp>
        <p:nvSpPr>
          <p:cNvPr id="35" name="TextBox 34"/>
          <p:cNvSpPr txBox="1"/>
          <p:nvPr/>
        </p:nvSpPr>
        <p:spPr>
          <a:xfrm>
            <a:off x="4130882" y="2153993"/>
            <a:ext cx="1144018" cy="646331"/>
          </a:xfrm>
          <a:prstGeom prst="rect">
            <a:avLst/>
          </a:prstGeom>
          <a:noFill/>
        </p:spPr>
        <p:txBody>
          <a:bodyPr wrap="square" rtlCol="0">
            <a:spAutoFit/>
          </a:bodyPr>
          <a:lstStyle/>
          <a:p>
            <a:r>
              <a:rPr lang="en-GB" sz="1200" b="1" dirty="0" smtClean="0">
                <a:solidFill>
                  <a:schemeClr val="bg2"/>
                </a:solidFill>
              </a:rPr>
              <a:t>Event</a:t>
            </a:r>
          </a:p>
          <a:p>
            <a:r>
              <a:rPr lang="en-GB" sz="1200" b="1" dirty="0" smtClean="0">
                <a:solidFill>
                  <a:schemeClr val="bg2"/>
                </a:solidFill>
              </a:rPr>
              <a:t>Monitoring</a:t>
            </a:r>
          </a:p>
          <a:p>
            <a:r>
              <a:rPr lang="en-GB" sz="1200" b="1" dirty="0" smtClean="0">
                <a:solidFill>
                  <a:schemeClr val="bg2"/>
                </a:solidFill>
              </a:rPr>
              <a:t>(SIEM)</a:t>
            </a:r>
          </a:p>
        </p:txBody>
      </p:sp>
      <p:sp>
        <p:nvSpPr>
          <p:cNvPr id="36" name="TextBox 35"/>
          <p:cNvSpPr txBox="1"/>
          <p:nvPr/>
        </p:nvSpPr>
        <p:spPr>
          <a:xfrm>
            <a:off x="5011971" y="1455162"/>
            <a:ext cx="1173444" cy="646331"/>
          </a:xfrm>
          <a:prstGeom prst="rect">
            <a:avLst/>
          </a:prstGeom>
          <a:noFill/>
        </p:spPr>
        <p:txBody>
          <a:bodyPr wrap="square" rtlCol="0">
            <a:spAutoFit/>
          </a:bodyPr>
          <a:lstStyle/>
          <a:p>
            <a:r>
              <a:rPr lang="en-GB" sz="1200" b="1" dirty="0" err="1" smtClean="0">
                <a:solidFill>
                  <a:schemeClr val="bg2"/>
                </a:solidFill>
              </a:rPr>
              <a:t>eDiscovery</a:t>
            </a:r>
            <a:r>
              <a:rPr lang="en-GB" sz="1200" b="1" dirty="0">
                <a:solidFill>
                  <a:schemeClr val="bg2"/>
                </a:solidFill>
              </a:rPr>
              <a:t/>
            </a:r>
            <a:br>
              <a:rPr lang="en-GB" sz="1200" b="1" dirty="0">
                <a:solidFill>
                  <a:schemeClr val="bg2"/>
                </a:solidFill>
              </a:rPr>
            </a:br>
            <a:r>
              <a:rPr lang="en-GB" sz="1200" b="1" dirty="0" smtClean="0">
                <a:solidFill>
                  <a:schemeClr val="bg2"/>
                </a:solidFill>
              </a:rPr>
              <a:t>(Search &amp;</a:t>
            </a:r>
            <a:br>
              <a:rPr lang="en-GB" sz="1200" b="1" dirty="0" smtClean="0">
                <a:solidFill>
                  <a:schemeClr val="bg2"/>
                </a:solidFill>
              </a:rPr>
            </a:br>
            <a:r>
              <a:rPr lang="en-GB" sz="1200" b="1" dirty="0" smtClean="0">
                <a:solidFill>
                  <a:schemeClr val="bg2"/>
                </a:solidFill>
              </a:rPr>
              <a:t>Retrieval)</a:t>
            </a:r>
          </a:p>
        </p:txBody>
      </p:sp>
      <p:sp>
        <p:nvSpPr>
          <p:cNvPr id="38" name="TextBox 37"/>
          <p:cNvSpPr txBox="1"/>
          <p:nvPr/>
        </p:nvSpPr>
        <p:spPr>
          <a:xfrm>
            <a:off x="5315079" y="3016015"/>
            <a:ext cx="1748586" cy="1690674"/>
          </a:xfrm>
          <a:prstGeom prst="rect">
            <a:avLst/>
          </a:prstGeom>
          <a:noFill/>
        </p:spPr>
        <p:txBody>
          <a:bodyPr wrap="none" rtlCol="0">
            <a:prstTxWarp prst="textArchDown">
              <a:avLst/>
            </a:prstTxWarp>
            <a:spAutoFit/>
          </a:bodyPr>
          <a:lstStyle/>
          <a:p>
            <a:pPr algn="ctr"/>
            <a:r>
              <a:rPr lang="en-GB" sz="1400" dirty="0" smtClean="0">
                <a:solidFill>
                  <a:schemeClr val="bg2"/>
                </a:solidFill>
              </a:rPr>
              <a:t>Metadata</a:t>
            </a:r>
          </a:p>
        </p:txBody>
      </p:sp>
      <p:sp>
        <p:nvSpPr>
          <p:cNvPr id="39" name="TextBox 38"/>
          <p:cNvSpPr txBox="1"/>
          <p:nvPr/>
        </p:nvSpPr>
        <p:spPr>
          <a:xfrm>
            <a:off x="5452946" y="2805436"/>
            <a:ext cx="1480302" cy="1568598"/>
          </a:xfrm>
          <a:prstGeom prst="rect">
            <a:avLst/>
          </a:prstGeom>
          <a:noFill/>
        </p:spPr>
        <p:txBody>
          <a:bodyPr wrap="none" rtlCol="0">
            <a:prstTxWarp prst="textArchDown">
              <a:avLst/>
            </a:prstTxWarp>
            <a:spAutoFit/>
          </a:bodyPr>
          <a:lstStyle/>
          <a:p>
            <a:pPr algn="ctr"/>
            <a:r>
              <a:rPr lang="en-GB" sz="1400" dirty="0" smtClean="0">
                <a:solidFill>
                  <a:schemeClr val="accent1"/>
                </a:solidFill>
              </a:rPr>
              <a:t>Platform</a:t>
            </a:r>
          </a:p>
        </p:txBody>
      </p:sp>
      <p:pic>
        <p:nvPicPr>
          <p:cNvPr id="3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017" t="48299" r="46948" b="45915"/>
          <a:stretch/>
        </p:blipFill>
        <p:spPr bwMode="auto">
          <a:xfrm>
            <a:off x="5887557" y="3560021"/>
            <a:ext cx="654052" cy="6209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6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800"/>
                                  </p:stCondLst>
                                  <p:iterate type="lt">
                                    <p:tmPct val="3000"/>
                                  </p:iterate>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strVal val="4/3*#ppt_w"/>
                                          </p:val>
                                        </p:tav>
                                        <p:tav tm="100000">
                                          <p:val>
                                            <p:strVal val="#ppt_w"/>
                                          </p:val>
                                        </p:tav>
                                      </p:tavLst>
                                    </p:anim>
                                    <p:anim calcmode="lin" valueType="num">
                                      <p:cBhvr>
                                        <p:cTn id="8" dur="300" fill="hold"/>
                                        <p:tgtEl>
                                          <p:spTgt spid="19"/>
                                        </p:tgtEl>
                                        <p:attrNameLst>
                                          <p:attrName>ppt_h</p:attrName>
                                        </p:attrNameLst>
                                      </p:cBhvr>
                                      <p:tavLst>
                                        <p:tav tm="0">
                                          <p:val>
                                            <p:strVal val="4/3*#ppt_h"/>
                                          </p:val>
                                        </p:tav>
                                        <p:tav tm="100000">
                                          <p:val>
                                            <p:strVal val="#ppt_h"/>
                                          </p:val>
                                        </p:tav>
                                      </p:tavLst>
                                    </p:anim>
                                  </p:childTnLst>
                                </p:cTn>
                              </p:par>
                            </p:childTnLst>
                          </p:cTn>
                        </p:par>
                        <p:par>
                          <p:cTn id="9" fill="hold">
                            <p:stCondLst>
                              <p:cond delay="1883"/>
                            </p:stCondLst>
                            <p:childTnLst>
                              <p:par>
                                <p:cTn id="10" presetID="23" presetClass="entr" presetSubtype="28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3*#ppt_w"/>
                                          </p:val>
                                        </p:tav>
                                        <p:tav tm="100000">
                                          <p:val>
                                            <p:strVal val="#ppt_w"/>
                                          </p:val>
                                        </p:tav>
                                      </p:tavLst>
                                    </p:anim>
                                    <p:anim calcmode="lin" valueType="num">
                                      <p:cBhvr>
                                        <p:cTn id="13" dur="500" fill="hold"/>
                                        <p:tgtEl>
                                          <p:spTgt spid="26"/>
                                        </p:tgtEl>
                                        <p:attrNameLst>
                                          <p:attrName>ppt_h</p:attrName>
                                        </p:attrNameLst>
                                      </p:cBhvr>
                                      <p:tavLst>
                                        <p:tav tm="0">
                                          <p:val>
                                            <p:strVal val="4/3*#ppt_h"/>
                                          </p:val>
                                        </p:tav>
                                        <p:tav tm="100000">
                                          <p:val>
                                            <p:strVal val="#ppt_h"/>
                                          </p:val>
                                        </p:tav>
                                      </p:tavLst>
                                    </p:anim>
                                  </p:childTnLst>
                                </p:cTn>
                              </p:par>
                            </p:childTnLst>
                          </p:cTn>
                        </p:par>
                        <p:par>
                          <p:cTn id="14" fill="hold">
                            <p:stCondLst>
                              <p:cond delay="2383"/>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par>
                                <p:cTn id="18" presetID="8" presetClass="emph" presetSubtype="0" decel="100000" fill="hold" nodeType="withEffect">
                                  <p:stCondLst>
                                    <p:cond delay="0"/>
                                  </p:stCondLst>
                                  <p:childTnLst>
                                    <p:animRot by="21600000">
                                      <p:cBhvr>
                                        <p:cTn id="19" dur="1000" fill="hold"/>
                                        <p:tgtEl>
                                          <p:spTgt spid="20"/>
                                        </p:tgtEl>
                                        <p:attrNameLst>
                                          <p:attrName>r</p:attrName>
                                        </p:attrNameLst>
                                      </p:cBhvr>
                                    </p:animRot>
                                  </p:childTnLst>
                                </p:cTn>
                              </p:par>
                            </p:childTnLst>
                          </p:cTn>
                        </p:par>
                        <p:par>
                          <p:cTn id="20" fill="hold">
                            <p:stCondLst>
                              <p:cond delay="3383"/>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par>
                                <p:cTn id="30" presetID="8" presetClass="emph" presetSubtype="0" decel="100000" fill="hold" grpId="1" nodeType="withEffect">
                                  <p:stCondLst>
                                    <p:cond delay="0"/>
                                  </p:stCondLst>
                                  <p:childTnLst>
                                    <p:animRot by="21600000">
                                      <p:cBhvr>
                                        <p:cTn id="31" dur="1000" fill="hold"/>
                                        <p:tgtEl>
                                          <p:spTgt spid="22"/>
                                        </p:tgtEl>
                                        <p:attrNameLst>
                                          <p:attrName>r</p:attrName>
                                        </p:attrNameLst>
                                      </p:cBhvr>
                                    </p:animRot>
                                  </p:childTnLst>
                                </p:cTn>
                              </p:par>
                              <p:par>
                                <p:cTn id="32" presetID="8" presetClass="emph" presetSubtype="0" decel="100000" fill="hold" grpId="1" nodeType="withEffect">
                                  <p:stCondLst>
                                    <p:cond delay="0"/>
                                  </p:stCondLst>
                                  <p:childTnLst>
                                    <p:animRot by="-21600000">
                                      <p:cBhvr>
                                        <p:cTn id="33" dur="1000" fill="hold"/>
                                        <p:tgtEl>
                                          <p:spTgt spid="24"/>
                                        </p:tgtEl>
                                        <p:attrNameLst>
                                          <p:attrName>r</p:attrName>
                                        </p:attrNameLst>
                                      </p:cBhvr>
                                    </p:animRot>
                                  </p:childTnLst>
                                </p:cTn>
                              </p:par>
                              <p:par>
                                <p:cTn id="34" presetID="8" presetClass="emph" presetSubtype="0" decel="100000" fill="hold" grpId="1" nodeType="withEffect">
                                  <p:stCondLst>
                                    <p:cond delay="0"/>
                                  </p:stCondLst>
                                  <p:childTnLst>
                                    <p:animRot by="21600000">
                                      <p:cBhvr>
                                        <p:cTn id="35" dur="1000" fill="hold"/>
                                        <p:tgtEl>
                                          <p:spTgt spid="25"/>
                                        </p:tgtEl>
                                        <p:attrNameLst>
                                          <p:attrName>r</p:attrName>
                                        </p:attrNameLst>
                                      </p:cBhvr>
                                    </p:animRot>
                                  </p:childTnLst>
                                </p:cTn>
                              </p:par>
                              <p:par>
                                <p:cTn id="36" presetID="10"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4383"/>
                            </p:stCondLst>
                            <p:childTnLst>
                              <p:par>
                                <p:cTn id="40" presetID="10"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4883"/>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5383"/>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50"/>
                                        <p:tgtEl>
                                          <p:spTgt spid="23"/>
                                        </p:tgtEl>
                                      </p:cBhvr>
                                    </p:animEffect>
                                  </p:childTnLst>
                                </p:cTn>
                              </p:par>
                            </p:childTnLst>
                          </p:cTn>
                        </p:par>
                        <p:par>
                          <p:cTn id="51" fill="hold">
                            <p:stCondLst>
                              <p:cond delay="5633"/>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250"/>
                                        <p:tgtEl>
                                          <p:spTgt spid="27"/>
                                        </p:tgtEl>
                                      </p:cBhvr>
                                    </p:animEffect>
                                  </p:childTnLst>
                                </p:cTn>
                              </p:par>
                            </p:childTnLst>
                          </p:cTn>
                        </p:par>
                        <p:par>
                          <p:cTn id="55" fill="hold">
                            <p:stCondLst>
                              <p:cond delay="5883"/>
                            </p:stCondLst>
                            <p:childTnLst>
                              <p:par>
                                <p:cTn id="56" presetID="10"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50"/>
                                        <p:tgtEl>
                                          <p:spTgt spid="28"/>
                                        </p:tgtEl>
                                      </p:cBhvr>
                                    </p:animEffect>
                                  </p:childTnLst>
                                </p:cTn>
                              </p:par>
                            </p:childTnLst>
                          </p:cTn>
                        </p:par>
                        <p:par>
                          <p:cTn id="59" fill="hold">
                            <p:stCondLst>
                              <p:cond delay="6133"/>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250"/>
                                        <p:tgtEl>
                                          <p:spTgt spid="29"/>
                                        </p:tgtEl>
                                      </p:cBhvr>
                                    </p:animEffect>
                                  </p:childTnLst>
                                </p:cTn>
                              </p:par>
                            </p:childTnLst>
                          </p:cTn>
                        </p:par>
                        <p:par>
                          <p:cTn id="63" fill="hold">
                            <p:stCondLst>
                              <p:cond delay="6383"/>
                            </p:stCondLst>
                            <p:childTnLst>
                              <p:par>
                                <p:cTn id="64" presetID="10"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50"/>
                                        <p:tgtEl>
                                          <p:spTgt spid="30"/>
                                        </p:tgtEl>
                                      </p:cBhvr>
                                    </p:animEffect>
                                  </p:childTnLst>
                                </p:cTn>
                              </p:par>
                            </p:childTnLst>
                          </p:cTn>
                        </p:par>
                        <p:par>
                          <p:cTn id="67" fill="hold">
                            <p:stCondLst>
                              <p:cond delay="6633"/>
                            </p:stCondLst>
                            <p:childTnLst>
                              <p:par>
                                <p:cTn id="68" presetID="10"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250"/>
                                        <p:tgtEl>
                                          <p:spTgt spid="31"/>
                                        </p:tgtEl>
                                      </p:cBhvr>
                                    </p:animEffect>
                                  </p:childTnLst>
                                </p:cTn>
                              </p:par>
                            </p:childTnLst>
                          </p:cTn>
                        </p:par>
                        <p:par>
                          <p:cTn id="71" fill="hold">
                            <p:stCondLst>
                              <p:cond delay="6883"/>
                            </p:stCondLst>
                            <p:childTnLst>
                              <p:par>
                                <p:cTn id="72" presetID="10"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250"/>
                                        <p:tgtEl>
                                          <p:spTgt spid="32"/>
                                        </p:tgtEl>
                                      </p:cBhvr>
                                    </p:animEffect>
                                  </p:childTnLst>
                                </p:cTn>
                              </p:par>
                            </p:childTnLst>
                          </p:cTn>
                        </p:par>
                        <p:par>
                          <p:cTn id="75" fill="hold">
                            <p:stCondLst>
                              <p:cond delay="7133"/>
                            </p:stCondLst>
                            <p:childTnLst>
                              <p:par>
                                <p:cTn id="76" presetID="10"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250"/>
                                        <p:tgtEl>
                                          <p:spTgt spid="33"/>
                                        </p:tgtEl>
                                      </p:cBhvr>
                                    </p:animEffect>
                                  </p:childTnLst>
                                </p:cTn>
                              </p:par>
                            </p:childTnLst>
                          </p:cTn>
                        </p:par>
                        <p:par>
                          <p:cTn id="79" fill="hold">
                            <p:stCondLst>
                              <p:cond delay="7383"/>
                            </p:stCondLst>
                            <p:childTnLst>
                              <p:par>
                                <p:cTn id="80" presetID="10"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250"/>
                                        <p:tgtEl>
                                          <p:spTgt spid="34"/>
                                        </p:tgtEl>
                                      </p:cBhvr>
                                    </p:animEffect>
                                  </p:childTnLst>
                                </p:cTn>
                              </p:par>
                            </p:childTnLst>
                          </p:cTn>
                        </p:par>
                        <p:par>
                          <p:cTn id="83" fill="hold">
                            <p:stCondLst>
                              <p:cond delay="7633"/>
                            </p:stCondLst>
                            <p:childTnLst>
                              <p:par>
                                <p:cTn id="84" presetID="10"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250"/>
                                        <p:tgtEl>
                                          <p:spTgt spid="35"/>
                                        </p:tgtEl>
                                      </p:cBhvr>
                                    </p:animEffect>
                                  </p:childTnLst>
                                </p:cTn>
                              </p:par>
                            </p:childTnLst>
                          </p:cTn>
                        </p:par>
                        <p:par>
                          <p:cTn id="87" fill="hold">
                            <p:stCondLst>
                              <p:cond delay="7883"/>
                            </p:stCondLst>
                            <p:childTnLst>
                              <p:par>
                                <p:cTn id="88" presetID="10" presetClass="entr" presetSubtype="0"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p:bldP spid="22" grpId="0" animBg="1"/>
      <p:bldP spid="22" grpId="1" animBg="1"/>
      <p:bldP spid="24" grpId="0" animBg="1"/>
      <p:bldP spid="24" grpId="1" animBg="1"/>
      <p:bldP spid="25" grpId="0" animBg="1"/>
      <p:bldP spid="25" grpId="1" animBg="1"/>
      <p:bldP spid="23" grpId="0"/>
      <p:bldP spid="27" grpId="0"/>
      <p:bldP spid="28" grpId="0"/>
      <p:bldP spid="29" grpId="0"/>
      <p:bldP spid="30" grpId="0"/>
      <p:bldP spid="31" grpId="0"/>
      <p:bldP spid="32" grpId="0"/>
      <p:bldP spid="33" grpId="0"/>
      <p:bldP spid="34" grpId="0"/>
      <p:bldP spid="35" grpId="0"/>
      <p:bldP spid="36"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923816"/>
            <a:ext cx="7841329" cy="1477328"/>
          </a:xfrm>
          <a:prstGeom prst="rect">
            <a:avLst/>
          </a:prstGeom>
          <a:noFill/>
        </p:spPr>
        <p:txBody>
          <a:bodyPr wrap="square" rtlCol="0">
            <a:spAutoFit/>
          </a:bodyPr>
          <a:lstStyle/>
          <a:p>
            <a:pPr marL="285750" indent="-285750">
              <a:spcBef>
                <a:spcPts val="600"/>
              </a:spcBef>
              <a:buFont typeface="Arial" pitchFamily="34" charset="0"/>
              <a:buChar char="•"/>
            </a:pPr>
            <a:r>
              <a:rPr lang="en-GB" sz="2000" dirty="0" smtClean="0">
                <a:solidFill>
                  <a:srgbClr val="000F5E"/>
                </a:solidFill>
                <a:latin typeface="Calibri Light" pitchFamily="34" charset="0"/>
              </a:rPr>
              <a:t>Over 5 million end users of our technology globally </a:t>
            </a:r>
          </a:p>
          <a:p>
            <a:pPr marL="285750" indent="-285750">
              <a:spcBef>
                <a:spcPts val="600"/>
              </a:spcBef>
              <a:buFont typeface="Arial" pitchFamily="34" charset="0"/>
              <a:buChar char="•"/>
            </a:pPr>
            <a:r>
              <a:rPr lang="en-GB" sz="2000" dirty="0" smtClean="0">
                <a:solidFill>
                  <a:srgbClr val="000F5E"/>
                </a:solidFill>
                <a:latin typeface="Calibri Light" pitchFamily="34" charset="0"/>
              </a:rPr>
              <a:t>Customers across multiple sectors, Financial Services, Law, Oil &amp; Gas, </a:t>
            </a:r>
            <a:r>
              <a:rPr lang="en-GB" sz="2000" dirty="0" err="1" smtClean="0">
                <a:solidFill>
                  <a:srgbClr val="000F5E"/>
                </a:solidFill>
                <a:latin typeface="Calibri Light" pitchFamily="34" charset="0"/>
              </a:rPr>
              <a:t>Pharma</a:t>
            </a:r>
            <a:r>
              <a:rPr lang="en-GB" sz="2000" dirty="0" smtClean="0">
                <a:solidFill>
                  <a:srgbClr val="000F5E"/>
                </a:solidFill>
                <a:latin typeface="Calibri Light" pitchFamily="34" charset="0"/>
              </a:rPr>
              <a:t>, Manufacturing, </a:t>
            </a:r>
            <a:r>
              <a:rPr lang="en-GB" sz="2000" dirty="0" err="1" smtClean="0">
                <a:solidFill>
                  <a:srgbClr val="000F5E"/>
                </a:solidFill>
                <a:latin typeface="Calibri Light" pitchFamily="34" charset="0"/>
              </a:rPr>
              <a:t>Telcos</a:t>
            </a:r>
            <a:r>
              <a:rPr lang="en-GB" sz="2000" dirty="0" smtClean="0">
                <a:solidFill>
                  <a:srgbClr val="000F5E"/>
                </a:solidFill>
                <a:latin typeface="Calibri Light" pitchFamily="34" charset="0"/>
              </a:rPr>
              <a:t>,  </a:t>
            </a:r>
            <a:r>
              <a:rPr lang="en-GB" sz="2000" dirty="0">
                <a:solidFill>
                  <a:srgbClr val="000F5E"/>
                </a:solidFill>
                <a:latin typeface="Calibri Light" pitchFamily="34" charset="0"/>
              </a:rPr>
              <a:t>Military, Intelligence, </a:t>
            </a:r>
            <a:r>
              <a:rPr lang="en-GB" sz="2000" dirty="0" smtClean="0">
                <a:solidFill>
                  <a:srgbClr val="000F5E"/>
                </a:solidFill>
                <a:latin typeface="Calibri Light" pitchFamily="34" charset="0"/>
              </a:rPr>
              <a:t>Government</a:t>
            </a:r>
          </a:p>
          <a:p>
            <a:pPr marL="285750" indent="-285750">
              <a:spcBef>
                <a:spcPts val="600"/>
              </a:spcBef>
              <a:buFont typeface="Arial" pitchFamily="34" charset="0"/>
              <a:buChar char="•"/>
            </a:pPr>
            <a:r>
              <a:rPr lang="en-GB" sz="2000" b="1" i="1" dirty="0" smtClean="0">
                <a:solidFill>
                  <a:srgbClr val="000F5E"/>
                </a:solidFill>
                <a:latin typeface="Calibri Light" pitchFamily="34" charset="0"/>
              </a:rPr>
              <a:t>Global organisations trust us to protect their sensitive data….</a:t>
            </a:r>
            <a:endParaRPr lang="en-GB" sz="2000" b="1" i="1" dirty="0">
              <a:solidFill>
                <a:srgbClr val="000F5E"/>
              </a:solidFill>
              <a:latin typeface="Calibri Light"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307" y="3543720"/>
            <a:ext cx="1963288" cy="52719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375" y="4112645"/>
            <a:ext cx="1113265" cy="140458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0605" y="4787397"/>
            <a:ext cx="1133483" cy="1017867"/>
          </a:xfrm>
          <a:prstGeom prst="rect">
            <a:avLst/>
          </a:prstGeom>
        </p:spPr>
      </p:pic>
      <p:sp>
        <p:nvSpPr>
          <p:cNvPr id="15" name="Title 3"/>
          <p:cNvSpPr>
            <a:spLocks noGrp="1"/>
          </p:cNvSpPr>
          <p:nvPr>
            <p:ph type="title"/>
          </p:nvPr>
        </p:nvSpPr>
        <p:spPr>
          <a:xfrm>
            <a:off x="323528" y="120622"/>
            <a:ext cx="5867400" cy="500066"/>
          </a:xfrm>
        </p:spPr>
        <p:txBody>
          <a:bodyPr/>
          <a:lstStyle/>
          <a:p>
            <a:r>
              <a:rPr lang="en-GB" dirty="0" smtClean="0"/>
              <a:t>Client experience</a:t>
            </a:r>
            <a:endParaRPr lang="en-GB" dirty="0"/>
          </a:p>
        </p:txBody>
      </p:sp>
      <p:pic>
        <p:nvPicPr>
          <p:cNvPr id="1026" name="Picture 2" descr="http://c1greenbuildingelementscom.wpengine.netdna-cdn.com/files/2013/01/dod-logo.jpg">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2293" y="5502177"/>
            <a:ext cx="1176065" cy="1176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eterans-uk.info/vets_world/issue9/images-9/mod-logo.jpg">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23457" y="4293096"/>
            <a:ext cx="1285047" cy="12296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exleader.net/wp-content/uploads/2014/04/lockheed-martin-logo.jp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01143" y="5777226"/>
            <a:ext cx="2006237" cy="8201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efencetalk.com/wp-content/uploads/2009/10/bae-systems-logo.jpg">
            <a:hlinkClick r:id="rId12"/>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979712" y="6165304"/>
            <a:ext cx="2031358" cy="3137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otebookcheck.net/uploads/tx_jppageteaser/602355-fujitsu-logo_01.jpg">
            <a:hlinkClick r:id="rId14"/>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716016" y="5949280"/>
            <a:ext cx="1482723" cy="74234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762750" y="4689088"/>
            <a:ext cx="900152" cy="90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http://www.bdli.de/en/images/stories/members/eads_logo.jpg">
            <a:hlinkClick r:id="rId17"/>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0216" y="4685930"/>
            <a:ext cx="1269537" cy="9027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eaufortasset.com/files/2012/12/prudential-logo.jpg">
            <a:hlinkClick r:id="rId19"/>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078611" y="4373205"/>
            <a:ext cx="1094680" cy="11340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europeanevaluation.org/images/image/Comunity/Institutional%20members/EBRD.png">
            <a:hlinkClick r:id="rId21"/>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175025" y="3689023"/>
            <a:ext cx="2861471" cy="5320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2905812" y="3632027"/>
            <a:ext cx="2962332" cy="66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444100" y="4488915"/>
            <a:ext cx="928100" cy="102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earethecity.com/Careers-portal/wp-content/uploads/broadbean-xml/company/ef1829abe58f83af34c08ba2507fa2e7.jp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61407" y="2758057"/>
            <a:ext cx="2381250" cy="742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Description: Description: http://www.khl.com/servlet/file/57363_156_preview.jpg?ITEM_ENT_ID=57363&amp;ITEM_VERSION=1&amp;COLLSPEC_ENT_ID=32&amp;FILE_SERVICE_CONF_ID=15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96544" y="2467762"/>
            <a:ext cx="1763688" cy="117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Description: Description: http://www.designtagebuch.de/wp-content/uploads/mediathek/2014/01/fca-fiat-chrysler_logo.jpg"/>
          <p:cNvPicPr>
            <a:picLocks noChangeAspect="1" noChangeArrowheads="1"/>
          </p:cNvPicPr>
          <p:nvPr/>
        </p:nvPicPr>
        <p:blipFill rotWithShape="1">
          <a:blip r:embed="rId28">
            <a:extLst>
              <a:ext uri="{28A0092B-C50C-407E-A947-70E740481C1C}">
                <a14:useLocalDpi xmlns:a14="http://schemas.microsoft.com/office/drawing/2010/main" val="0"/>
              </a:ext>
            </a:extLst>
          </a:blip>
          <a:srcRect t="23704" b="38148"/>
          <a:stretch/>
        </p:blipFill>
        <p:spPr bwMode="auto">
          <a:xfrm>
            <a:off x="0" y="2564904"/>
            <a:ext cx="4788024" cy="92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78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725353" y="0"/>
            <a:ext cx="7693293" cy="7696026"/>
            <a:chOff x="3961607" y="1603375"/>
            <a:chExt cx="4468812" cy="4470400"/>
          </a:xfrm>
          <a:gradFill flip="none" rotWithShape="1">
            <a:gsLst>
              <a:gs pos="36000">
                <a:schemeClr val="bg2">
                  <a:lumMod val="85000"/>
                </a:schemeClr>
              </a:gs>
              <a:gs pos="49000">
                <a:schemeClr val="bg2"/>
              </a:gs>
            </a:gsLst>
            <a:path path="circle">
              <a:fillToRect l="50000" t="50000" r="50000" b="50000"/>
            </a:path>
            <a:tileRect/>
          </a:gradFill>
          <a:effectLst>
            <a:outerShdw blurRad="63500" sx="101000" sy="101000" algn="ctr" rotWithShape="0">
              <a:prstClr val="black">
                <a:alpha val="10000"/>
              </a:prstClr>
            </a:outerShdw>
          </a:effectLst>
        </p:grpSpPr>
        <p:sp>
          <p:nvSpPr>
            <p:cNvPr id="58" name="Freeform 57"/>
            <p:cNvSpPr>
              <a:spLocks/>
            </p:cNvSpPr>
            <p:nvPr/>
          </p:nvSpPr>
          <p:spPr bwMode="auto">
            <a:xfrm>
              <a:off x="4983957" y="1603375"/>
              <a:ext cx="1211263" cy="2235200"/>
            </a:xfrm>
            <a:custGeom>
              <a:avLst/>
              <a:gdLst>
                <a:gd name="T0" fmla="*/ 323 w 323"/>
                <a:gd name="T1" fmla="*/ 596 h 596"/>
                <a:gd name="T2" fmla="*/ 323 w 323"/>
                <a:gd name="T3" fmla="*/ 0 h 596"/>
                <a:gd name="T4" fmla="*/ 0 w 323"/>
                <a:gd name="T5" fmla="*/ 94 h 596"/>
                <a:gd name="T6" fmla="*/ 323 w 323"/>
                <a:gd name="T7" fmla="*/ 596 h 596"/>
              </a:gdLst>
              <a:ahLst/>
              <a:cxnLst>
                <a:cxn ang="0">
                  <a:pos x="T0" y="T1"/>
                </a:cxn>
                <a:cxn ang="0">
                  <a:pos x="T2" y="T3"/>
                </a:cxn>
                <a:cxn ang="0">
                  <a:pos x="T4" y="T5"/>
                </a:cxn>
                <a:cxn ang="0">
                  <a:pos x="T6" y="T7"/>
                </a:cxn>
              </a:cxnLst>
              <a:rect l="0" t="0" r="r" b="b"/>
              <a:pathLst>
                <a:path w="323" h="596">
                  <a:moveTo>
                    <a:pt x="323" y="596"/>
                  </a:moveTo>
                  <a:cubicBezTo>
                    <a:pt x="323" y="0"/>
                    <a:pt x="323" y="0"/>
                    <a:pt x="323" y="0"/>
                  </a:cubicBezTo>
                  <a:cubicBezTo>
                    <a:pt x="203" y="0"/>
                    <a:pt x="93" y="34"/>
                    <a:pt x="0" y="94"/>
                  </a:cubicBezTo>
                  <a:cubicBezTo>
                    <a:pt x="323" y="596"/>
                    <a:pt x="323" y="596"/>
                    <a:pt x="323" y="596"/>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59" name="Freeform 58"/>
            <p:cNvSpPr>
              <a:spLocks/>
            </p:cNvSpPr>
            <p:nvPr/>
          </p:nvSpPr>
          <p:spPr bwMode="auto">
            <a:xfrm>
              <a:off x="6195219" y="1603375"/>
              <a:ext cx="1208088" cy="2235200"/>
            </a:xfrm>
            <a:custGeom>
              <a:avLst/>
              <a:gdLst>
                <a:gd name="T0" fmla="*/ 0 w 322"/>
                <a:gd name="T1" fmla="*/ 596 h 596"/>
                <a:gd name="T2" fmla="*/ 322 w 322"/>
                <a:gd name="T3" fmla="*/ 94 h 596"/>
                <a:gd name="T4" fmla="*/ 0 w 322"/>
                <a:gd name="T5" fmla="*/ 0 h 596"/>
                <a:gd name="T6" fmla="*/ 0 w 322"/>
                <a:gd name="T7" fmla="*/ 596 h 596"/>
              </a:gdLst>
              <a:ahLst/>
              <a:cxnLst>
                <a:cxn ang="0">
                  <a:pos x="T0" y="T1"/>
                </a:cxn>
                <a:cxn ang="0">
                  <a:pos x="T2" y="T3"/>
                </a:cxn>
                <a:cxn ang="0">
                  <a:pos x="T4" y="T5"/>
                </a:cxn>
                <a:cxn ang="0">
                  <a:pos x="T6" y="T7"/>
                </a:cxn>
              </a:cxnLst>
              <a:rect l="0" t="0" r="r" b="b"/>
              <a:pathLst>
                <a:path w="322" h="596">
                  <a:moveTo>
                    <a:pt x="0" y="596"/>
                  </a:moveTo>
                  <a:cubicBezTo>
                    <a:pt x="322" y="94"/>
                    <a:pt x="322" y="94"/>
                    <a:pt x="322" y="94"/>
                  </a:cubicBezTo>
                  <a:cubicBezTo>
                    <a:pt x="230" y="34"/>
                    <a:pt x="119" y="0"/>
                    <a:pt x="0" y="0"/>
                  </a:cubicBezTo>
                  <a:cubicBezTo>
                    <a:pt x="0" y="596"/>
                    <a:pt x="0" y="596"/>
                    <a:pt x="0" y="596"/>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0" name="Freeform 59"/>
            <p:cNvSpPr>
              <a:spLocks/>
            </p:cNvSpPr>
            <p:nvPr/>
          </p:nvSpPr>
          <p:spPr bwMode="auto">
            <a:xfrm>
              <a:off x="6195219" y="1955800"/>
              <a:ext cx="2036763" cy="1882775"/>
            </a:xfrm>
            <a:custGeom>
              <a:avLst/>
              <a:gdLst>
                <a:gd name="T0" fmla="*/ 0 w 543"/>
                <a:gd name="T1" fmla="*/ 502 h 502"/>
                <a:gd name="T2" fmla="*/ 543 w 543"/>
                <a:gd name="T3" fmla="*/ 254 h 502"/>
                <a:gd name="T4" fmla="*/ 323 w 543"/>
                <a:gd name="T5" fmla="*/ 0 h 502"/>
                <a:gd name="T6" fmla="*/ 0 w 543"/>
                <a:gd name="T7" fmla="*/ 502 h 502"/>
              </a:gdLst>
              <a:ahLst/>
              <a:cxnLst>
                <a:cxn ang="0">
                  <a:pos x="T0" y="T1"/>
                </a:cxn>
                <a:cxn ang="0">
                  <a:pos x="T2" y="T3"/>
                </a:cxn>
                <a:cxn ang="0">
                  <a:pos x="T4" y="T5"/>
                </a:cxn>
                <a:cxn ang="0">
                  <a:pos x="T6" y="T7"/>
                </a:cxn>
              </a:cxnLst>
              <a:rect l="0" t="0" r="r" b="b"/>
              <a:pathLst>
                <a:path w="543" h="502">
                  <a:moveTo>
                    <a:pt x="0" y="502"/>
                  </a:moveTo>
                  <a:cubicBezTo>
                    <a:pt x="543" y="254"/>
                    <a:pt x="543" y="254"/>
                    <a:pt x="543" y="254"/>
                  </a:cubicBezTo>
                  <a:cubicBezTo>
                    <a:pt x="495" y="149"/>
                    <a:pt x="418" y="61"/>
                    <a:pt x="323" y="0"/>
                  </a:cubicBezTo>
                  <a:cubicBezTo>
                    <a:pt x="0" y="502"/>
                    <a:pt x="0" y="502"/>
                    <a:pt x="0" y="502"/>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1" name="Freeform 60"/>
            <p:cNvSpPr>
              <a:spLocks/>
            </p:cNvSpPr>
            <p:nvPr/>
          </p:nvSpPr>
          <p:spPr bwMode="auto">
            <a:xfrm>
              <a:off x="6195219" y="2908300"/>
              <a:ext cx="2235200" cy="1249363"/>
            </a:xfrm>
            <a:custGeom>
              <a:avLst/>
              <a:gdLst>
                <a:gd name="T0" fmla="*/ 0 w 596"/>
                <a:gd name="T1" fmla="*/ 248 h 333"/>
                <a:gd name="T2" fmla="*/ 590 w 596"/>
                <a:gd name="T3" fmla="*/ 333 h 333"/>
                <a:gd name="T4" fmla="*/ 596 w 596"/>
                <a:gd name="T5" fmla="*/ 248 h 333"/>
                <a:gd name="T6" fmla="*/ 543 w 596"/>
                <a:gd name="T7" fmla="*/ 0 h 333"/>
                <a:gd name="T8" fmla="*/ 0 w 596"/>
                <a:gd name="T9" fmla="*/ 248 h 333"/>
              </a:gdLst>
              <a:ahLst/>
              <a:cxnLst>
                <a:cxn ang="0">
                  <a:pos x="T0" y="T1"/>
                </a:cxn>
                <a:cxn ang="0">
                  <a:pos x="T2" y="T3"/>
                </a:cxn>
                <a:cxn ang="0">
                  <a:pos x="T4" y="T5"/>
                </a:cxn>
                <a:cxn ang="0">
                  <a:pos x="T6" y="T7"/>
                </a:cxn>
                <a:cxn ang="0">
                  <a:pos x="T8" y="T9"/>
                </a:cxn>
              </a:cxnLst>
              <a:rect l="0" t="0" r="r" b="b"/>
              <a:pathLst>
                <a:path w="596" h="333">
                  <a:moveTo>
                    <a:pt x="0" y="248"/>
                  </a:moveTo>
                  <a:cubicBezTo>
                    <a:pt x="590" y="333"/>
                    <a:pt x="590" y="333"/>
                    <a:pt x="590" y="333"/>
                  </a:cubicBezTo>
                  <a:cubicBezTo>
                    <a:pt x="594" y="305"/>
                    <a:pt x="596" y="277"/>
                    <a:pt x="596" y="248"/>
                  </a:cubicBezTo>
                  <a:cubicBezTo>
                    <a:pt x="596" y="159"/>
                    <a:pt x="577" y="75"/>
                    <a:pt x="543" y="0"/>
                  </a:cubicBezTo>
                  <a:cubicBezTo>
                    <a:pt x="0" y="248"/>
                    <a:pt x="0" y="248"/>
                    <a:pt x="0" y="248"/>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2" name="Freeform 61"/>
            <p:cNvSpPr>
              <a:spLocks/>
            </p:cNvSpPr>
            <p:nvPr/>
          </p:nvSpPr>
          <p:spPr bwMode="auto">
            <a:xfrm>
              <a:off x="6195219" y="3838575"/>
              <a:ext cx="2212975" cy="1465263"/>
            </a:xfrm>
            <a:custGeom>
              <a:avLst/>
              <a:gdLst>
                <a:gd name="T0" fmla="*/ 0 w 590"/>
                <a:gd name="T1" fmla="*/ 0 h 391"/>
                <a:gd name="T2" fmla="*/ 451 w 590"/>
                <a:gd name="T3" fmla="*/ 391 h 391"/>
                <a:gd name="T4" fmla="*/ 590 w 590"/>
                <a:gd name="T5" fmla="*/ 85 h 391"/>
                <a:gd name="T6" fmla="*/ 0 w 590"/>
                <a:gd name="T7" fmla="*/ 0 h 391"/>
              </a:gdLst>
              <a:ahLst/>
              <a:cxnLst>
                <a:cxn ang="0">
                  <a:pos x="T0" y="T1"/>
                </a:cxn>
                <a:cxn ang="0">
                  <a:pos x="T2" y="T3"/>
                </a:cxn>
                <a:cxn ang="0">
                  <a:pos x="T4" y="T5"/>
                </a:cxn>
                <a:cxn ang="0">
                  <a:pos x="T6" y="T7"/>
                </a:cxn>
              </a:cxnLst>
              <a:rect l="0" t="0" r="r" b="b"/>
              <a:pathLst>
                <a:path w="590" h="391">
                  <a:moveTo>
                    <a:pt x="0" y="0"/>
                  </a:moveTo>
                  <a:cubicBezTo>
                    <a:pt x="451" y="391"/>
                    <a:pt x="451" y="391"/>
                    <a:pt x="451" y="391"/>
                  </a:cubicBezTo>
                  <a:cubicBezTo>
                    <a:pt x="524" y="307"/>
                    <a:pt x="574" y="201"/>
                    <a:pt x="590" y="85"/>
                  </a:cubicBezTo>
                  <a:cubicBezTo>
                    <a:pt x="0" y="0"/>
                    <a:pt x="0" y="0"/>
                    <a:pt x="0" y="0"/>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3" name="Freeform 62"/>
            <p:cNvSpPr>
              <a:spLocks/>
            </p:cNvSpPr>
            <p:nvPr/>
          </p:nvSpPr>
          <p:spPr bwMode="auto">
            <a:xfrm>
              <a:off x="6195219" y="3838575"/>
              <a:ext cx="1690688" cy="2144713"/>
            </a:xfrm>
            <a:custGeom>
              <a:avLst/>
              <a:gdLst>
                <a:gd name="T0" fmla="*/ 0 w 451"/>
                <a:gd name="T1" fmla="*/ 0 h 572"/>
                <a:gd name="T2" fmla="*/ 168 w 451"/>
                <a:gd name="T3" fmla="*/ 572 h 572"/>
                <a:gd name="T4" fmla="*/ 451 w 451"/>
                <a:gd name="T5" fmla="*/ 391 h 572"/>
                <a:gd name="T6" fmla="*/ 0 w 451"/>
                <a:gd name="T7" fmla="*/ 0 h 572"/>
              </a:gdLst>
              <a:ahLst/>
              <a:cxnLst>
                <a:cxn ang="0">
                  <a:pos x="T0" y="T1"/>
                </a:cxn>
                <a:cxn ang="0">
                  <a:pos x="T2" y="T3"/>
                </a:cxn>
                <a:cxn ang="0">
                  <a:pos x="T4" y="T5"/>
                </a:cxn>
                <a:cxn ang="0">
                  <a:pos x="T6" y="T7"/>
                </a:cxn>
              </a:cxnLst>
              <a:rect l="0" t="0" r="r" b="b"/>
              <a:pathLst>
                <a:path w="451" h="572">
                  <a:moveTo>
                    <a:pt x="0" y="0"/>
                  </a:moveTo>
                  <a:cubicBezTo>
                    <a:pt x="168" y="572"/>
                    <a:pt x="168" y="572"/>
                    <a:pt x="168" y="572"/>
                  </a:cubicBezTo>
                  <a:cubicBezTo>
                    <a:pt x="280" y="540"/>
                    <a:pt x="377" y="476"/>
                    <a:pt x="451" y="391"/>
                  </a:cubicBezTo>
                  <a:cubicBezTo>
                    <a:pt x="0" y="0"/>
                    <a:pt x="0" y="0"/>
                    <a:pt x="0" y="0"/>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4" name="Freeform 63"/>
            <p:cNvSpPr>
              <a:spLocks/>
            </p:cNvSpPr>
            <p:nvPr/>
          </p:nvSpPr>
          <p:spPr bwMode="auto">
            <a:xfrm>
              <a:off x="5564982" y="3838575"/>
              <a:ext cx="1260475" cy="2235200"/>
            </a:xfrm>
            <a:custGeom>
              <a:avLst/>
              <a:gdLst>
                <a:gd name="T0" fmla="*/ 168 w 336"/>
                <a:gd name="T1" fmla="*/ 0 h 596"/>
                <a:gd name="T2" fmla="*/ 0 w 336"/>
                <a:gd name="T3" fmla="*/ 572 h 596"/>
                <a:gd name="T4" fmla="*/ 168 w 336"/>
                <a:gd name="T5" fmla="*/ 596 h 596"/>
                <a:gd name="T6" fmla="*/ 336 w 336"/>
                <a:gd name="T7" fmla="*/ 572 h 596"/>
                <a:gd name="T8" fmla="*/ 168 w 336"/>
                <a:gd name="T9" fmla="*/ 0 h 596"/>
              </a:gdLst>
              <a:ahLst/>
              <a:cxnLst>
                <a:cxn ang="0">
                  <a:pos x="T0" y="T1"/>
                </a:cxn>
                <a:cxn ang="0">
                  <a:pos x="T2" y="T3"/>
                </a:cxn>
                <a:cxn ang="0">
                  <a:pos x="T4" y="T5"/>
                </a:cxn>
                <a:cxn ang="0">
                  <a:pos x="T6" y="T7"/>
                </a:cxn>
                <a:cxn ang="0">
                  <a:pos x="T8" y="T9"/>
                </a:cxn>
              </a:cxnLst>
              <a:rect l="0" t="0" r="r" b="b"/>
              <a:pathLst>
                <a:path w="336" h="596">
                  <a:moveTo>
                    <a:pt x="168" y="0"/>
                  </a:moveTo>
                  <a:cubicBezTo>
                    <a:pt x="0" y="572"/>
                    <a:pt x="0" y="572"/>
                    <a:pt x="0" y="572"/>
                  </a:cubicBezTo>
                  <a:cubicBezTo>
                    <a:pt x="53" y="588"/>
                    <a:pt x="110" y="596"/>
                    <a:pt x="168" y="596"/>
                  </a:cubicBezTo>
                  <a:cubicBezTo>
                    <a:pt x="226" y="596"/>
                    <a:pt x="283" y="588"/>
                    <a:pt x="336" y="572"/>
                  </a:cubicBezTo>
                  <a:cubicBezTo>
                    <a:pt x="168" y="0"/>
                    <a:pt x="168" y="0"/>
                    <a:pt x="168" y="0"/>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5" name="Freeform 64"/>
            <p:cNvSpPr>
              <a:spLocks/>
            </p:cNvSpPr>
            <p:nvPr/>
          </p:nvSpPr>
          <p:spPr bwMode="auto">
            <a:xfrm>
              <a:off x="4504532" y="3838575"/>
              <a:ext cx="1690688" cy="2144713"/>
            </a:xfrm>
            <a:custGeom>
              <a:avLst/>
              <a:gdLst>
                <a:gd name="T0" fmla="*/ 451 w 451"/>
                <a:gd name="T1" fmla="*/ 0 h 572"/>
                <a:gd name="T2" fmla="*/ 0 w 451"/>
                <a:gd name="T3" fmla="*/ 391 h 572"/>
                <a:gd name="T4" fmla="*/ 283 w 451"/>
                <a:gd name="T5" fmla="*/ 572 h 572"/>
                <a:gd name="T6" fmla="*/ 451 w 451"/>
                <a:gd name="T7" fmla="*/ 0 h 572"/>
              </a:gdLst>
              <a:ahLst/>
              <a:cxnLst>
                <a:cxn ang="0">
                  <a:pos x="T0" y="T1"/>
                </a:cxn>
                <a:cxn ang="0">
                  <a:pos x="T2" y="T3"/>
                </a:cxn>
                <a:cxn ang="0">
                  <a:pos x="T4" y="T5"/>
                </a:cxn>
                <a:cxn ang="0">
                  <a:pos x="T6" y="T7"/>
                </a:cxn>
              </a:cxnLst>
              <a:rect l="0" t="0" r="r" b="b"/>
              <a:pathLst>
                <a:path w="451" h="572">
                  <a:moveTo>
                    <a:pt x="451" y="0"/>
                  </a:moveTo>
                  <a:cubicBezTo>
                    <a:pt x="0" y="391"/>
                    <a:pt x="0" y="391"/>
                    <a:pt x="0" y="391"/>
                  </a:cubicBezTo>
                  <a:cubicBezTo>
                    <a:pt x="74" y="476"/>
                    <a:pt x="172" y="540"/>
                    <a:pt x="283" y="572"/>
                  </a:cubicBezTo>
                  <a:cubicBezTo>
                    <a:pt x="451" y="0"/>
                    <a:pt x="451" y="0"/>
                    <a:pt x="451" y="0"/>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6" name="Freeform 65"/>
            <p:cNvSpPr>
              <a:spLocks/>
            </p:cNvSpPr>
            <p:nvPr/>
          </p:nvSpPr>
          <p:spPr bwMode="auto">
            <a:xfrm>
              <a:off x="3983832" y="3838575"/>
              <a:ext cx="2211388" cy="1465263"/>
            </a:xfrm>
            <a:custGeom>
              <a:avLst/>
              <a:gdLst>
                <a:gd name="T0" fmla="*/ 590 w 590"/>
                <a:gd name="T1" fmla="*/ 0 h 391"/>
                <a:gd name="T2" fmla="*/ 0 w 590"/>
                <a:gd name="T3" fmla="*/ 85 h 391"/>
                <a:gd name="T4" fmla="*/ 139 w 590"/>
                <a:gd name="T5" fmla="*/ 391 h 391"/>
                <a:gd name="T6" fmla="*/ 590 w 590"/>
                <a:gd name="T7" fmla="*/ 0 h 391"/>
              </a:gdLst>
              <a:ahLst/>
              <a:cxnLst>
                <a:cxn ang="0">
                  <a:pos x="T0" y="T1"/>
                </a:cxn>
                <a:cxn ang="0">
                  <a:pos x="T2" y="T3"/>
                </a:cxn>
                <a:cxn ang="0">
                  <a:pos x="T4" y="T5"/>
                </a:cxn>
                <a:cxn ang="0">
                  <a:pos x="T6" y="T7"/>
                </a:cxn>
              </a:cxnLst>
              <a:rect l="0" t="0" r="r" b="b"/>
              <a:pathLst>
                <a:path w="590" h="391">
                  <a:moveTo>
                    <a:pt x="590" y="0"/>
                  </a:moveTo>
                  <a:cubicBezTo>
                    <a:pt x="0" y="85"/>
                    <a:pt x="0" y="85"/>
                    <a:pt x="0" y="85"/>
                  </a:cubicBezTo>
                  <a:cubicBezTo>
                    <a:pt x="16" y="201"/>
                    <a:pt x="66" y="307"/>
                    <a:pt x="139" y="391"/>
                  </a:cubicBezTo>
                  <a:cubicBezTo>
                    <a:pt x="590" y="0"/>
                    <a:pt x="590" y="0"/>
                    <a:pt x="590" y="0"/>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7" name="Freeform 66"/>
            <p:cNvSpPr>
              <a:spLocks/>
            </p:cNvSpPr>
            <p:nvPr/>
          </p:nvSpPr>
          <p:spPr bwMode="auto">
            <a:xfrm>
              <a:off x="3961607" y="2908300"/>
              <a:ext cx="2233613" cy="1249363"/>
            </a:xfrm>
            <a:custGeom>
              <a:avLst/>
              <a:gdLst>
                <a:gd name="T0" fmla="*/ 596 w 596"/>
                <a:gd name="T1" fmla="*/ 248 h 333"/>
                <a:gd name="T2" fmla="*/ 53 w 596"/>
                <a:gd name="T3" fmla="*/ 0 h 333"/>
                <a:gd name="T4" fmla="*/ 0 w 596"/>
                <a:gd name="T5" fmla="*/ 248 h 333"/>
                <a:gd name="T6" fmla="*/ 6 w 596"/>
                <a:gd name="T7" fmla="*/ 333 h 333"/>
                <a:gd name="T8" fmla="*/ 596 w 596"/>
                <a:gd name="T9" fmla="*/ 248 h 333"/>
              </a:gdLst>
              <a:ahLst/>
              <a:cxnLst>
                <a:cxn ang="0">
                  <a:pos x="T0" y="T1"/>
                </a:cxn>
                <a:cxn ang="0">
                  <a:pos x="T2" y="T3"/>
                </a:cxn>
                <a:cxn ang="0">
                  <a:pos x="T4" y="T5"/>
                </a:cxn>
                <a:cxn ang="0">
                  <a:pos x="T6" y="T7"/>
                </a:cxn>
                <a:cxn ang="0">
                  <a:pos x="T8" y="T9"/>
                </a:cxn>
              </a:cxnLst>
              <a:rect l="0" t="0" r="r" b="b"/>
              <a:pathLst>
                <a:path w="596" h="333">
                  <a:moveTo>
                    <a:pt x="596" y="248"/>
                  </a:moveTo>
                  <a:cubicBezTo>
                    <a:pt x="53" y="0"/>
                    <a:pt x="53" y="0"/>
                    <a:pt x="53" y="0"/>
                  </a:cubicBezTo>
                  <a:cubicBezTo>
                    <a:pt x="19" y="75"/>
                    <a:pt x="0" y="159"/>
                    <a:pt x="0" y="248"/>
                  </a:cubicBezTo>
                  <a:cubicBezTo>
                    <a:pt x="0" y="277"/>
                    <a:pt x="2" y="305"/>
                    <a:pt x="6" y="333"/>
                  </a:cubicBezTo>
                  <a:cubicBezTo>
                    <a:pt x="596" y="248"/>
                    <a:pt x="596" y="248"/>
                    <a:pt x="596" y="248"/>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sp>
          <p:nvSpPr>
            <p:cNvPr id="68" name="Freeform 67"/>
            <p:cNvSpPr>
              <a:spLocks/>
            </p:cNvSpPr>
            <p:nvPr/>
          </p:nvSpPr>
          <p:spPr bwMode="auto">
            <a:xfrm>
              <a:off x="4160044" y="1955800"/>
              <a:ext cx="2035175" cy="1882775"/>
            </a:xfrm>
            <a:custGeom>
              <a:avLst/>
              <a:gdLst>
                <a:gd name="T0" fmla="*/ 543 w 543"/>
                <a:gd name="T1" fmla="*/ 502 h 502"/>
                <a:gd name="T2" fmla="*/ 221 w 543"/>
                <a:gd name="T3" fmla="*/ 0 h 502"/>
                <a:gd name="T4" fmla="*/ 0 w 543"/>
                <a:gd name="T5" fmla="*/ 254 h 502"/>
                <a:gd name="T6" fmla="*/ 543 w 543"/>
                <a:gd name="T7" fmla="*/ 502 h 502"/>
              </a:gdLst>
              <a:ahLst/>
              <a:cxnLst>
                <a:cxn ang="0">
                  <a:pos x="T0" y="T1"/>
                </a:cxn>
                <a:cxn ang="0">
                  <a:pos x="T2" y="T3"/>
                </a:cxn>
                <a:cxn ang="0">
                  <a:pos x="T4" y="T5"/>
                </a:cxn>
                <a:cxn ang="0">
                  <a:pos x="T6" y="T7"/>
                </a:cxn>
              </a:cxnLst>
              <a:rect l="0" t="0" r="r" b="b"/>
              <a:pathLst>
                <a:path w="543" h="502">
                  <a:moveTo>
                    <a:pt x="543" y="502"/>
                  </a:moveTo>
                  <a:cubicBezTo>
                    <a:pt x="221" y="0"/>
                    <a:pt x="221" y="0"/>
                    <a:pt x="221" y="0"/>
                  </a:cubicBezTo>
                  <a:cubicBezTo>
                    <a:pt x="125" y="61"/>
                    <a:pt x="48" y="149"/>
                    <a:pt x="0" y="254"/>
                  </a:cubicBezTo>
                  <a:cubicBezTo>
                    <a:pt x="543" y="502"/>
                    <a:pt x="543" y="502"/>
                    <a:pt x="543" y="502"/>
                  </a:cubicBezTo>
                  <a:close/>
                </a:path>
              </a:pathLst>
            </a:custGeom>
            <a:grpFill/>
            <a:ln w="19050" cap="flat">
              <a:solidFill>
                <a:schemeClr val="accent2">
                  <a:alpha val="6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F5E"/>
                </a:solidFill>
              </a:endParaRPr>
            </a:p>
          </p:txBody>
        </p:sp>
      </p:grpSp>
      <p:pic>
        <p:nvPicPr>
          <p:cNvPr id="69" name="Picture 68"/>
          <p:cNvPicPr>
            <a:picLocks noChangeAspect="1"/>
          </p:cNvPicPr>
          <p:nvPr/>
        </p:nvPicPr>
        <p:blipFill rotWithShape="1">
          <a:blip r:embed="rId3">
            <a:extLst>
              <a:ext uri="{28A0092B-C50C-407E-A947-70E740481C1C}">
                <a14:useLocalDpi xmlns:a14="http://schemas.microsoft.com/office/drawing/2010/main"/>
              </a:ext>
            </a:extLst>
          </a:blip>
          <a:srcRect t="1" b="87832"/>
          <a:stretch/>
        </p:blipFill>
        <p:spPr>
          <a:xfrm>
            <a:off x="-36000" y="-37416"/>
            <a:ext cx="9255080" cy="842279"/>
          </a:xfrm>
          <a:prstGeom prst="rect">
            <a:avLst/>
          </a:prstGeom>
        </p:spPr>
      </p:pic>
      <p:sp>
        <p:nvSpPr>
          <p:cNvPr id="70" name="Title 1"/>
          <p:cNvSpPr txBox="1">
            <a:spLocks/>
          </p:cNvSpPr>
          <p:nvPr/>
        </p:nvSpPr>
        <p:spPr>
          <a:xfrm>
            <a:off x="323528" y="116632"/>
            <a:ext cx="5867400" cy="500066"/>
          </a:xfrm>
          <a:prstGeom prst="rect">
            <a:avLst/>
          </a:prstGeom>
        </p:spPr>
        <p:txBody>
          <a:bodyPr tIns="46800" bIns="46800" anchor="ctr" anchorCtr="0">
            <a:noAutofit/>
          </a:bodyPr>
          <a:lstStyle>
            <a:lvl1pPr algn="l" defTabSz="914400" rtl="0" eaLnBrk="1" latinLnBrk="0" hangingPunct="1">
              <a:spcBef>
                <a:spcPct val="0"/>
              </a:spcBef>
              <a:buNone/>
              <a:defRPr sz="2800" b="0" kern="1200">
                <a:solidFill>
                  <a:schemeClr val="bg2"/>
                </a:solidFill>
                <a:latin typeface="+mj-lt"/>
                <a:ea typeface="+mj-ea"/>
                <a:cs typeface="+mj-cs"/>
              </a:defRPr>
            </a:lvl1pPr>
          </a:lstStyle>
          <a:p>
            <a:r>
              <a:rPr lang="en-US" dirty="0" smtClean="0"/>
              <a:t>Technology partnerships</a:t>
            </a:r>
            <a:endParaRPr lang="en-US" dirty="0"/>
          </a:p>
        </p:txBody>
      </p:sp>
      <p:pic>
        <p:nvPicPr>
          <p:cNvPr id="7169" name="Picture 1" descr="C:\Users\Alex\Desktop\Varon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0" y="1035360"/>
            <a:ext cx="1208597" cy="20412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lex\Desktop\blackberr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3141" y="1435777"/>
            <a:ext cx="1228852" cy="25637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lex\Desktop\Good_Logo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1428" y="1870717"/>
            <a:ext cx="580180" cy="5801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lex\Desktop\next labs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394" y="2870186"/>
            <a:ext cx="1232717" cy="27222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lex\Desktop\intapp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0685" y="3364877"/>
            <a:ext cx="1190625" cy="2428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Alex\Desktop\ca logo.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708" t="16950" r="11611" b="20312"/>
          <a:stretch/>
        </p:blipFill>
        <p:spPr bwMode="auto">
          <a:xfrm>
            <a:off x="7801748" y="3808022"/>
            <a:ext cx="471326" cy="35748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Alex\Desktop\clearswift 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7562" y="4696309"/>
            <a:ext cx="710015" cy="3343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Alex\Desktop\proofpoitn 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1461" y="4382553"/>
            <a:ext cx="1076051" cy="334593"/>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Alex\Desktop\Deep Secur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88053" y="5099810"/>
            <a:ext cx="986006" cy="41727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Alex\Desktop\nexor 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7072" y="5533289"/>
            <a:ext cx="854043" cy="26424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Alex\Desktop\Symantec_logo_horizontal_20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56717" y="6260101"/>
            <a:ext cx="1079237" cy="28451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Alex\Desktop\microsof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49189" y="6357435"/>
            <a:ext cx="1368810" cy="50313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C:\Users\Alex\Desktop\opentex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76253" y="6042732"/>
            <a:ext cx="1176056" cy="16018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Users\Alex\Desktop\documentum.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1656" y="6320764"/>
            <a:ext cx="13906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C:\Users\Alex\Desktop\dat amotion.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55793" y="5323278"/>
            <a:ext cx="1232705" cy="383809"/>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C:\Users\Alex\Desktop\voltage log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13982" y="4359064"/>
            <a:ext cx="678817" cy="358082"/>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C:\Users\Alex\Desktop\egress-logo-55mm.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75374" y="5106082"/>
            <a:ext cx="894588" cy="21719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C:\Users\Alex\Desktop\sophos_logo_.png"/>
          <p:cNvPicPr>
            <a:picLocks noChangeAspect="1" noChangeArrowheads="1"/>
          </p:cNvPicPr>
          <p:nvPr/>
        </p:nvPicPr>
        <p:blipFill rotWithShape="1">
          <a:blip r:embed="rId21">
            <a:extLst>
              <a:ext uri="{28A0092B-C50C-407E-A947-70E740481C1C}">
                <a14:useLocalDpi xmlns:a14="http://schemas.microsoft.com/office/drawing/2010/main" val="0"/>
              </a:ext>
            </a:extLst>
          </a:blip>
          <a:srcRect l="18471" t="41693" r="23873" b="35975"/>
          <a:stretch/>
        </p:blipFill>
        <p:spPr bwMode="auto">
          <a:xfrm>
            <a:off x="1035412" y="4773727"/>
            <a:ext cx="1158776" cy="254072"/>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C:\Users\Alex\Desktop\mcafee logo.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4177" y="3920685"/>
            <a:ext cx="859611" cy="292491"/>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C:\Users\Alex\Desktop\RSA.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64257" y="2559270"/>
            <a:ext cx="630570" cy="630570"/>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descr="C:\Users\Alex\Desktop\websense logo.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68055" y="3559136"/>
            <a:ext cx="1091614" cy="262752"/>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C:\Users\Alex\Desktop\logrythem.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46872" y="1678961"/>
            <a:ext cx="1209568" cy="208701"/>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descr="C:\Users\Alex\Desktop\splunk-inc-logo.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305056" y="1924005"/>
            <a:ext cx="1218151" cy="473605"/>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C:\Users\Alex\Desktop\loglogic logo.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996075" y="1250114"/>
            <a:ext cx="760356" cy="27105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1" descr="C:\Users\Alex\Desktop\Symantec_logo_horizontal_20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57228" y="1058719"/>
            <a:ext cx="1079237" cy="28451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1" descr="C:\Users\Alex\Desktop\Symantec_logo_horizontal_20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0471" y="3185804"/>
            <a:ext cx="1079237" cy="28451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222206" y="1643888"/>
            <a:ext cx="4428214" cy="4428214"/>
          </a:xfrm>
          <a:prstGeom prst="rect">
            <a:avLst/>
          </a:prstGeom>
        </p:spPr>
      </p:pic>
      <p:grpSp>
        <p:nvGrpSpPr>
          <p:cNvPr id="3" name="Group 2"/>
          <p:cNvGrpSpPr/>
          <p:nvPr/>
        </p:nvGrpSpPr>
        <p:grpSpPr>
          <a:xfrm>
            <a:off x="3321769" y="978989"/>
            <a:ext cx="5758012" cy="5758012"/>
            <a:chOff x="3321769" y="978989"/>
            <a:chExt cx="5758012" cy="5758012"/>
          </a:xfrm>
        </p:grpSpPr>
        <p:sp>
          <p:nvSpPr>
            <p:cNvPr id="75" name="Oval 74"/>
            <p:cNvSpPr/>
            <p:nvPr/>
          </p:nvSpPr>
          <p:spPr>
            <a:xfrm>
              <a:off x="3321769" y="978989"/>
              <a:ext cx="5758012" cy="5758012"/>
            </a:xfrm>
            <a:prstGeom prst="ellipse">
              <a:avLst/>
            </a:prstGeom>
            <a:solidFill>
              <a:schemeClr val="bg2"/>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76" name="Group 75"/>
            <p:cNvGrpSpPr/>
            <p:nvPr/>
          </p:nvGrpSpPr>
          <p:grpSpPr>
            <a:xfrm>
              <a:off x="3466496" y="1122744"/>
              <a:ext cx="5468558" cy="5470502"/>
              <a:chOff x="3961607" y="1603375"/>
              <a:chExt cx="4468812" cy="4470400"/>
            </a:xfrm>
            <a:gradFill>
              <a:gsLst>
                <a:gs pos="67000">
                  <a:srgbClr val="000F5E"/>
                </a:gs>
                <a:gs pos="22000">
                  <a:schemeClr val="accent2"/>
                </a:gs>
              </a:gsLst>
              <a:path path="circle">
                <a:fillToRect l="50000" t="50000" r="50000" b="50000"/>
              </a:path>
            </a:gradFill>
          </p:grpSpPr>
          <p:sp>
            <p:nvSpPr>
              <p:cNvPr id="77" name="Freeform 76"/>
              <p:cNvSpPr>
                <a:spLocks/>
              </p:cNvSpPr>
              <p:nvPr/>
            </p:nvSpPr>
            <p:spPr bwMode="auto">
              <a:xfrm>
                <a:off x="4983957" y="1603375"/>
                <a:ext cx="1211263" cy="2235200"/>
              </a:xfrm>
              <a:custGeom>
                <a:avLst/>
                <a:gdLst>
                  <a:gd name="T0" fmla="*/ 323 w 323"/>
                  <a:gd name="T1" fmla="*/ 596 h 596"/>
                  <a:gd name="T2" fmla="*/ 323 w 323"/>
                  <a:gd name="T3" fmla="*/ 0 h 596"/>
                  <a:gd name="T4" fmla="*/ 0 w 323"/>
                  <a:gd name="T5" fmla="*/ 94 h 596"/>
                  <a:gd name="T6" fmla="*/ 323 w 323"/>
                  <a:gd name="T7" fmla="*/ 596 h 596"/>
                </a:gdLst>
                <a:ahLst/>
                <a:cxnLst>
                  <a:cxn ang="0">
                    <a:pos x="T0" y="T1"/>
                  </a:cxn>
                  <a:cxn ang="0">
                    <a:pos x="T2" y="T3"/>
                  </a:cxn>
                  <a:cxn ang="0">
                    <a:pos x="T4" y="T5"/>
                  </a:cxn>
                  <a:cxn ang="0">
                    <a:pos x="T6" y="T7"/>
                  </a:cxn>
                </a:cxnLst>
                <a:rect l="0" t="0" r="r" b="b"/>
                <a:pathLst>
                  <a:path w="323" h="596">
                    <a:moveTo>
                      <a:pt x="323" y="596"/>
                    </a:moveTo>
                    <a:cubicBezTo>
                      <a:pt x="323" y="0"/>
                      <a:pt x="323" y="0"/>
                      <a:pt x="323" y="0"/>
                    </a:cubicBezTo>
                    <a:cubicBezTo>
                      <a:pt x="203" y="0"/>
                      <a:pt x="93" y="34"/>
                      <a:pt x="0" y="94"/>
                    </a:cubicBezTo>
                    <a:cubicBezTo>
                      <a:pt x="323" y="596"/>
                      <a:pt x="323" y="596"/>
                      <a:pt x="323" y="596"/>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Freeform 77"/>
              <p:cNvSpPr>
                <a:spLocks/>
              </p:cNvSpPr>
              <p:nvPr/>
            </p:nvSpPr>
            <p:spPr bwMode="auto">
              <a:xfrm>
                <a:off x="6195219" y="1603375"/>
                <a:ext cx="1208088" cy="2235200"/>
              </a:xfrm>
              <a:custGeom>
                <a:avLst/>
                <a:gdLst>
                  <a:gd name="T0" fmla="*/ 0 w 322"/>
                  <a:gd name="T1" fmla="*/ 596 h 596"/>
                  <a:gd name="T2" fmla="*/ 322 w 322"/>
                  <a:gd name="T3" fmla="*/ 94 h 596"/>
                  <a:gd name="T4" fmla="*/ 0 w 322"/>
                  <a:gd name="T5" fmla="*/ 0 h 596"/>
                  <a:gd name="T6" fmla="*/ 0 w 322"/>
                  <a:gd name="T7" fmla="*/ 596 h 596"/>
                </a:gdLst>
                <a:ahLst/>
                <a:cxnLst>
                  <a:cxn ang="0">
                    <a:pos x="T0" y="T1"/>
                  </a:cxn>
                  <a:cxn ang="0">
                    <a:pos x="T2" y="T3"/>
                  </a:cxn>
                  <a:cxn ang="0">
                    <a:pos x="T4" y="T5"/>
                  </a:cxn>
                  <a:cxn ang="0">
                    <a:pos x="T6" y="T7"/>
                  </a:cxn>
                </a:cxnLst>
                <a:rect l="0" t="0" r="r" b="b"/>
                <a:pathLst>
                  <a:path w="322" h="596">
                    <a:moveTo>
                      <a:pt x="0" y="596"/>
                    </a:moveTo>
                    <a:cubicBezTo>
                      <a:pt x="322" y="94"/>
                      <a:pt x="322" y="94"/>
                      <a:pt x="322" y="94"/>
                    </a:cubicBezTo>
                    <a:cubicBezTo>
                      <a:pt x="230" y="34"/>
                      <a:pt x="119" y="0"/>
                      <a:pt x="0" y="0"/>
                    </a:cubicBezTo>
                    <a:cubicBezTo>
                      <a:pt x="0" y="596"/>
                      <a:pt x="0" y="596"/>
                      <a:pt x="0" y="596"/>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Freeform 78"/>
              <p:cNvSpPr>
                <a:spLocks/>
              </p:cNvSpPr>
              <p:nvPr/>
            </p:nvSpPr>
            <p:spPr bwMode="auto">
              <a:xfrm>
                <a:off x="6195219" y="1955800"/>
                <a:ext cx="2036763" cy="1882775"/>
              </a:xfrm>
              <a:custGeom>
                <a:avLst/>
                <a:gdLst>
                  <a:gd name="T0" fmla="*/ 0 w 543"/>
                  <a:gd name="T1" fmla="*/ 502 h 502"/>
                  <a:gd name="T2" fmla="*/ 543 w 543"/>
                  <a:gd name="T3" fmla="*/ 254 h 502"/>
                  <a:gd name="T4" fmla="*/ 323 w 543"/>
                  <a:gd name="T5" fmla="*/ 0 h 502"/>
                  <a:gd name="T6" fmla="*/ 0 w 543"/>
                  <a:gd name="T7" fmla="*/ 502 h 502"/>
                </a:gdLst>
                <a:ahLst/>
                <a:cxnLst>
                  <a:cxn ang="0">
                    <a:pos x="T0" y="T1"/>
                  </a:cxn>
                  <a:cxn ang="0">
                    <a:pos x="T2" y="T3"/>
                  </a:cxn>
                  <a:cxn ang="0">
                    <a:pos x="T4" y="T5"/>
                  </a:cxn>
                  <a:cxn ang="0">
                    <a:pos x="T6" y="T7"/>
                  </a:cxn>
                </a:cxnLst>
                <a:rect l="0" t="0" r="r" b="b"/>
                <a:pathLst>
                  <a:path w="543" h="502">
                    <a:moveTo>
                      <a:pt x="0" y="502"/>
                    </a:moveTo>
                    <a:cubicBezTo>
                      <a:pt x="543" y="254"/>
                      <a:pt x="543" y="254"/>
                      <a:pt x="543" y="254"/>
                    </a:cubicBezTo>
                    <a:cubicBezTo>
                      <a:pt x="495" y="149"/>
                      <a:pt x="418" y="61"/>
                      <a:pt x="323" y="0"/>
                    </a:cubicBezTo>
                    <a:cubicBezTo>
                      <a:pt x="0" y="502"/>
                      <a:pt x="0" y="502"/>
                      <a:pt x="0" y="502"/>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Freeform 79"/>
              <p:cNvSpPr>
                <a:spLocks/>
              </p:cNvSpPr>
              <p:nvPr/>
            </p:nvSpPr>
            <p:spPr bwMode="auto">
              <a:xfrm>
                <a:off x="6195219" y="2908300"/>
                <a:ext cx="2235200" cy="1249363"/>
              </a:xfrm>
              <a:custGeom>
                <a:avLst/>
                <a:gdLst>
                  <a:gd name="T0" fmla="*/ 0 w 596"/>
                  <a:gd name="T1" fmla="*/ 248 h 333"/>
                  <a:gd name="T2" fmla="*/ 590 w 596"/>
                  <a:gd name="T3" fmla="*/ 333 h 333"/>
                  <a:gd name="T4" fmla="*/ 596 w 596"/>
                  <a:gd name="T5" fmla="*/ 248 h 333"/>
                  <a:gd name="T6" fmla="*/ 543 w 596"/>
                  <a:gd name="T7" fmla="*/ 0 h 333"/>
                  <a:gd name="T8" fmla="*/ 0 w 596"/>
                  <a:gd name="T9" fmla="*/ 248 h 333"/>
                </a:gdLst>
                <a:ahLst/>
                <a:cxnLst>
                  <a:cxn ang="0">
                    <a:pos x="T0" y="T1"/>
                  </a:cxn>
                  <a:cxn ang="0">
                    <a:pos x="T2" y="T3"/>
                  </a:cxn>
                  <a:cxn ang="0">
                    <a:pos x="T4" y="T5"/>
                  </a:cxn>
                  <a:cxn ang="0">
                    <a:pos x="T6" y="T7"/>
                  </a:cxn>
                  <a:cxn ang="0">
                    <a:pos x="T8" y="T9"/>
                  </a:cxn>
                </a:cxnLst>
                <a:rect l="0" t="0" r="r" b="b"/>
                <a:pathLst>
                  <a:path w="596" h="333">
                    <a:moveTo>
                      <a:pt x="0" y="248"/>
                    </a:moveTo>
                    <a:cubicBezTo>
                      <a:pt x="590" y="333"/>
                      <a:pt x="590" y="333"/>
                      <a:pt x="590" y="333"/>
                    </a:cubicBezTo>
                    <a:cubicBezTo>
                      <a:pt x="594" y="305"/>
                      <a:pt x="596" y="277"/>
                      <a:pt x="596" y="248"/>
                    </a:cubicBezTo>
                    <a:cubicBezTo>
                      <a:pt x="596" y="159"/>
                      <a:pt x="577" y="75"/>
                      <a:pt x="543" y="0"/>
                    </a:cubicBezTo>
                    <a:cubicBezTo>
                      <a:pt x="0" y="248"/>
                      <a:pt x="0" y="248"/>
                      <a:pt x="0" y="248"/>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Freeform 80"/>
              <p:cNvSpPr>
                <a:spLocks/>
              </p:cNvSpPr>
              <p:nvPr/>
            </p:nvSpPr>
            <p:spPr bwMode="auto">
              <a:xfrm>
                <a:off x="6195219" y="3838575"/>
                <a:ext cx="2212975" cy="1465263"/>
              </a:xfrm>
              <a:custGeom>
                <a:avLst/>
                <a:gdLst>
                  <a:gd name="T0" fmla="*/ 0 w 590"/>
                  <a:gd name="T1" fmla="*/ 0 h 391"/>
                  <a:gd name="T2" fmla="*/ 451 w 590"/>
                  <a:gd name="T3" fmla="*/ 391 h 391"/>
                  <a:gd name="T4" fmla="*/ 590 w 590"/>
                  <a:gd name="T5" fmla="*/ 85 h 391"/>
                  <a:gd name="T6" fmla="*/ 0 w 590"/>
                  <a:gd name="T7" fmla="*/ 0 h 391"/>
                </a:gdLst>
                <a:ahLst/>
                <a:cxnLst>
                  <a:cxn ang="0">
                    <a:pos x="T0" y="T1"/>
                  </a:cxn>
                  <a:cxn ang="0">
                    <a:pos x="T2" y="T3"/>
                  </a:cxn>
                  <a:cxn ang="0">
                    <a:pos x="T4" y="T5"/>
                  </a:cxn>
                  <a:cxn ang="0">
                    <a:pos x="T6" y="T7"/>
                  </a:cxn>
                </a:cxnLst>
                <a:rect l="0" t="0" r="r" b="b"/>
                <a:pathLst>
                  <a:path w="590" h="391">
                    <a:moveTo>
                      <a:pt x="0" y="0"/>
                    </a:moveTo>
                    <a:cubicBezTo>
                      <a:pt x="451" y="391"/>
                      <a:pt x="451" y="391"/>
                      <a:pt x="451" y="391"/>
                    </a:cubicBezTo>
                    <a:cubicBezTo>
                      <a:pt x="524" y="307"/>
                      <a:pt x="574" y="201"/>
                      <a:pt x="590" y="85"/>
                    </a:cubicBezTo>
                    <a:cubicBezTo>
                      <a:pt x="0" y="0"/>
                      <a:pt x="0" y="0"/>
                      <a:pt x="0"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Freeform 81"/>
              <p:cNvSpPr>
                <a:spLocks/>
              </p:cNvSpPr>
              <p:nvPr/>
            </p:nvSpPr>
            <p:spPr bwMode="auto">
              <a:xfrm>
                <a:off x="6195219" y="3838575"/>
                <a:ext cx="1690688" cy="2144713"/>
              </a:xfrm>
              <a:custGeom>
                <a:avLst/>
                <a:gdLst>
                  <a:gd name="T0" fmla="*/ 0 w 451"/>
                  <a:gd name="T1" fmla="*/ 0 h 572"/>
                  <a:gd name="T2" fmla="*/ 168 w 451"/>
                  <a:gd name="T3" fmla="*/ 572 h 572"/>
                  <a:gd name="T4" fmla="*/ 451 w 451"/>
                  <a:gd name="T5" fmla="*/ 391 h 572"/>
                  <a:gd name="T6" fmla="*/ 0 w 451"/>
                  <a:gd name="T7" fmla="*/ 0 h 572"/>
                </a:gdLst>
                <a:ahLst/>
                <a:cxnLst>
                  <a:cxn ang="0">
                    <a:pos x="T0" y="T1"/>
                  </a:cxn>
                  <a:cxn ang="0">
                    <a:pos x="T2" y="T3"/>
                  </a:cxn>
                  <a:cxn ang="0">
                    <a:pos x="T4" y="T5"/>
                  </a:cxn>
                  <a:cxn ang="0">
                    <a:pos x="T6" y="T7"/>
                  </a:cxn>
                </a:cxnLst>
                <a:rect l="0" t="0" r="r" b="b"/>
                <a:pathLst>
                  <a:path w="451" h="572">
                    <a:moveTo>
                      <a:pt x="0" y="0"/>
                    </a:moveTo>
                    <a:cubicBezTo>
                      <a:pt x="168" y="572"/>
                      <a:pt x="168" y="572"/>
                      <a:pt x="168" y="572"/>
                    </a:cubicBezTo>
                    <a:cubicBezTo>
                      <a:pt x="280" y="540"/>
                      <a:pt x="377" y="476"/>
                      <a:pt x="451" y="391"/>
                    </a:cubicBezTo>
                    <a:cubicBezTo>
                      <a:pt x="0" y="0"/>
                      <a:pt x="0" y="0"/>
                      <a:pt x="0"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Freeform 82"/>
              <p:cNvSpPr>
                <a:spLocks/>
              </p:cNvSpPr>
              <p:nvPr/>
            </p:nvSpPr>
            <p:spPr bwMode="auto">
              <a:xfrm>
                <a:off x="5564982" y="3838575"/>
                <a:ext cx="1260475" cy="2235200"/>
              </a:xfrm>
              <a:custGeom>
                <a:avLst/>
                <a:gdLst>
                  <a:gd name="T0" fmla="*/ 168 w 336"/>
                  <a:gd name="T1" fmla="*/ 0 h 596"/>
                  <a:gd name="T2" fmla="*/ 0 w 336"/>
                  <a:gd name="T3" fmla="*/ 572 h 596"/>
                  <a:gd name="T4" fmla="*/ 168 w 336"/>
                  <a:gd name="T5" fmla="*/ 596 h 596"/>
                  <a:gd name="T6" fmla="*/ 336 w 336"/>
                  <a:gd name="T7" fmla="*/ 572 h 596"/>
                  <a:gd name="T8" fmla="*/ 168 w 336"/>
                  <a:gd name="T9" fmla="*/ 0 h 596"/>
                </a:gdLst>
                <a:ahLst/>
                <a:cxnLst>
                  <a:cxn ang="0">
                    <a:pos x="T0" y="T1"/>
                  </a:cxn>
                  <a:cxn ang="0">
                    <a:pos x="T2" y="T3"/>
                  </a:cxn>
                  <a:cxn ang="0">
                    <a:pos x="T4" y="T5"/>
                  </a:cxn>
                  <a:cxn ang="0">
                    <a:pos x="T6" y="T7"/>
                  </a:cxn>
                  <a:cxn ang="0">
                    <a:pos x="T8" y="T9"/>
                  </a:cxn>
                </a:cxnLst>
                <a:rect l="0" t="0" r="r" b="b"/>
                <a:pathLst>
                  <a:path w="336" h="596">
                    <a:moveTo>
                      <a:pt x="168" y="0"/>
                    </a:moveTo>
                    <a:cubicBezTo>
                      <a:pt x="0" y="572"/>
                      <a:pt x="0" y="572"/>
                      <a:pt x="0" y="572"/>
                    </a:cubicBezTo>
                    <a:cubicBezTo>
                      <a:pt x="53" y="588"/>
                      <a:pt x="110" y="596"/>
                      <a:pt x="168" y="596"/>
                    </a:cubicBezTo>
                    <a:cubicBezTo>
                      <a:pt x="226" y="596"/>
                      <a:pt x="283" y="588"/>
                      <a:pt x="336" y="572"/>
                    </a:cubicBezTo>
                    <a:cubicBezTo>
                      <a:pt x="168" y="0"/>
                      <a:pt x="168" y="0"/>
                      <a:pt x="168"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Freeform 83"/>
              <p:cNvSpPr>
                <a:spLocks/>
              </p:cNvSpPr>
              <p:nvPr/>
            </p:nvSpPr>
            <p:spPr bwMode="auto">
              <a:xfrm>
                <a:off x="4504532" y="3838575"/>
                <a:ext cx="1690688" cy="2144713"/>
              </a:xfrm>
              <a:custGeom>
                <a:avLst/>
                <a:gdLst>
                  <a:gd name="T0" fmla="*/ 451 w 451"/>
                  <a:gd name="T1" fmla="*/ 0 h 572"/>
                  <a:gd name="T2" fmla="*/ 0 w 451"/>
                  <a:gd name="T3" fmla="*/ 391 h 572"/>
                  <a:gd name="T4" fmla="*/ 283 w 451"/>
                  <a:gd name="T5" fmla="*/ 572 h 572"/>
                  <a:gd name="T6" fmla="*/ 451 w 451"/>
                  <a:gd name="T7" fmla="*/ 0 h 572"/>
                </a:gdLst>
                <a:ahLst/>
                <a:cxnLst>
                  <a:cxn ang="0">
                    <a:pos x="T0" y="T1"/>
                  </a:cxn>
                  <a:cxn ang="0">
                    <a:pos x="T2" y="T3"/>
                  </a:cxn>
                  <a:cxn ang="0">
                    <a:pos x="T4" y="T5"/>
                  </a:cxn>
                  <a:cxn ang="0">
                    <a:pos x="T6" y="T7"/>
                  </a:cxn>
                </a:cxnLst>
                <a:rect l="0" t="0" r="r" b="b"/>
                <a:pathLst>
                  <a:path w="451" h="572">
                    <a:moveTo>
                      <a:pt x="451" y="0"/>
                    </a:moveTo>
                    <a:cubicBezTo>
                      <a:pt x="0" y="391"/>
                      <a:pt x="0" y="391"/>
                      <a:pt x="0" y="391"/>
                    </a:cubicBezTo>
                    <a:cubicBezTo>
                      <a:pt x="74" y="476"/>
                      <a:pt x="172" y="540"/>
                      <a:pt x="283" y="572"/>
                    </a:cubicBezTo>
                    <a:cubicBezTo>
                      <a:pt x="451" y="0"/>
                      <a:pt x="451" y="0"/>
                      <a:pt x="451"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Freeform 84"/>
              <p:cNvSpPr>
                <a:spLocks/>
              </p:cNvSpPr>
              <p:nvPr/>
            </p:nvSpPr>
            <p:spPr bwMode="auto">
              <a:xfrm>
                <a:off x="3983832" y="3838575"/>
                <a:ext cx="2211388" cy="1465263"/>
              </a:xfrm>
              <a:custGeom>
                <a:avLst/>
                <a:gdLst>
                  <a:gd name="T0" fmla="*/ 590 w 590"/>
                  <a:gd name="T1" fmla="*/ 0 h 391"/>
                  <a:gd name="T2" fmla="*/ 0 w 590"/>
                  <a:gd name="T3" fmla="*/ 85 h 391"/>
                  <a:gd name="T4" fmla="*/ 139 w 590"/>
                  <a:gd name="T5" fmla="*/ 391 h 391"/>
                  <a:gd name="T6" fmla="*/ 590 w 590"/>
                  <a:gd name="T7" fmla="*/ 0 h 391"/>
                </a:gdLst>
                <a:ahLst/>
                <a:cxnLst>
                  <a:cxn ang="0">
                    <a:pos x="T0" y="T1"/>
                  </a:cxn>
                  <a:cxn ang="0">
                    <a:pos x="T2" y="T3"/>
                  </a:cxn>
                  <a:cxn ang="0">
                    <a:pos x="T4" y="T5"/>
                  </a:cxn>
                  <a:cxn ang="0">
                    <a:pos x="T6" y="T7"/>
                  </a:cxn>
                </a:cxnLst>
                <a:rect l="0" t="0" r="r" b="b"/>
                <a:pathLst>
                  <a:path w="590" h="391">
                    <a:moveTo>
                      <a:pt x="590" y="0"/>
                    </a:moveTo>
                    <a:cubicBezTo>
                      <a:pt x="0" y="85"/>
                      <a:pt x="0" y="85"/>
                      <a:pt x="0" y="85"/>
                    </a:cubicBezTo>
                    <a:cubicBezTo>
                      <a:pt x="16" y="201"/>
                      <a:pt x="66" y="307"/>
                      <a:pt x="139" y="391"/>
                    </a:cubicBezTo>
                    <a:cubicBezTo>
                      <a:pt x="590" y="0"/>
                      <a:pt x="590" y="0"/>
                      <a:pt x="590" y="0"/>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Freeform 85"/>
              <p:cNvSpPr>
                <a:spLocks/>
              </p:cNvSpPr>
              <p:nvPr/>
            </p:nvSpPr>
            <p:spPr bwMode="auto">
              <a:xfrm>
                <a:off x="3961607" y="2908300"/>
                <a:ext cx="2233613" cy="1249363"/>
              </a:xfrm>
              <a:custGeom>
                <a:avLst/>
                <a:gdLst>
                  <a:gd name="T0" fmla="*/ 596 w 596"/>
                  <a:gd name="T1" fmla="*/ 248 h 333"/>
                  <a:gd name="T2" fmla="*/ 53 w 596"/>
                  <a:gd name="T3" fmla="*/ 0 h 333"/>
                  <a:gd name="T4" fmla="*/ 0 w 596"/>
                  <a:gd name="T5" fmla="*/ 248 h 333"/>
                  <a:gd name="T6" fmla="*/ 6 w 596"/>
                  <a:gd name="T7" fmla="*/ 333 h 333"/>
                  <a:gd name="T8" fmla="*/ 596 w 596"/>
                  <a:gd name="T9" fmla="*/ 248 h 333"/>
                </a:gdLst>
                <a:ahLst/>
                <a:cxnLst>
                  <a:cxn ang="0">
                    <a:pos x="T0" y="T1"/>
                  </a:cxn>
                  <a:cxn ang="0">
                    <a:pos x="T2" y="T3"/>
                  </a:cxn>
                  <a:cxn ang="0">
                    <a:pos x="T4" y="T5"/>
                  </a:cxn>
                  <a:cxn ang="0">
                    <a:pos x="T6" y="T7"/>
                  </a:cxn>
                  <a:cxn ang="0">
                    <a:pos x="T8" y="T9"/>
                  </a:cxn>
                </a:cxnLst>
                <a:rect l="0" t="0" r="r" b="b"/>
                <a:pathLst>
                  <a:path w="596" h="333">
                    <a:moveTo>
                      <a:pt x="596" y="248"/>
                    </a:moveTo>
                    <a:cubicBezTo>
                      <a:pt x="53" y="0"/>
                      <a:pt x="53" y="0"/>
                      <a:pt x="53" y="0"/>
                    </a:cubicBezTo>
                    <a:cubicBezTo>
                      <a:pt x="19" y="75"/>
                      <a:pt x="0" y="159"/>
                      <a:pt x="0" y="248"/>
                    </a:cubicBezTo>
                    <a:cubicBezTo>
                      <a:pt x="0" y="277"/>
                      <a:pt x="2" y="305"/>
                      <a:pt x="6" y="333"/>
                    </a:cubicBezTo>
                    <a:cubicBezTo>
                      <a:pt x="596" y="248"/>
                      <a:pt x="596" y="248"/>
                      <a:pt x="596" y="248"/>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Freeform 86"/>
              <p:cNvSpPr>
                <a:spLocks/>
              </p:cNvSpPr>
              <p:nvPr/>
            </p:nvSpPr>
            <p:spPr bwMode="auto">
              <a:xfrm>
                <a:off x="4160044" y="1955800"/>
                <a:ext cx="2035175" cy="1882775"/>
              </a:xfrm>
              <a:custGeom>
                <a:avLst/>
                <a:gdLst>
                  <a:gd name="T0" fmla="*/ 543 w 543"/>
                  <a:gd name="T1" fmla="*/ 502 h 502"/>
                  <a:gd name="T2" fmla="*/ 221 w 543"/>
                  <a:gd name="T3" fmla="*/ 0 h 502"/>
                  <a:gd name="T4" fmla="*/ 0 w 543"/>
                  <a:gd name="T5" fmla="*/ 254 h 502"/>
                  <a:gd name="T6" fmla="*/ 543 w 543"/>
                  <a:gd name="T7" fmla="*/ 502 h 502"/>
                </a:gdLst>
                <a:ahLst/>
                <a:cxnLst>
                  <a:cxn ang="0">
                    <a:pos x="T0" y="T1"/>
                  </a:cxn>
                  <a:cxn ang="0">
                    <a:pos x="T2" y="T3"/>
                  </a:cxn>
                  <a:cxn ang="0">
                    <a:pos x="T4" y="T5"/>
                  </a:cxn>
                  <a:cxn ang="0">
                    <a:pos x="T6" y="T7"/>
                  </a:cxn>
                </a:cxnLst>
                <a:rect l="0" t="0" r="r" b="b"/>
                <a:pathLst>
                  <a:path w="543" h="502">
                    <a:moveTo>
                      <a:pt x="543" y="502"/>
                    </a:moveTo>
                    <a:cubicBezTo>
                      <a:pt x="221" y="0"/>
                      <a:pt x="221" y="0"/>
                      <a:pt x="221" y="0"/>
                    </a:cubicBezTo>
                    <a:cubicBezTo>
                      <a:pt x="125" y="61"/>
                      <a:pt x="48" y="149"/>
                      <a:pt x="0" y="254"/>
                    </a:cubicBezTo>
                    <a:cubicBezTo>
                      <a:pt x="543" y="502"/>
                      <a:pt x="543" y="502"/>
                      <a:pt x="543" y="502"/>
                    </a:cubicBezTo>
                    <a:close/>
                  </a:path>
                </a:pathLst>
              </a:custGeom>
              <a:grpFill/>
              <a:ln w="9"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
          <p:nvSpPr>
            <p:cNvPr id="88" name="Oval 87"/>
            <p:cNvSpPr/>
            <p:nvPr/>
          </p:nvSpPr>
          <p:spPr>
            <a:xfrm>
              <a:off x="5157762" y="2800324"/>
              <a:ext cx="2076502" cy="2076502"/>
            </a:xfrm>
            <a:prstGeom prst="ellipse">
              <a:avLst/>
            </a:prstGeom>
            <a:gradFill flip="none" rotWithShape="1">
              <a:gsLst>
                <a:gs pos="0">
                  <a:schemeClr val="accent5"/>
                </a:gs>
                <a:gs pos="100000">
                  <a:schemeClr val="accent5">
                    <a:lumMod val="77000"/>
                    <a:lumOff val="23000"/>
                  </a:schemeClr>
                </a:gs>
              </a:gsLst>
              <a:path path="circle">
                <a:fillToRect l="50000" t="50000" r="50000" b="50000"/>
              </a:path>
              <a:tileRect/>
            </a:gradFill>
            <a:ln>
              <a:noFill/>
            </a:ln>
            <a:effectLst>
              <a:outerShdw blurRad="254000" dir="5400000" algn="t" rotWithShape="0">
                <a:prstClr val="black">
                  <a:alpha val="40000"/>
                </a:prstClr>
              </a:outerShdw>
            </a:effectLst>
            <a:scene3d>
              <a:camera prst="orthographicFront"/>
              <a:lightRig rig="threePt" dir="t"/>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9" name="Oval 88"/>
            <p:cNvSpPr/>
            <p:nvPr/>
          </p:nvSpPr>
          <p:spPr>
            <a:xfrm rot="10800000">
              <a:off x="5554394" y="3196955"/>
              <a:ext cx="1283240" cy="1283240"/>
            </a:xfrm>
            <a:prstGeom prst="ellipse">
              <a:avLst/>
            </a:prstGeom>
            <a:solidFill>
              <a:schemeClr val="bg2"/>
            </a:solidFill>
            <a:ln>
              <a:noFill/>
            </a:ln>
            <a:effectLst>
              <a:outerShdw blurRad="304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0" name="Oval 89"/>
            <p:cNvSpPr/>
            <p:nvPr/>
          </p:nvSpPr>
          <p:spPr>
            <a:xfrm rot="900000">
              <a:off x="5924253" y="3566815"/>
              <a:ext cx="543522" cy="543522"/>
            </a:xfrm>
            <a:prstGeom prst="ellipse">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1" name="TextBox 90"/>
            <p:cNvSpPr txBox="1"/>
            <p:nvPr/>
          </p:nvSpPr>
          <p:spPr>
            <a:xfrm>
              <a:off x="6299113" y="1424266"/>
              <a:ext cx="1257794" cy="461665"/>
            </a:xfrm>
            <a:prstGeom prst="rect">
              <a:avLst/>
            </a:prstGeom>
            <a:noFill/>
          </p:spPr>
          <p:txBody>
            <a:bodyPr wrap="square" rtlCol="0">
              <a:spAutoFit/>
            </a:bodyPr>
            <a:lstStyle/>
            <a:p>
              <a:r>
                <a:rPr lang="en-GB" sz="1200" b="1" dirty="0" smtClean="0">
                  <a:solidFill>
                    <a:schemeClr val="bg2"/>
                  </a:solidFill>
                </a:rPr>
                <a:t>Data</a:t>
              </a:r>
            </a:p>
            <a:p>
              <a:r>
                <a:rPr lang="en-GB" sz="1200" b="1" dirty="0" smtClean="0">
                  <a:solidFill>
                    <a:schemeClr val="bg2"/>
                  </a:solidFill>
                </a:rPr>
                <a:t>Governance</a:t>
              </a:r>
              <a:endParaRPr lang="en-GB" sz="1200" b="1" dirty="0">
                <a:solidFill>
                  <a:schemeClr val="bg2"/>
                </a:solidFill>
              </a:endParaRPr>
            </a:p>
          </p:txBody>
        </p:sp>
        <p:sp>
          <p:nvSpPr>
            <p:cNvPr id="94" name="TextBox 93"/>
            <p:cNvSpPr txBox="1"/>
            <p:nvPr/>
          </p:nvSpPr>
          <p:spPr>
            <a:xfrm>
              <a:off x="7501582" y="2259536"/>
              <a:ext cx="892934" cy="461665"/>
            </a:xfrm>
            <a:prstGeom prst="rect">
              <a:avLst/>
            </a:prstGeom>
            <a:noFill/>
          </p:spPr>
          <p:txBody>
            <a:bodyPr wrap="square" rtlCol="0">
              <a:spAutoFit/>
            </a:bodyPr>
            <a:lstStyle/>
            <a:p>
              <a:r>
                <a:rPr lang="en-GB" sz="1200" b="1" dirty="0" smtClean="0">
                  <a:solidFill>
                    <a:schemeClr val="bg2"/>
                  </a:solidFill>
                </a:rPr>
                <a:t>Mobile</a:t>
              </a:r>
              <a:br>
                <a:rPr lang="en-GB" sz="1200" b="1" dirty="0" smtClean="0">
                  <a:solidFill>
                    <a:schemeClr val="bg2"/>
                  </a:solidFill>
                </a:rPr>
              </a:br>
              <a:r>
                <a:rPr lang="en-GB" sz="1200" b="1" dirty="0" smtClean="0">
                  <a:solidFill>
                    <a:schemeClr val="bg2"/>
                  </a:solidFill>
                </a:rPr>
                <a:t>Devices</a:t>
              </a:r>
            </a:p>
          </p:txBody>
        </p:sp>
        <p:sp>
          <p:nvSpPr>
            <p:cNvPr id="95" name="TextBox 94"/>
            <p:cNvSpPr txBox="1"/>
            <p:nvPr/>
          </p:nvSpPr>
          <p:spPr>
            <a:xfrm>
              <a:off x="7948049" y="3408809"/>
              <a:ext cx="853700" cy="461665"/>
            </a:xfrm>
            <a:prstGeom prst="rect">
              <a:avLst/>
            </a:prstGeom>
            <a:noFill/>
          </p:spPr>
          <p:txBody>
            <a:bodyPr wrap="square" rtlCol="0">
              <a:spAutoFit/>
            </a:bodyPr>
            <a:lstStyle/>
            <a:p>
              <a:r>
                <a:rPr lang="en-GB" sz="1200" b="1" dirty="0" smtClean="0">
                  <a:solidFill>
                    <a:schemeClr val="bg2"/>
                  </a:solidFill>
                </a:rPr>
                <a:t>Access</a:t>
              </a:r>
            </a:p>
            <a:p>
              <a:r>
                <a:rPr lang="en-GB" sz="1200" b="1" dirty="0" smtClean="0">
                  <a:solidFill>
                    <a:schemeClr val="bg2"/>
                  </a:solidFill>
                </a:rPr>
                <a:t>Control</a:t>
              </a:r>
            </a:p>
          </p:txBody>
        </p:sp>
        <p:sp>
          <p:nvSpPr>
            <p:cNvPr id="96" name="TextBox 95"/>
            <p:cNvSpPr txBox="1"/>
            <p:nvPr/>
          </p:nvSpPr>
          <p:spPr>
            <a:xfrm>
              <a:off x="7567428" y="4531357"/>
              <a:ext cx="1071442" cy="461665"/>
            </a:xfrm>
            <a:prstGeom prst="rect">
              <a:avLst/>
            </a:prstGeom>
            <a:noFill/>
          </p:spPr>
          <p:txBody>
            <a:bodyPr wrap="square" rtlCol="0">
              <a:spAutoFit/>
            </a:bodyPr>
            <a:lstStyle/>
            <a:p>
              <a:r>
                <a:rPr lang="en-GB" sz="1200" b="1" dirty="0" smtClean="0">
                  <a:solidFill>
                    <a:schemeClr val="bg2"/>
                  </a:solidFill>
                </a:rPr>
                <a:t>Guards &amp;</a:t>
              </a:r>
              <a:br>
                <a:rPr lang="en-GB" sz="1200" b="1" dirty="0" smtClean="0">
                  <a:solidFill>
                    <a:schemeClr val="bg2"/>
                  </a:solidFill>
                </a:rPr>
              </a:br>
              <a:r>
                <a:rPr lang="en-GB" sz="1200" b="1" dirty="0" smtClean="0">
                  <a:solidFill>
                    <a:schemeClr val="bg2"/>
                  </a:solidFill>
                </a:rPr>
                <a:t>Gateways</a:t>
              </a:r>
            </a:p>
          </p:txBody>
        </p:sp>
        <p:sp>
          <p:nvSpPr>
            <p:cNvPr id="97" name="TextBox 96"/>
            <p:cNvSpPr txBox="1"/>
            <p:nvPr/>
          </p:nvSpPr>
          <p:spPr>
            <a:xfrm>
              <a:off x="6899577" y="5651061"/>
              <a:ext cx="1032204" cy="276999"/>
            </a:xfrm>
            <a:prstGeom prst="rect">
              <a:avLst/>
            </a:prstGeom>
            <a:noFill/>
          </p:spPr>
          <p:txBody>
            <a:bodyPr wrap="square" rtlCol="0">
              <a:spAutoFit/>
            </a:bodyPr>
            <a:lstStyle/>
            <a:p>
              <a:r>
                <a:rPr lang="en-GB" sz="1200" b="1" dirty="0" smtClean="0">
                  <a:solidFill>
                    <a:schemeClr val="bg2"/>
                  </a:solidFill>
                </a:rPr>
                <a:t>Archiving</a:t>
              </a:r>
            </a:p>
          </p:txBody>
        </p:sp>
        <p:sp>
          <p:nvSpPr>
            <p:cNvPr id="98" name="TextBox 97"/>
            <p:cNvSpPr txBox="1"/>
            <p:nvPr/>
          </p:nvSpPr>
          <p:spPr>
            <a:xfrm>
              <a:off x="5538508" y="5787982"/>
              <a:ext cx="1348028" cy="646331"/>
            </a:xfrm>
            <a:prstGeom prst="rect">
              <a:avLst/>
            </a:prstGeom>
            <a:noFill/>
          </p:spPr>
          <p:txBody>
            <a:bodyPr wrap="square" rtlCol="0">
              <a:spAutoFit/>
            </a:bodyPr>
            <a:lstStyle/>
            <a:p>
              <a:pPr algn="ctr"/>
              <a:r>
                <a:rPr lang="en-GB" sz="1200" b="1" dirty="0" smtClean="0">
                  <a:solidFill>
                    <a:schemeClr val="bg2"/>
                  </a:solidFill>
                </a:rPr>
                <a:t>Info </a:t>
              </a:r>
            </a:p>
            <a:p>
              <a:pPr algn="ctr"/>
              <a:r>
                <a:rPr lang="en-GB" sz="1200" b="1" dirty="0" smtClean="0">
                  <a:solidFill>
                    <a:schemeClr val="bg2"/>
                  </a:solidFill>
                </a:rPr>
                <a:t>Rights</a:t>
              </a:r>
              <a:br>
                <a:rPr lang="en-GB" sz="1200" b="1" dirty="0" smtClean="0">
                  <a:solidFill>
                    <a:schemeClr val="bg2"/>
                  </a:solidFill>
                </a:rPr>
              </a:br>
              <a:r>
                <a:rPr lang="en-GB" sz="1200" b="1" dirty="0" smtClean="0">
                  <a:solidFill>
                    <a:schemeClr val="bg2"/>
                  </a:solidFill>
                </a:rPr>
                <a:t>Management</a:t>
              </a:r>
            </a:p>
          </p:txBody>
        </p:sp>
        <p:sp>
          <p:nvSpPr>
            <p:cNvPr id="99" name="TextBox 98"/>
            <p:cNvSpPr txBox="1"/>
            <p:nvPr/>
          </p:nvSpPr>
          <p:spPr>
            <a:xfrm>
              <a:off x="4430642" y="5241385"/>
              <a:ext cx="1348026" cy="830997"/>
            </a:xfrm>
            <a:prstGeom prst="rect">
              <a:avLst/>
            </a:prstGeom>
            <a:noFill/>
          </p:spPr>
          <p:txBody>
            <a:bodyPr wrap="square" rtlCol="0">
              <a:spAutoFit/>
            </a:bodyPr>
            <a:lstStyle/>
            <a:p>
              <a:r>
                <a:rPr lang="en-GB" sz="1200" b="1" dirty="0" smtClean="0">
                  <a:solidFill>
                    <a:schemeClr val="bg2"/>
                  </a:solidFill>
                </a:rPr>
                <a:t>Document </a:t>
              </a:r>
              <a:endParaRPr lang="en-GB" sz="1200" b="1" dirty="0">
                <a:solidFill>
                  <a:schemeClr val="bg2"/>
                </a:solidFill>
              </a:endParaRPr>
            </a:p>
            <a:p>
              <a:r>
                <a:rPr lang="en-GB" sz="1200" b="1" dirty="0" smtClean="0">
                  <a:solidFill>
                    <a:schemeClr val="bg2"/>
                  </a:solidFill>
                </a:rPr>
                <a:t>&amp;</a:t>
              </a:r>
              <a:r>
                <a:rPr lang="en-GB" sz="1200" b="1" dirty="0">
                  <a:solidFill>
                    <a:schemeClr val="bg2"/>
                  </a:solidFill>
                </a:rPr>
                <a:t> </a:t>
              </a:r>
              <a:r>
                <a:rPr lang="en-GB" sz="1200" b="1" dirty="0" smtClean="0">
                  <a:solidFill>
                    <a:schemeClr val="bg2"/>
                  </a:solidFill>
                </a:rPr>
                <a:t>Records</a:t>
              </a:r>
              <a:br>
                <a:rPr lang="en-GB" sz="1200" b="1" dirty="0" smtClean="0">
                  <a:solidFill>
                    <a:schemeClr val="bg2"/>
                  </a:solidFill>
                </a:rPr>
              </a:br>
              <a:r>
                <a:rPr lang="en-GB" sz="1200" b="1" dirty="0" smtClean="0">
                  <a:solidFill>
                    <a:schemeClr val="bg2"/>
                  </a:solidFill>
                </a:rPr>
                <a:t>Management</a:t>
              </a:r>
            </a:p>
            <a:p>
              <a:r>
                <a:rPr lang="en-GB" sz="1200" b="1" dirty="0" smtClean="0">
                  <a:solidFill>
                    <a:schemeClr val="bg2"/>
                  </a:solidFill>
                </a:rPr>
                <a:t>(EDRMS)</a:t>
              </a:r>
            </a:p>
          </p:txBody>
        </p:sp>
        <p:sp>
          <p:nvSpPr>
            <p:cNvPr id="100" name="TextBox 99"/>
            <p:cNvSpPr txBox="1"/>
            <p:nvPr/>
          </p:nvSpPr>
          <p:spPr>
            <a:xfrm>
              <a:off x="3753455" y="4597302"/>
              <a:ext cx="1149902" cy="276999"/>
            </a:xfrm>
            <a:prstGeom prst="rect">
              <a:avLst/>
            </a:prstGeom>
            <a:noFill/>
          </p:spPr>
          <p:txBody>
            <a:bodyPr wrap="square" rtlCol="0">
              <a:spAutoFit/>
            </a:bodyPr>
            <a:lstStyle/>
            <a:p>
              <a:r>
                <a:rPr lang="en-GB" sz="1200" b="1" dirty="0" smtClean="0">
                  <a:solidFill>
                    <a:schemeClr val="bg2"/>
                  </a:solidFill>
                </a:rPr>
                <a:t>Encryption</a:t>
              </a:r>
            </a:p>
          </p:txBody>
        </p:sp>
        <p:sp>
          <p:nvSpPr>
            <p:cNvPr id="101" name="TextBox 100"/>
            <p:cNvSpPr txBox="1"/>
            <p:nvPr/>
          </p:nvSpPr>
          <p:spPr>
            <a:xfrm>
              <a:off x="3567656" y="3287052"/>
              <a:ext cx="1149906" cy="646331"/>
            </a:xfrm>
            <a:prstGeom prst="rect">
              <a:avLst/>
            </a:prstGeom>
            <a:noFill/>
          </p:spPr>
          <p:txBody>
            <a:bodyPr wrap="square" rtlCol="0">
              <a:spAutoFit/>
            </a:bodyPr>
            <a:lstStyle/>
            <a:p>
              <a:r>
                <a:rPr lang="en-GB" sz="1200" b="1" dirty="0" smtClean="0">
                  <a:solidFill>
                    <a:schemeClr val="bg2"/>
                  </a:solidFill>
                </a:rPr>
                <a:t>Data Loss</a:t>
              </a:r>
            </a:p>
            <a:p>
              <a:r>
                <a:rPr lang="en-GB" sz="1200" b="1" dirty="0" smtClean="0">
                  <a:solidFill>
                    <a:schemeClr val="bg2"/>
                  </a:solidFill>
                </a:rPr>
                <a:t>Prevention</a:t>
              </a:r>
            </a:p>
            <a:p>
              <a:r>
                <a:rPr lang="en-GB" sz="1200" b="1" dirty="0" smtClean="0">
                  <a:solidFill>
                    <a:schemeClr val="bg2"/>
                  </a:solidFill>
                </a:rPr>
                <a:t>(DLP)</a:t>
              </a:r>
            </a:p>
          </p:txBody>
        </p:sp>
        <p:sp>
          <p:nvSpPr>
            <p:cNvPr id="102" name="TextBox 101"/>
            <p:cNvSpPr txBox="1"/>
            <p:nvPr/>
          </p:nvSpPr>
          <p:spPr>
            <a:xfrm>
              <a:off x="4130882" y="2153993"/>
              <a:ext cx="1144018" cy="646331"/>
            </a:xfrm>
            <a:prstGeom prst="rect">
              <a:avLst/>
            </a:prstGeom>
            <a:noFill/>
          </p:spPr>
          <p:txBody>
            <a:bodyPr wrap="square" rtlCol="0">
              <a:spAutoFit/>
            </a:bodyPr>
            <a:lstStyle/>
            <a:p>
              <a:r>
                <a:rPr lang="en-GB" sz="1200" b="1" dirty="0" smtClean="0">
                  <a:solidFill>
                    <a:schemeClr val="bg2"/>
                  </a:solidFill>
                </a:rPr>
                <a:t>Event</a:t>
              </a:r>
            </a:p>
            <a:p>
              <a:r>
                <a:rPr lang="en-GB" sz="1200" b="1" dirty="0" smtClean="0">
                  <a:solidFill>
                    <a:schemeClr val="bg2"/>
                  </a:solidFill>
                </a:rPr>
                <a:t>Monitoring</a:t>
              </a:r>
            </a:p>
            <a:p>
              <a:r>
                <a:rPr lang="en-GB" sz="1200" b="1" dirty="0" smtClean="0">
                  <a:solidFill>
                    <a:schemeClr val="bg2"/>
                  </a:solidFill>
                </a:rPr>
                <a:t>(SIEM)</a:t>
              </a:r>
            </a:p>
          </p:txBody>
        </p:sp>
        <p:sp>
          <p:nvSpPr>
            <p:cNvPr id="103" name="TextBox 102"/>
            <p:cNvSpPr txBox="1"/>
            <p:nvPr/>
          </p:nvSpPr>
          <p:spPr>
            <a:xfrm>
              <a:off x="5011971" y="1455162"/>
              <a:ext cx="1173444" cy="646331"/>
            </a:xfrm>
            <a:prstGeom prst="rect">
              <a:avLst/>
            </a:prstGeom>
            <a:noFill/>
          </p:spPr>
          <p:txBody>
            <a:bodyPr wrap="square" rtlCol="0">
              <a:spAutoFit/>
            </a:bodyPr>
            <a:lstStyle/>
            <a:p>
              <a:r>
                <a:rPr lang="en-GB" sz="1200" b="1" dirty="0" err="1" smtClean="0">
                  <a:solidFill>
                    <a:schemeClr val="bg2"/>
                  </a:solidFill>
                </a:rPr>
                <a:t>eDiscovery</a:t>
              </a:r>
              <a:r>
                <a:rPr lang="en-GB" sz="1200" b="1" dirty="0">
                  <a:solidFill>
                    <a:schemeClr val="bg2"/>
                  </a:solidFill>
                </a:rPr>
                <a:t/>
              </a:r>
              <a:br>
                <a:rPr lang="en-GB" sz="1200" b="1" dirty="0">
                  <a:solidFill>
                    <a:schemeClr val="bg2"/>
                  </a:solidFill>
                </a:rPr>
              </a:br>
              <a:r>
                <a:rPr lang="en-GB" sz="1200" b="1" dirty="0" smtClean="0">
                  <a:solidFill>
                    <a:schemeClr val="bg2"/>
                  </a:solidFill>
                </a:rPr>
                <a:t>(Search &amp;</a:t>
              </a:r>
              <a:br>
                <a:rPr lang="en-GB" sz="1200" b="1" dirty="0" smtClean="0">
                  <a:solidFill>
                    <a:schemeClr val="bg2"/>
                  </a:solidFill>
                </a:rPr>
              </a:br>
              <a:r>
                <a:rPr lang="en-GB" sz="1200" b="1" dirty="0" smtClean="0">
                  <a:solidFill>
                    <a:schemeClr val="bg2"/>
                  </a:solidFill>
                </a:rPr>
                <a:t>Retrieval)</a:t>
              </a:r>
            </a:p>
          </p:txBody>
        </p:sp>
        <p:sp>
          <p:nvSpPr>
            <p:cNvPr id="104" name="TextBox 103"/>
            <p:cNvSpPr txBox="1"/>
            <p:nvPr/>
          </p:nvSpPr>
          <p:spPr>
            <a:xfrm>
              <a:off x="5315079" y="3016015"/>
              <a:ext cx="1748586" cy="1690674"/>
            </a:xfrm>
            <a:prstGeom prst="rect">
              <a:avLst/>
            </a:prstGeom>
            <a:noFill/>
          </p:spPr>
          <p:txBody>
            <a:bodyPr wrap="none" rtlCol="0">
              <a:prstTxWarp prst="textArchDown">
                <a:avLst/>
              </a:prstTxWarp>
              <a:spAutoFit/>
            </a:bodyPr>
            <a:lstStyle/>
            <a:p>
              <a:pPr algn="ctr"/>
              <a:r>
                <a:rPr lang="en-GB" sz="1400" dirty="0" smtClean="0">
                  <a:solidFill>
                    <a:schemeClr val="bg2"/>
                  </a:solidFill>
                </a:rPr>
                <a:t>Metadata</a:t>
              </a:r>
            </a:p>
          </p:txBody>
        </p:sp>
        <p:sp>
          <p:nvSpPr>
            <p:cNvPr id="105" name="TextBox 104"/>
            <p:cNvSpPr txBox="1"/>
            <p:nvPr/>
          </p:nvSpPr>
          <p:spPr>
            <a:xfrm>
              <a:off x="5452946" y="2805436"/>
              <a:ext cx="1480302" cy="1568598"/>
            </a:xfrm>
            <a:prstGeom prst="rect">
              <a:avLst/>
            </a:prstGeom>
            <a:noFill/>
          </p:spPr>
          <p:txBody>
            <a:bodyPr wrap="none" rtlCol="0">
              <a:prstTxWarp prst="textArchDown">
                <a:avLst/>
              </a:prstTxWarp>
              <a:spAutoFit/>
            </a:bodyPr>
            <a:lstStyle/>
            <a:p>
              <a:pPr algn="ctr"/>
              <a:r>
                <a:rPr lang="en-GB" sz="1400" dirty="0" smtClean="0">
                  <a:solidFill>
                    <a:schemeClr val="accent1"/>
                  </a:solidFill>
                </a:rPr>
                <a:t>Platform</a:t>
              </a:r>
            </a:p>
          </p:txBody>
        </p:sp>
        <p:pic>
          <p:nvPicPr>
            <p:cNvPr id="106" name="Picture 2"/>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47017" t="48299" r="46948" b="45915"/>
            <a:stretch/>
          </p:blipFill>
          <p:spPr bwMode="auto">
            <a:xfrm>
              <a:off x="5887557" y="3560021"/>
              <a:ext cx="654052" cy="6209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067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par>
                                <p:cTn id="8" presetID="10" presetClass="exit" presetSubtype="0" fill="hold" nodeType="with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1000" fill="hold"/>
                                        <p:tgtEl>
                                          <p:spTgt spid="3"/>
                                        </p:tgtEl>
                                      </p:cBhvr>
                                      <p:by x="70000" y="70000"/>
                                    </p:animScale>
                                  </p:childTnLst>
                                </p:cTn>
                              </p:par>
                              <p:par>
                                <p:cTn id="13" presetID="0" presetClass="path" presetSubtype="0" fill="hold" nodeType="withEffect">
                                  <p:stCondLst>
                                    <p:cond delay="0"/>
                                  </p:stCondLst>
                                  <p:childTnLst>
                                    <p:animMotion origin="layout" path="M 7.5E-6 3.52451E-6 L -0.19479 0.00023 " pathEditMode="relative" ptsTypes="AA">
                                      <p:cBhvr>
                                        <p:cTn id="14" dur="1000" fill="hold"/>
                                        <p:tgtEl>
                                          <p:spTgt spid="3"/>
                                        </p:tgtEl>
                                        <p:attrNameLst>
                                          <p:attrName>ppt_x</p:attrName>
                                          <p:attrName>ppt_y</p:attrName>
                                        </p:attrNameLst>
                                      </p:cBhvr>
                                    </p:animMotion>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par>
                          <p:cTn id="21" fill="hold">
                            <p:stCondLst>
                              <p:cond delay="1500"/>
                            </p:stCondLst>
                            <p:childTnLst>
                              <p:par>
                                <p:cTn id="22" presetID="53" presetClass="entr" presetSubtype="528" fill="hold" nodeType="afterEffect">
                                  <p:stCondLst>
                                    <p:cond delay="0"/>
                                  </p:stCondLst>
                                  <p:childTnLst>
                                    <p:set>
                                      <p:cBhvr>
                                        <p:cTn id="23" dur="1" fill="hold">
                                          <p:stCondLst>
                                            <p:cond delay="0"/>
                                          </p:stCondLst>
                                        </p:cTn>
                                        <p:tgtEl>
                                          <p:spTgt spid="7171"/>
                                        </p:tgtEl>
                                        <p:attrNameLst>
                                          <p:attrName>style.visibility</p:attrName>
                                        </p:attrNameLst>
                                      </p:cBhvr>
                                      <p:to>
                                        <p:strVal val="visible"/>
                                      </p:to>
                                    </p:set>
                                    <p:anim calcmode="lin" valueType="num">
                                      <p:cBhvr>
                                        <p:cTn id="24" dur="100" fill="hold"/>
                                        <p:tgtEl>
                                          <p:spTgt spid="7171"/>
                                        </p:tgtEl>
                                        <p:attrNameLst>
                                          <p:attrName>ppt_w</p:attrName>
                                        </p:attrNameLst>
                                      </p:cBhvr>
                                      <p:tavLst>
                                        <p:tav tm="0">
                                          <p:val>
                                            <p:fltVal val="0"/>
                                          </p:val>
                                        </p:tav>
                                        <p:tav tm="100000">
                                          <p:val>
                                            <p:strVal val="#ppt_w"/>
                                          </p:val>
                                        </p:tav>
                                      </p:tavLst>
                                    </p:anim>
                                    <p:anim calcmode="lin" valueType="num">
                                      <p:cBhvr>
                                        <p:cTn id="25" dur="100" fill="hold"/>
                                        <p:tgtEl>
                                          <p:spTgt spid="7171"/>
                                        </p:tgtEl>
                                        <p:attrNameLst>
                                          <p:attrName>ppt_h</p:attrName>
                                        </p:attrNameLst>
                                      </p:cBhvr>
                                      <p:tavLst>
                                        <p:tav tm="0">
                                          <p:val>
                                            <p:fltVal val="0"/>
                                          </p:val>
                                        </p:tav>
                                        <p:tav tm="100000">
                                          <p:val>
                                            <p:strVal val="#ppt_h"/>
                                          </p:val>
                                        </p:tav>
                                      </p:tavLst>
                                    </p:anim>
                                    <p:animEffect transition="in" filter="fade">
                                      <p:cBhvr>
                                        <p:cTn id="26" dur="100"/>
                                        <p:tgtEl>
                                          <p:spTgt spid="7171"/>
                                        </p:tgtEl>
                                      </p:cBhvr>
                                    </p:animEffect>
                                    <p:anim calcmode="lin" valueType="num">
                                      <p:cBhvr>
                                        <p:cTn id="27" dur="100" fill="hold"/>
                                        <p:tgtEl>
                                          <p:spTgt spid="7171"/>
                                        </p:tgtEl>
                                        <p:attrNameLst>
                                          <p:attrName>ppt_x</p:attrName>
                                        </p:attrNameLst>
                                      </p:cBhvr>
                                      <p:tavLst>
                                        <p:tav tm="0">
                                          <p:val>
                                            <p:fltVal val="0.5"/>
                                          </p:val>
                                        </p:tav>
                                        <p:tav tm="100000">
                                          <p:val>
                                            <p:strVal val="#ppt_x"/>
                                          </p:val>
                                        </p:tav>
                                      </p:tavLst>
                                    </p:anim>
                                    <p:anim calcmode="lin" valueType="num">
                                      <p:cBhvr>
                                        <p:cTn id="28" dur="100" fill="hold"/>
                                        <p:tgtEl>
                                          <p:spTgt spid="7171"/>
                                        </p:tgtEl>
                                        <p:attrNameLst>
                                          <p:attrName>ppt_y</p:attrName>
                                        </p:attrNameLst>
                                      </p:cBhvr>
                                      <p:tavLst>
                                        <p:tav tm="0">
                                          <p:val>
                                            <p:fltVal val="0.5"/>
                                          </p:val>
                                        </p:tav>
                                        <p:tav tm="100000">
                                          <p:val>
                                            <p:strVal val="#ppt_y"/>
                                          </p:val>
                                        </p:tav>
                                      </p:tavLst>
                                    </p:anim>
                                  </p:childTnLst>
                                </p:cTn>
                              </p:par>
                            </p:childTnLst>
                          </p:cTn>
                        </p:par>
                        <p:par>
                          <p:cTn id="29" fill="hold">
                            <p:stCondLst>
                              <p:cond delay="1600"/>
                            </p:stCondLst>
                            <p:childTnLst>
                              <p:par>
                                <p:cTn id="30" presetID="53" presetClass="entr" presetSubtype="528" fill="hold" nodeType="afterEffect">
                                  <p:stCondLst>
                                    <p:cond delay="0"/>
                                  </p:stCondLst>
                                  <p:childTnLst>
                                    <p:set>
                                      <p:cBhvr>
                                        <p:cTn id="31" dur="1" fill="hold">
                                          <p:stCondLst>
                                            <p:cond delay="0"/>
                                          </p:stCondLst>
                                        </p:cTn>
                                        <p:tgtEl>
                                          <p:spTgt spid="7170"/>
                                        </p:tgtEl>
                                        <p:attrNameLst>
                                          <p:attrName>style.visibility</p:attrName>
                                        </p:attrNameLst>
                                      </p:cBhvr>
                                      <p:to>
                                        <p:strVal val="visible"/>
                                      </p:to>
                                    </p:set>
                                    <p:anim calcmode="lin" valueType="num">
                                      <p:cBhvr>
                                        <p:cTn id="32" dur="100" fill="hold"/>
                                        <p:tgtEl>
                                          <p:spTgt spid="7170"/>
                                        </p:tgtEl>
                                        <p:attrNameLst>
                                          <p:attrName>ppt_w</p:attrName>
                                        </p:attrNameLst>
                                      </p:cBhvr>
                                      <p:tavLst>
                                        <p:tav tm="0">
                                          <p:val>
                                            <p:fltVal val="0"/>
                                          </p:val>
                                        </p:tav>
                                        <p:tav tm="100000">
                                          <p:val>
                                            <p:strVal val="#ppt_w"/>
                                          </p:val>
                                        </p:tav>
                                      </p:tavLst>
                                    </p:anim>
                                    <p:anim calcmode="lin" valueType="num">
                                      <p:cBhvr>
                                        <p:cTn id="33" dur="100" fill="hold"/>
                                        <p:tgtEl>
                                          <p:spTgt spid="7170"/>
                                        </p:tgtEl>
                                        <p:attrNameLst>
                                          <p:attrName>ppt_h</p:attrName>
                                        </p:attrNameLst>
                                      </p:cBhvr>
                                      <p:tavLst>
                                        <p:tav tm="0">
                                          <p:val>
                                            <p:fltVal val="0"/>
                                          </p:val>
                                        </p:tav>
                                        <p:tav tm="100000">
                                          <p:val>
                                            <p:strVal val="#ppt_h"/>
                                          </p:val>
                                        </p:tav>
                                      </p:tavLst>
                                    </p:anim>
                                    <p:animEffect transition="in" filter="fade">
                                      <p:cBhvr>
                                        <p:cTn id="34" dur="100"/>
                                        <p:tgtEl>
                                          <p:spTgt spid="7170"/>
                                        </p:tgtEl>
                                      </p:cBhvr>
                                    </p:animEffect>
                                    <p:anim calcmode="lin" valueType="num">
                                      <p:cBhvr>
                                        <p:cTn id="35" dur="100" fill="hold"/>
                                        <p:tgtEl>
                                          <p:spTgt spid="7170"/>
                                        </p:tgtEl>
                                        <p:attrNameLst>
                                          <p:attrName>ppt_x</p:attrName>
                                        </p:attrNameLst>
                                      </p:cBhvr>
                                      <p:tavLst>
                                        <p:tav tm="0">
                                          <p:val>
                                            <p:fltVal val="0.5"/>
                                          </p:val>
                                        </p:tav>
                                        <p:tav tm="100000">
                                          <p:val>
                                            <p:strVal val="#ppt_x"/>
                                          </p:val>
                                        </p:tav>
                                      </p:tavLst>
                                    </p:anim>
                                    <p:anim calcmode="lin" valueType="num">
                                      <p:cBhvr>
                                        <p:cTn id="36" dur="100" fill="hold"/>
                                        <p:tgtEl>
                                          <p:spTgt spid="7170"/>
                                        </p:tgtEl>
                                        <p:attrNameLst>
                                          <p:attrName>ppt_y</p:attrName>
                                        </p:attrNameLst>
                                      </p:cBhvr>
                                      <p:tavLst>
                                        <p:tav tm="0">
                                          <p:val>
                                            <p:fltVal val="0.5"/>
                                          </p:val>
                                        </p:tav>
                                        <p:tav tm="100000">
                                          <p:val>
                                            <p:strVal val="#ppt_y"/>
                                          </p:val>
                                        </p:tav>
                                      </p:tavLst>
                                    </p:anim>
                                  </p:childTnLst>
                                </p:cTn>
                              </p:par>
                            </p:childTnLst>
                          </p:cTn>
                        </p:par>
                        <p:par>
                          <p:cTn id="37" fill="hold">
                            <p:stCondLst>
                              <p:cond delay="1700"/>
                            </p:stCondLst>
                            <p:childTnLst>
                              <p:par>
                                <p:cTn id="38" presetID="53" presetClass="entr" presetSubtype="528" fill="hold" nodeType="afterEffect">
                                  <p:stCondLst>
                                    <p:cond delay="0"/>
                                  </p:stCondLst>
                                  <p:childTnLst>
                                    <p:set>
                                      <p:cBhvr>
                                        <p:cTn id="39" dur="1" fill="hold">
                                          <p:stCondLst>
                                            <p:cond delay="0"/>
                                          </p:stCondLst>
                                        </p:cTn>
                                        <p:tgtEl>
                                          <p:spTgt spid="7172"/>
                                        </p:tgtEl>
                                        <p:attrNameLst>
                                          <p:attrName>style.visibility</p:attrName>
                                        </p:attrNameLst>
                                      </p:cBhvr>
                                      <p:to>
                                        <p:strVal val="visible"/>
                                      </p:to>
                                    </p:set>
                                    <p:anim calcmode="lin" valueType="num">
                                      <p:cBhvr>
                                        <p:cTn id="40" dur="100" fill="hold"/>
                                        <p:tgtEl>
                                          <p:spTgt spid="7172"/>
                                        </p:tgtEl>
                                        <p:attrNameLst>
                                          <p:attrName>ppt_w</p:attrName>
                                        </p:attrNameLst>
                                      </p:cBhvr>
                                      <p:tavLst>
                                        <p:tav tm="0">
                                          <p:val>
                                            <p:fltVal val="0"/>
                                          </p:val>
                                        </p:tav>
                                        <p:tav tm="100000">
                                          <p:val>
                                            <p:strVal val="#ppt_w"/>
                                          </p:val>
                                        </p:tav>
                                      </p:tavLst>
                                    </p:anim>
                                    <p:anim calcmode="lin" valueType="num">
                                      <p:cBhvr>
                                        <p:cTn id="41" dur="100" fill="hold"/>
                                        <p:tgtEl>
                                          <p:spTgt spid="7172"/>
                                        </p:tgtEl>
                                        <p:attrNameLst>
                                          <p:attrName>ppt_h</p:attrName>
                                        </p:attrNameLst>
                                      </p:cBhvr>
                                      <p:tavLst>
                                        <p:tav tm="0">
                                          <p:val>
                                            <p:fltVal val="0"/>
                                          </p:val>
                                        </p:tav>
                                        <p:tav tm="100000">
                                          <p:val>
                                            <p:strVal val="#ppt_h"/>
                                          </p:val>
                                        </p:tav>
                                      </p:tavLst>
                                    </p:anim>
                                    <p:animEffect transition="in" filter="fade">
                                      <p:cBhvr>
                                        <p:cTn id="42" dur="100"/>
                                        <p:tgtEl>
                                          <p:spTgt spid="7172"/>
                                        </p:tgtEl>
                                      </p:cBhvr>
                                    </p:animEffect>
                                    <p:anim calcmode="lin" valueType="num">
                                      <p:cBhvr>
                                        <p:cTn id="43" dur="100" fill="hold"/>
                                        <p:tgtEl>
                                          <p:spTgt spid="7172"/>
                                        </p:tgtEl>
                                        <p:attrNameLst>
                                          <p:attrName>ppt_x</p:attrName>
                                        </p:attrNameLst>
                                      </p:cBhvr>
                                      <p:tavLst>
                                        <p:tav tm="0">
                                          <p:val>
                                            <p:fltVal val="0.5"/>
                                          </p:val>
                                        </p:tav>
                                        <p:tav tm="100000">
                                          <p:val>
                                            <p:strVal val="#ppt_x"/>
                                          </p:val>
                                        </p:tav>
                                      </p:tavLst>
                                    </p:anim>
                                    <p:anim calcmode="lin" valueType="num">
                                      <p:cBhvr>
                                        <p:cTn id="44" dur="100" fill="hold"/>
                                        <p:tgtEl>
                                          <p:spTgt spid="7172"/>
                                        </p:tgtEl>
                                        <p:attrNameLst>
                                          <p:attrName>ppt_y</p:attrName>
                                        </p:attrNameLst>
                                      </p:cBhvr>
                                      <p:tavLst>
                                        <p:tav tm="0">
                                          <p:val>
                                            <p:fltVal val="0.5"/>
                                          </p:val>
                                        </p:tav>
                                        <p:tav tm="100000">
                                          <p:val>
                                            <p:strVal val="#ppt_y"/>
                                          </p:val>
                                        </p:tav>
                                      </p:tavLst>
                                    </p:anim>
                                  </p:childTnLst>
                                </p:cTn>
                              </p:par>
                            </p:childTnLst>
                          </p:cTn>
                        </p:par>
                        <p:par>
                          <p:cTn id="45" fill="hold">
                            <p:stCondLst>
                              <p:cond delay="1800"/>
                            </p:stCondLst>
                            <p:childTnLst>
                              <p:par>
                                <p:cTn id="46" presetID="53" presetClass="entr" presetSubtype="528" fill="hold" nodeType="afterEffect">
                                  <p:stCondLst>
                                    <p:cond delay="0"/>
                                  </p:stCondLst>
                                  <p:childTnLst>
                                    <p:set>
                                      <p:cBhvr>
                                        <p:cTn id="47" dur="1" fill="hold">
                                          <p:stCondLst>
                                            <p:cond delay="0"/>
                                          </p:stCondLst>
                                        </p:cTn>
                                        <p:tgtEl>
                                          <p:spTgt spid="7173"/>
                                        </p:tgtEl>
                                        <p:attrNameLst>
                                          <p:attrName>style.visibility</p:attrName>
                                        </p:attrNameLst>
                                      </p:cBhvr>
                                      <p:to>
                                        <p:strVal val="visible"/>
                                      </p:to>
                                    </p:set>
                                    <p:anim calcmode="lin" valueType="num">
                                      <p:cBhvr>
                                        <p:cTn id="48" dur="100" fill="hold"/>
                                        <p:tgtEl>
                                          <p:spTgt spid="7173"/>
                                        </p:tgtEl>
                                        <p:attrNameLst>
                                          <p:attrName>ppt_w</p:attrName>
                                        </p:attrNameLst>
                                      </p:cBhvr>
                                      <p:tavLst>
                                        <p:tav tm="0">
                                          <p:val>
                                            <p:fltVal val="0"/>
                                          </p:val>
                                        </p:tav>
                                        <p:tav tm="100000">
                                          <p:val>
                                            <p:strVal val="#ppt_w"/>
                                          </p:val>
                                        </p:tav>
                                      </p:tavLst>
                                    </p:anim>
                                    <p:anim calcmode="lin" valueType="num">
                                      <p:cBhvr>
                                        <p:cTn id="49" dur="100" fill="hold"/>
                                        <p:tgtEl>
                                          <p:spTgt spid="7173"/>
                                        </p:tgtEl>
                                        <p:attrNameLst>
                                          <p:attrName>ppt_h</p:attrName>
                                        </p:attrNameLst>
                                      </p:cBhvr>
                                      <p:tavLst>
                                        <p:tav tm="0">
                                          <p:val>
                                            <p:fltVal val="0"/>
                                          </p:val>
                                        </p:tav>
                                        <p:tav tm="100000">
                                          <p:val>
                                            <p:strVal val="#ppt_h"/>
                                          </p:val>
                                        </p:tav>
                                      </p:tavLst>
                                    </p:anim>
                                    <p:animEffect transition="in" filter="fade">
                                      <p:cBhvr>
                                        <p:cTn id="50" dur="100"/>
                                        <p:tgtEl>
                                          <p:spTgt spid="7173"/>
                                        </p:tgtEl>
                                      </p:cBhvr>
                                    </p:animEffect>
                                    <p:anim calcmode="lin" valueType="num">
                                      <p:cBhvr>
                                        <p:cTn id="51" dur="100" fill="hold"/>
                                        <p:tgtEl>
                                          <p:spTgt spid="7173"/>
                                        </p:tgtEl>
                                        <p:attrNameLst>
                                          <p:attrName>ppt_x</p:attrName>
                                        </p:attrNameLst>
                                      </p:cBhvr>
                                      <p:tavLst>
                                        <p:tav tm="0">
                                          <p:val>
                                            <p:fltVal val="0.5"/>
                                          </p:val>
                                        </p:tav>
                                        <p:tav tm="100000">
                                          <p:val>
                                            <p:strVal val="#ppt_x"/>
                                          </p:val>
                                        </p:tav>
                                      </p:tavLst>
                                    </p:anim>
                                    <p:anim calcmode="lin" valueType="num">
                                      <p:cBhvr>
                                        <p:cTn id="52" dur="100" fill="hold"/>
                                        <p:tgtEl>
                                          <p:spTgt spid="7173"/>
                                        </p:tgtEl>
                                        <p:attrNameLst>
                                          <p:attrName>ppt_y</p:attrName>
                                        </p:attrNameLst>
                                      </p:cBhvr>
                                      <p:tavLst>
                                        <p:tav tm="0">
                                          <p:val>
                                            <p:fltVal val="0.5"/>
                                          </p:val>
                                        </p:tav>
                                        <p:tav tm="100000">
                                          <p:val>
                                            <p:strVal val="#ppt_y"/>
                                          </p:val>
                                        </p:tav>
                                      </p:tavLst>
                                    </p:anim>
                                  </p:childTnLst>
                                </p:cTn>
                              </p:par>
                            </p:childTnLst>
                          </p:cTn>
                        </p:par>
                        <p:par>
                          <p:cTn id="53" fill="hold">
                            <p:stCondLst>
                              <p:cond delay="1900"/>
                            </p:stCondLst>
                            <p:childTnLst>
                              <p:par>
                                <p:cTn id="54" presetID="53" presetClass="entr" presetSubtype="528" fill="hold" nodeType="afterEffect">
                                  <p:stCondLst>
                                    <p:cond delay="0"/>
                                  </p:stCondLst>
                                  <p:childTnLst>
                                    <p:set>
                                      <p:cBhvr>
                                        <p:cTn id="55" dur="1" fill="hold">
                                          <p:stCondLst>
                                            <p:cond delay="0"/>
                                          </p:stCondLst>
                                        </p:cTn>
                                        <p:tgtEl>
                                          <p:spTgt spid="7174"/>
                                        </p:tgtEl>
                                        <p:attrNameLst>
                                          <p:attrName>style.visibility</p:attrName>
                                        </p:attrNameLst>
                                      </p:cBhvr>
                                      <p:to>
                                        <p:strVal val="visible"/>
                                      </p:to>
                                    </p:set>
                                    <p:anim calcmode="lin" valueType="num">
                                      <p:cBhvr>
                                        <p:cTn id="56" dur="100" fill="hold"/>
                                        <p:tgtEl>
                                          <p:spTgt spid="7174"/>
                                        </p:tgtEl>
                                        <p:attrNameLst>
                                          <p:attrName>ppt_w</p:attrName>
                                        </p:attrNameLst>
                                      </p:cBhvr>
                                      <p:tavLst>
                                        <p:tav tm="0">
                                          <p:val>
                                            <p:fltVal val="0"/>
                                          </p:val>
                                        </p:tav>
                                        <p:tav tm="100000">
                                          <p:val>
                                            <p:strVal val="#ppt_w"/>
                                          </p:val>
                                        </p:tav>
                                      </p:tavLst>
                                    </p:anim>
                                    <p:anim calcmode="lin" valueType="num">
                                      <p:cBhvr>
                                        <p:cTn id="57" dur="100" fill="hold"/>
                                        <p:tgtEl>
                                          <p:spTgt spid="7174"/>
                                        </p:tgtEl>
                                        <p:attrNameLst>
                                          <p:attrName>ppt_h</p:attrName>
                                        </p:attrNameLst>
                                      </p:cBhvr>
                                      <p:tavLst>
                                        <p:tav tm="0">
                                          <p:val>
                                            <p:fltVal val="0"/>
                                          </p:val>
                                        </p:tav>
                                        <p:tav tm="100000">
                                          <p:val>
                                            <p:strVal val="#ppt_h"/>
                                          </p:val>
                                        </p:tav>
                                      </p:tavLst>
                                    </p:anim>
                                    <p:animEffect transition="in" filter="fade">
                                      <p:cBhvr>
                                        <p:cTn id="58" dur="100"/>
                                        <p:tgtEl>
                                          <p:spTgt spid="7174"/>
                                        </p:tgtEl>
                                      </p:cBhvr>
                                    </p:animEffect>
                                    <p:anim calcmode="lin" valueType="num">
                                      <p:cBhvr>
                                        <p:cTn id="59" dur="100" fill="hold"/>
                                        <p:tgtEl>
                                          <p:spTgt spid="7174"/>
                                        </p:tgtEl>
                                        <p:attrNameLst>
                                          <p:attrName>ppt_x</p:attrName>
                                        </p:attrNameLst>
                                      </p:cBhvr>
                                      <p:tavLst>
                                        <p:tav tm="0">
                                          <p:val>
                                            <p:fltVal val="0.5"/>
                                          </p:val>
                                        </p:tav>
                                        <p:tav tm="100000">
                                          <p:val>
                                            <p:strVal val="#ppt_x"/>
                                          </p:val>
                                        </p:tav>
                                      </p:tavLst>
                                    </p:anim>
                                    <p:anim calcmode="lin" valueType="num">
                                      <p:cBhvr>
                                        <p:cTn id="60" dur="100" fill="hold"/>
                                        <p:tgtEl>
                                          <p:spTgt spid="7174"/>
                                        </p:tgtEl>
                                        <p:attrNameLst>
                                          <p:attrName>ppt_y</p:attrName>
                                        </p:attrNameLst>
                                      </p:cBhvr>
                                      <p:tavLst>
                                        <p:tav tm="0">
                                          <p:val>
                                            <p:fltVal val="0.5"/>
                                          </p:val>
                                        </p:tav>
                                        <p:tav tm="100000">
                                          <p:val>
                                            <p:strVal val="#ppt_y"/>
                                          </p:val>
                                        </p:tav>
                                      </p:tavLst>
                                    </p:anim>
                                  </p:childTnLst>
                                </p:cTn>
                              </p:par>
                            </p:childTnLst>
                          </p:cTn>
                        </p:par>
                        <p:par>
                          <p:cTn id="61" fill="hold">
                            <p:stCondLst>
                              <p:cond delay="2000"/>
                            </p:stCondLst>
                            <p:childTnLst>
                              <p:par>
                                <p:cTn id="62" presetID="53" presetClass="entr" presetSubtype="528" fill="hold" nodeType="afterEffect">
                                  <p:stCondLst>
                                    <p:cond delay="0"/>
                                  </p:stCondLst>
                                  <p:childTnLst>
                                    <p:set>
                                      <p:cBhvr>
                                        <p:cTn id="63" dur="1" fill="hold">
                                          <p:stCondLst>
                                            <p:cond delay="0"/>
                                          </p:stCondLst>
                                        </p:cTn>
                                        <p:tgtEl>
                                          <p:spTgt spid="7176"/>
                                        </p:tgtEl>
                                        <p:attrNameLst>
                                          <p:attrName>style.visibility</p:attrName>
                                        </p:attrNameLst>
                                      </p:cBhvr>
                                      <p:to>
                                        <p:strVal val="visible"/>
                                      </p:to>
                                    </p:set>
                                    <p:anim calcmode="lin" valueType="num">
                                      <p:cBhvr>
                                        <p:cTn id="64" dur="100" fill="hold"/>
                                        <p:tgtEl>
                                          <p:spTgt spid="7176"/>
                                        </p:tgtEl>
                                        <p:attrNameLst>
                                          <p:attrName>ppt_w</p:attrName>
                                        </p:attrNameLst>
                                      </p:cBhvr>
                                      <p:tavLst>
                                        <p:tav tm="0">
                                          <p:val>
                                            <p:fltVal val="0"/>
                                          </p:val>
                                        </p:tav>
                                        <p:tav tm="100000">
                                          <p:val>
                                            <p:strVal val="#ppt_w"/>
                                          </p:val>
                                        </p:tav>
                                      </p:tavLst>
                                    </p:anim>
                                    <p:anim calcmode="lin" valueType="num">
                                      <p:cBhvr>
                                        <p:cTn id="65" dur="100" fill="hold"/>
                                        <p:tgtEl>
                                          <p:spTgt spid="7176"/>
                                        </p:tgtEl>
                                        <p:attrNameLst>
                                          <p:attrName>ppt_h</p:attrName>
                                        </p:attrNameLst>
                                      </p:cBhvr>
                                      <p:tavLst>
                                        <p:tav tm="0">
                                          <p:val>
                                            <p:fltVal val="0"/>
                                          </p:val>
                                        </p:tav>
                                        <p:tav tm="100000">
                                          <p:val>
                                            <p:strVal val="#ppt_h"/>
                                          </p:val>
                                        </p:tav>
                                      </p:tavLst>
                                    </p:anim>
                                    <p:animEffect transition="in" filter="fade">
                                      <p:cBhvr>
                                        <p:cTn id="66" dur="100"/>
                                        <p:tgtEl>
                                          <p:spTgt spid="7176"/>
                                        </p:tgtEl>
                                      </p:cBhvr>
                                    </p:animEffect>
                                    <p:anim calcmode="lin" valueType="num">
                                      <p:cBhvr>
                                        <p:cTn id="67" dur="100" fill="hold"/>
                                        <p:tgtEl>
                                          <p:spTgt spid="7176"/>
                                        </p:tgtEl>
                                        <p:attrNameLst>
                                          <p:attrName>ppt_x</p:attrName>
                                        </p:attrNameLst>
                                      </p:cBhvr>
                                      <p:tavLst>
                                        <p:tav tm="0">
                                          <p:val>
                                            <p:fltVal val="0.5"/>
                                          </p:val>
                                        </p:tav>
                                        <p:tav tm="100000">
                                          <p:val>
                                            <p:strVal val="#ppt_x"/>
                                          </p:val>
                                        </p:tav>
                                      </p:tavLst>
                                    </p:anim>
                                    <p:anim calcmode="lin" valueType="num">
                                      <p:cBhvr>
                                        <p:cTn id="68" dur="100" fill="hold"/>
                                        <p:tgtEl>
                                          <p:spTgt spid="7176"/>
                                        </p:tgtEl>
                                        <p:attrNameLst>
                                          <p:attrName>ppt_y</p:attrName>
                                        </p:attrNameLst>
                                      </p:cBhvr>
                                      <p:tavLst>
                                        <p:tav tm="0">
                                          <p:val>
                                            <p:fltVal val="0.5"/>
                                          </p:val>
                                        </p:tav>
                                        <p:tav tm="100000">
                                          <p:val>
                                            <p:strVal val="#ppt_y"/>
                                          </p:val>
                                        </p:tav>
                                      </p:tavLst>
                                    </p:anim>
                                  </p:childTnLst>
                                </p:cTn>
                              </p:par>
                            </p:childTnLst>
                          </p:cTn>
                        </p:par>
                        <p:par>
                          <p:cTn id="69" fill="hold">
                            <p:stCondLst>
                              <p:cond delay="2100"/>
                            </p:stCondLst>
                            <p:childTnLst>
                              <p:par>
                                <p:cTn id="70" presetID="53" presetClass="entr" presetSubtype="528" fill="hold" nodeType="afterEffect">
                                  <p:stCondLst>
                                    <p:cond delay="0"/>
                                  </p:stCondLst>
                                  <p:childTnLst>
                                    <p:set>
                                      <p:cBhvr>
                                        <p:cTn id="71" dur="1" fill="hold">
                                          <p:stCondLst>
                                            <p:cond delay="0"/>
                                          </p:stCondLst>
                                        </p:cTn>
                                        <p:tgtEl>
                                          <p:spTgt spid="7175"/>
                                        </p:tgtEl>
                                        <p:attrNameLst>
                                          <p:attrName>style.visibility</p:attrName>
                                        </p:attrNameLst>
                                      </p:cBhvr>
                                      <p:to>
                                        <p:strVal val="visible"/>
                                      </p:to>
                                    </p:set>
                                    <p:anim calcmode="lin" valueType="num">
                                      <p:cBhvr>
                                        <p:cTn id="72" dur="100" fill="hold"/>
                                        <p:tgtEl>
                                          <p:spTgt spid="7175"/>
                                        </p:tgtEl>
                                        <p:attrNameLst>
                                          <p:attrName>ppt_w</p:attrName>
                                        </p:attrNameLst>
                                      </p:cBhvr>
                                      <p:tavLst>
                                        <p:tav tm="0">
                                          <p:val>
                                            <p:fltVal val="0"/>
                                          </p:val>
                                        </p:tav>
                                        <p:tav tm="100000">
                                          <p:val>
                                            <p:strVal val="#ppt_w"/>
                                          </p:val>
                                        </p:tav>
                                      </p:tavLst>
                                    </p:anim>
                                    <p:anim calcmode="lin" valueType="num">
                                      <p:cBhvr>
                                        <p:cTn id="73" dur="100" fill="hold"/>
                                        <p:tgtEl>
                                          <p:spTgt spid="7175"/>
                                        </p:tgtEl>
                                        <p:attrNameLst>
                                          <p:attrName>ppt_h</p:attrName>
                                        </p:attrNameLst>
                                      </p:cBhvr>
                                      <p:tavLst>
                                        <p:tav tm="0">
                                          <p:val>
                                            <p:fltVal val="0"/>
                                          </p:val>
                                        </p:tav>
                                        <p:tav tm="100000">
                                          <p:val>
                                            <p:strVal val="#ppt_h"/>
                                          </p:val>
                                        </p:tav>
                                      </p:tavLst>
                                    </p:anim>
                                    <p:animEffect transition="in" filter="fade">
                                      <p:cBhvr>
                                        <p:cTn id="74" dur="100"/>
                                        <p:tgtEl>
                                          <p:spTgt spid="7175"/>
                                        </p:tgtEl>
                                      </p:cBhvr>
                                    </p:animEffect>
                                    <p:anim calcmode="lin" valueType="num">
                                      <p:cBhvr>
                                        <p:cTn id="75" dur="100" fill="hold"/>
                                        <p:tgtEl>
                                          <p:spTgt spid="7175"/>
                                        </p:tgtEl>
                                        <p:attrNameLst>
                                          <p:attrName>ppt_x</p:attrName>
                                        </p:attrNameLst>
                                      </p:cBhvr>
                                      <p:tavLst>
                                        <p:tav tm="0">
                                          <p:val>
                                            <p:fltVal val="0.5"/>
                                          </p:val>
                                        </p:tav>
                                        <p:tav tm="100000">
                                          <p:val>
                                            <p:strVal val="#ppt_x"/>
                                          </p:val>
                                        </p:tav>
                                      </p:tavLst>
                                    </p:anim>
                                    <p:anim calcmode="lin" valueType="num">
                                      <p:cBhvr>
                                        <p:cTn id="76" dur="100" fill="hold"/>
                                        <p:tgtEl>
                                          <p:spTgt spid="7175"/>
                                        </p:tgtEl>
                                        <p:attrNameLst>
                                          <p:attrName>ppt_y</p:attrName>
                                        </p:attrNameLst>
                                      </p:cBhvr>
                                      <p:tavLst>
                                        <p:tav tm="0">
                                          <p:val>
                                            <p:fltVal val="0.5"/>
                                          </p:val>
                                        </p:tav>
                                        <p:tav tm="100000">
                                          <p:val>
                                            <p:strVal val="#ppt_y"/>
                                          </p:val>
                                        </p:tav>
                                      </p:tavLst>
                                    </p:anim>
                                  </p:childTnLst>
                                </p:cTn>
                              </p:par>
                            </p:childTnLst>
                          </p:cTn>
                        </p:par>
                        <p:par>
                          <p:cTn id="77" fill="hold">
                            <p:stCondLst>
                              <p:cond delay="2200"/>
                            </p:stCondLst>
                            <p:childTnLst>
                              <p:par>
                                <p:cTn id="78" presetID="53" presetClass="entr" presetSubtype="528" fill="hold" nodeType="afterEffect">
                                  <p:stCondLst>
                                    <p:cond delay="0"/>
                                  </p:stCondLst>
                                  <p:childTnLst>
                                    <p:set>
                                      <p:cBhvr>
                                        <p:cTn id="79" dur="1" fill="hold">
                                          <p:stCondLst>
                                            <p:cond delay="0"/>
                                          </p:stCondLst>
                                        </p:cTn>
                                        <p:tgtEl>
                                          <p:spTgt spid="7177"/>
                                        </p:tgtEl>
                                        <p:attrNameLst>
                                          <p:attrName>style.visibility</p:attrName>
                                        </p:attrNameLst>
                                      </p:cBhvr>
                                      <p:to>
                                        <p:strVal val="visible"/>
                                      </p:to>
                                    </p:set>
                                    <p:anim calcmode="lin" valueType="num">
                                      <p:cBhvr>
                                        <p:cTn id="80" dur="100" fill="hold"/>
                                        <p:tgtEl>
                                          <p:spTgt spid="7177"/>
                                        </p:tgtEl>
                                        <p:attrNameLst>
                                          <p:attrName>ppt_w</p:attrName>
                                        </p:attrNameLst>
                                      </p:cBhvr>
                                      <p:tavLst>
                                        <p:tav tm="0">
                                          <p:val>
                                            <p:fltVal val="0"/>
                                          </p:val>
                                        </p:tav>
                                        <p:tav tm="100000">
                                          <p:val>
                                            <p:strVal val="#ppt_w"/>
                                          </p:val>
                                        </p:tav>
                                      </p:tavLst>
                                    </p:anim>
                                    <p:anim calcmode="lin" valueType="num">
                                      <p:cBhvr>
                                        <p:cTn id="81" dur="100" fill="hold"/>
                                        <p:tgtEl>
                                          <p:spTgt spid="7177"/>
                                        </p:tgtEl>
                                        <p:attrNameLst>
                                          <p:attrName>ppt_h</p:attrName>
                                        </p:attrNameLst>
                                      </p:cBhvr>
                                      <p:tavLst>
                                        <p:tav tm="0">
                                          <p:val>
                                            <p:fltVal val="0"/>
                                          </p:val>
                                        </p:tav>
                                        <p:tav tm="100000">
                                          <p:val>
                                            <p:strVal val="#ppt_h"/>
                                          </p:val>
                                        </p:tav>
                                      </p:tavLst>
                                    </p:anim>
                                    <p:animEffect transition="in" filter="fade">
                                      <p:cBhvr>
                                        <p:cTn id="82" dur="100"/>
                                        <p:tgtEl>
                                          <p:spTgt spid="7177"/>
                                        </p:tgtEl>
                                      </p:cBhvr>
                                    </p:animEffect>
                                    <p:anim calcmode="lin" valueType="num">
                                      <p:cBhvr>
                                        <p:cTn id="83" dur="100" fill="hold"/>
                                        <p:tgtEl>
                                          <p:spTgt spid="7177"/>
                                        </p:tgtEl>
                                        <p:attrNameLst>
                                          <p:attrName>ppt_x</p:attrName>
                                        </p:attrNameLst>
                                      </p:cBhvr>
                                      <p:tavLst>
                                        <p:tav tm="0">
                                          <p:val>
                                            <p:fltVal val="0.5"/>
                                          </p:val>
                                        </p:tav>
                                        <p:tav tm="100000">
                                          <p:val>
                                            <p:strVal val="#ppt_x"/>
                                          </p:val>
                                        </p:tav>
                                      </p:tavLst>
                                    </p:anim>
                                    <p:anim calcmode="lin" valueType="num">
                                      <p:cBhvr>
                                        <p:cTn id="84" dur="100" fill="hold"/>
                                        <p:tgtEl>
                                          <p:spTgt spid="7177"/>
                                        </p:tgtEl>
                                        <p:attrNameLst>
                                          <p:attrName>ppt_y</p:attrName>
                                        </p:attrNameLst>
                                      </p:cBhvr>
                                      <p:tavLst>
                                        <p:tav tm="0">
                                          <p:val>
                                            <p:fltVal val="0.5"/>
                                          </p:val>
                                        </p:tav>
                                        <p:tav tm="100000">
                                          <p:val>
                                            <p:strVal val="#ppt_y"/>
                                          </p:val>
                                        </p:tav>
                                      </p:tavLst>
                                    </p:anim>
                                  </p:childTnLst>
                                </p:cTn>
                              </p:par>
                            </p:childTnLst>
                          </p:cTn>
                        </p:par>
                        <p:par>
                          <p:cTn id="85" fill="hold">
                            <p:stCondLst>
                              <p:cond delay="2300"/>
                            </p:stCondLst>
                            <p:childTnLst>
                              <p:par>
                                <p:cTn id="86" presetID="53" presetClass="entr" presetSubtype="528" fill="hold" nodeType="afterEffect">
                                  <p:stCondLst>
                                    <p:cond delay="0"/>
                                  </p:stCondLst>
                                  <p:childTnLst>
                                    <p:set>
                                      <p:cBhvr>
                                        <p:cTn id="87" dur="1" fill="hold">
                                          <p:stCondLst>
                                            <p:cond delay="0"/>
                                          </p:stCondLst>
                                        </p:cTn>
                                        <p:tgtEl>
                                          <p:spTgt spid="7178"/>
                                        </p:tgtEl>
                                        <p:attrNameLst>
                                          <p:attrName>style.visibility</p:attrName>
                                        </p:attrNameLst>
                                      </p:cBhvr>
                                      <p:to>
                                        <p:strVal val="visible"/>
                                      </p:to>
                                    </p:set>
                                    <p:anim calcmode="lin" valueType="num">
                                      <p:cBhvr>
                                        <p:cTn id="88" dur="100" fill="hold"/>
                                        <p:tgtEl>
                                          <p:spTgt spid="7178"/>
                                        </p:tgtEl>
                                        <p:attrNameLst>
                                          <p:attrName>ppt_w</p:attrName>
                                        </p:attrNameLst>
                                      </p:cBhvr>
                                      <p:tavLst>
                                        <p:tav tm="0">
                                          <p:val>
                                            <p:fltVal val="0"/>
                                          </p:val>
                                        </p:tav>
                                        <p:tav tm="100000">
                                          <p:val>
                                            <p:strVal val="#ppt_w"/>
                                          </p:val>
                                        </p:tav>
                                      </p:tavLst>
                                    </p:anim>
                                    <p:anim calcmode="lin" valueType="num">
                                      <p:cBhvr>
                                        <p:cTn id="89" dur="100" fill="hold"/>
                                        <p:tgtEl>
                                          <p:spTgt spid="7178"/>
                                        </p:tgtEl>
                                        <p:attrNameLst>
                                          <p:attrName>ppt_h</p:attrName>
                                        </p:attrNameLst>
                                      </p:cBhvr>
                                      <p:tavLst>
                                        <p:tav tm="0">
                                          <p:val>
                                            <p:fltVal val="0"/>
                                          </p:val>
                                        </p:tav>
                                        <p:tav tm="100000">
                                          <p:val>
                                            <p:strVal val="#ppt_h"/>
                                          </p:val>
                                        </p:tav>
                                      </p:tavLst>
                                    </p:anim>
                                    <p:animEffect transition="in" filter="fade">
                                      <p:cBhvr>
                                        <p:cTn id="90" dur="100"/>
                                        <p:tgtEl>
                                          <p:spTgt spid="7178"/>
                                        </p:tgtEl>
                                      </p:cBhvr>
                                    </p:animEffect>
                                    <p:anim calcmode="lin" valueType="num">
                                      <p:cBhvr>
                                        <p:cTn id="91" dur="100" fill="hold"/>
                                        <p:tgtEl>
                                          <p:spTgt spid="7178"/>
                                        </p:tgtEl>
                                        <p:attrNameLst>
                                          <p:attrName>ppt_x</p:attrName>
                                        </p:attrNameLst>
                                      </p:cBhvr>
                                      <p:tavLst>
                                        <p:tav tm="0">
                                          <p:val>
                                            <p:fltVal val="0.5"/>
                                          </p:val>
                                        </p:tav>
                                        <p:tav tm="100000">
                                          <p:val>
                                            <p:strVal val="#ppt_x"/>
                                          </p:val>
                                        </p:tav>
                                      </p:tavLst>
                                    </p:anim>
                                    <p:anim calcmode="lin" valueType="num">
                                      <p:cBhvr>
                                        <p:cTn id="92" dur="100" fill="hold"/>
                                        <p:tgtEl>
                                          <p:spTgt spid="7178"/>
                                        </p:tgtEl>
                                        <p:attrNameLst>
                                          <p:attrName>ppt_y</p:attrName>
                                        </p:attrNameLst>
                                      </p:cBhvr>
                                      <p:tavLst>
                                        <p:tav tm="0">
                                          <p:val>
                                            <p:fltVal val="0.5"/>
                                          </p:val>
                                        </p:tav>
                                        <p:tav tm="100000">
                                          <p:val>
                                            <p:strVal val="#ppt_y"/>
                                          </p:val>
                                        </p:tav>
                                      </p:tavLst>
                                    </p:anim>
                                  </p:childTnLst>
                                </p:cTn>
                              </p:par>
                            </p:childTnLst>
                          </p:cTn>
                        </p:par>
                        <p:par>
                          <p:cTn id="93" fill="hold">
                            <p:stCondLst>
                              <p:cond delay="2400"/>
                            </p:stCondLst>
                            <p:childTnLst>
                              <p:par>
                                <p:cTn id="94" presetID="53" presetClass="entr" presetSubtype="528" fill="hold" nodeType="afterEffect">
                                  <p:stCondLst>
                                    <p:cond delay="0"/>
                                  </p:stCondLst>
                                  <p:childTnLst>
                                    <p:set>
                                      <p:cBhvr>
                                        <p:cTn id="95" dur="1" fill="hold">
                                          <p:stCondLst>
                                            <p:cond delay="0"/>
                                          </p:stCondLst>
                                        </p:cTn>
                                        <p:tgtEl>
                                          <p:spTgt spid="7179"/>
                                        </p:tgtEl>
                                        <p:attrNameLst>
                                          <p:attrName>style.visibility</p:attrName>
                                        </p:attrNameLst>
                                      </p:cBhvr>
                                      <p:to>
                                        <p:strVal val="visible"/>
                                      </p:to>
                                    </p:set>
                                    <p:anim calcmode="lin" valueType="num">
                                      <p:cBhvr>
                                        <p:cTn id="96" dur="100" fill="hold"/>
                                        <p:tgtEl>
                                          <p:spTgt spid="7179"/>
                                        </p:tgtEl>
                                        <p:attrNameLst>
                                          <p:attrName>ppt_w</p:attrName>
                                        </p:attrNameLst>
                                      </p:cBhvr>
                                      <p:tavLst>
                                        <p:tav tm="0">
                                          <p:val>
                                            <p:fltVal val="0"/>
                                          </p:val>
                                        </p:tav>
                                        <p:tav tm="100000">
                                          <p:val>
                                            <p:strVal val="#ppt_w"/>
                                          </p:val>
                                        </p:tav>
                                      </p:tavLst>
                                    </p:anim>
                                    <p:anim calcmode="lin" valueType="num">
                                      <p:cBhvr>
                                        <p:cTn id="97" dur="100" fill="hold"/>
                                        <p:tgtEl>
                                          <p:spTgt spid="7179"/>
                                        </p:tgtEl>
                                        <p:attrNameLst>
                                          <p:attrName>ppt_h</p:attrName>
                                        </p:attrNameLst>
                                      </p:cBhvr>
                                      <p:tavLst>
                                        <p:tav tm="0">
                                          <p:val>
                                            <p:fltVal val="0"/>
                                          </p:val>
                                        </p:tav>
                                        <p:tav tm="100000">
                                          <p:val>
                                            <p:strVal val="#ppt_h"/>
                                          </p:val>
                                        </p:tav>
                                      </p:tavLst>
                                    </p:anim>
                                    <p:animEffect transition="in" filter="fade">
                                      <p:cBhvr>
                                        <p:cTn id="98" dur="100"/>
                                        <p:tgtEl>
                                          <p:spTgt spid="7179"/>
                                        </p:tgtEl>
                                      </p:cBhvr>
                                    </p:animEffect>
                                    <p:anim calcmode="lin" valueType="num">
                                      <p:cBhvr>
                                        <p:cTn id="99" dur="100" fill="hold"/>
                                        <p:tgtEl>
                                          <p:spTgt spid="7179"/>
                                        </p:tgtEl>
                                        <p:attrNameLst>
                                          <p:attrName>ppt_x</p:attrName>
                                        </p:attrNameLst>
                                      </p:cBhvr>
                                      <p:tavLst>
                                        <p:tav tm="0">
                                          <p:val>
                                            <p:fltVal val="0.5"/>
                                          </p:val>
                                        </p:tav>
                                        <p:tav tm="100000">
                                          <p:val>
                                            <p:strVal val="#ppt_x"/>
                                          </p:val>
                                        </p:tav>
                                      </p:tavLst>
                                    </p:anim>
                                    <p:anim calcmode="lin" valueType="num">
                                      <p:cBhvr>
                                        <p:cTn id="100" dur="100" fill="hold"/>
                                        <p:tgtEl>
                                          <p:spTgt spid="7179"/>
                                        </p:tgtEl>
                                        <p:attrNameLst>
                                          <p:attrName>ppt_y</p:attrName>
                                        </p:attrNameLst>
                                      </p:cBhvr>
                                      <p:tavLst>
                                        <p:tav tm="0">
                                          <p:val>
                                            <p:fltVal val="0.5"/>
                                          </p:val>
                                        </p:tav>
                                        <p:tav tm="100000">
                                          <p:val>
                                            <p:strVal val="#ppt_y"/>
                                          </p:val>
                                        </p:tav>
                                      </p:tavLst>
                                    </p:anim>
                                  </p:childTnLst>
                                </p:cTn>
                              </p:par>
                            </p:childTnLst>
                          </p:cTn>
                        </p:par>
                        <p:par>
                          <p:cTn id="101" fill="hold">
                            <p:stCondLst>
                              <p:cond delay="2500"/>
                            </p:stCondLst>
                            <p:childTnLst>
                              <p:par>
                                <p:cTn id="102" presetID="53" presetClass="entr" presetSubtype="528" fill="hold" nodeType="afterEffect">
                                  <p:stCondLst>
                                    <p:cond delay="0"/>
                                  </p:stCondLst>
                                  <p:childTnLst>
                                    <p:set>
                                      <p:cBhvr>
                                        <p:cTn id="103" dur="1" fill="hold">
                                          <p:stCondLst>
                                            <p:cond delay="0"/>
                                          </p:stCondLst>
                                        </p:cTn>
                                        <p:tgtEl>
                                          <p:spTgt spid="7180"/>
                                        </p:tgtEl>
                                        <p:attrNameLst>
                                          <p:attrName>style.visibility</p:attrName>
                                        </p:attrNameLst>
                                      </p:cBhvr>
                                      <p:to>
                                        <p:strVal val="visible"/>
                                      </p:to>
                                    </p:set>
                                    <p:anim calcmode="lin" valueType="num">
                                      <p:cBhvr>
                                        <p:cTn id="104" dur="100" fill="hold"/>
                                        <p:tgtEl>
                                          <p:spTgt spid="7180"/>
                                        </p:tgtEl>
                                        <p:attrNameLst>
                                          <p:attrName>ppt_w</p:attrName>
                                        </p:attrNameLst>
                                      </p:cBhvr>
                                      <p:tavLst>
                                        <p:tav tm="0">
                                          <p:val>
                                            <p:fltVal val="0"/>
                                          </p:val>
                                        </p:tav>
                                        <p:tav tm="100000">
                                          <p:val>
                                            <p:strVal val="#ppt_w"/>
                                          </p:val>
                                        </p:tav>
                                      </p:tavLst>
                                    </p:anim>
                                    <p:anim calcmode="lin" valueType="num">
                                      <p:cBhvr>
                                        <p:cTn id="105" dur="100" fill="hold"/>
                                        <p:tgtEl>
                                          <p:spTgt spid="7180"/>
                                        </p:tgtEl>
                                        <p:attrNameLst>
                                          <p:attrName>ppt_h</p:attrName>
                                        </p:attrNameLst>
                                      </p:cBhvr>
                                      <p:tavLst>
                                        <p:tav tm="0">
                                          <p:val>
                                            <p:fltVal val="0"/>
                                          </p:val>
                                        </p:tav>
                                        <p:tav tm="100000">
                                          <p:val>
                                            <p:strVal val="#ppt_h"/>
                                          </p:val>
                                        </p:tav>
                                      </p:tavLst>
                                    </p:anim>
                                    <p:animEffect transition="in" filter="fade">
                                      <p:cBhvr>
                                        <p:cTn id="106" dur="100"/>
                                        <p:tgtEl>
                                          <p:spTgt spid="7180"/>
                                        </p:tgtEl>
                                      </p:cBhvr>
                                    </p:animEffect>
                                    <p:anim calcmode="lin" valueType="num">
                                      <p:cBhvr>
                                        <p:cTn id="107" dur="100" fill="hold"/>
                                        <p:tgtEl>
                                          <p:spTgt spid="7180"/>
                                        </p:tgtEl>
                                        <p:attrNameLst>
                                          <p:attrName>ppt_x</p:attrName>
                                        </p:attrNameLst>
                                      </p:cBhvr>
                                      <p:tavLst>
                                        <p:tav tm="0">
                                          <p:val>
                                            <p:fltVal val="0.5"/>
                                          </p:val>
                                        </p:tav>
                                        <p:tav tm="100000">
                                          <p:val>
                                            <p:strVal val="#ppt_x"/>
                                          </p:val>
                                        </p:tav>
                                      </p:tavLst>
                                    </p:anim>
                                    <p:anim calcmode="lin" valueType="num">
                                      <p:cBhvr>
                                        <p:cTn id="108" dur="100" fill="hold"/>
                                        <p:tgtEl>
                                          <p:spTgt spid="7180"/>
                                        </p:tgtEl>
                                        <p:attrNameLst>
                                          <p:attrName>ppt_y</p:attrName>
                                        </p:attrNameLst>
                                      </p:cBhvr>
                                      <p:tavLst>
                                        <p:tav tm="0">
                                          <p:val>
                                            <p:fltVal val="0.5"/>
                                          </p:val>
                                        </p:tav>
                                        <p:tav tm="100000">
                                          <p:val>
                                            <p:strVal val="#ppt_y"/>
                                          </p:val>
                                        </p:tav>
                                      </p:tavLst>
                                    </p:anim>
                                  </p:childTnLst>
                                </p:cTn>
                              </p:par>
                            </p:childTnLst>
                          </p:cTn>
                        </p:par>
                        <p:par>
                          <p:cTn id="109" fill="hold">
                            <p:stCondLst>
                              <p:cond delay="2600"/>
                            </p:stCondLst>
                            <p:childTnLst>
                              <p:par>
                                <p:cTn id="110" presetID="53" presetClass="entr" presetSubtype="528" fill="hold" nodeType="afterEffect">
                                  <p:stCondLst>
                                    <p:cond delay="0"/>
                                  </p:stCondLst>
                                  <p:childTnLst>
                                    <p:set>
                                      <p:cBhvr>
                                        <p:cTn id="111" dur="1" fill="hold">
                                          <p:stCondLst>
                                            <p:cond delay="0"/>
                                          </p:stCondLst>
                                        </p:cTn>
                                        <p:tgtEl>
                                          <p:spTgt spid="7182"/>
                                        </p:tgtEl>
                                        <p:attrNameLst>
                                          <p:attrName>style.visibility</p:attrName>
                                        </p:attrNameLst>
                                      </p:cBhvr>
                                      <p:to>
                                        <p:strVal val="visible"/>
                                      </p:to>
                                    </p:set>
                                    <p:anim calcmode="lin" valueType="num">
                                      <p:cBhvr>
                                        <p:cTn id="112" dur="100" fill="hold"/>
                                        <p:tgtEl>
                                          <p:spTgt spid="7182"/>
                                        </p:tgtEl>
                                        <p:attrNameLst>
                                          <p:attrName>ppt_w</p:attrName>
                                        </p:attrNameLst>
                                      </p:cBhvr>
                                      <p:tavLst>
                                        <p:tav tm="0">
                                          <p:val>
                                            <p:fltVal val="0"/>
                                          </p:val>
                                        </p:tav>
                                        <p:tav tm="100000">
                                          <p:val>
                                            <p:strVal val="#ppt_w"/>
                                          </p:val>
                                        </p:tav>
                                      </p:tavLst>
                                    </p:anim>
                                    <p:anim calcmode="lin" valueType="num">
                                      <p:cBhvr>
                                        <p:cTn id="113" dur="100" fill="hold"/>
                                        <p:tgtEl>
                                          <p:spTgt spid="7182"/>
                                        </p:tgtEl>
                                        <p:attrNameLst>
                                          <p:attrName>ppt_h</p:attrName>
                                        </p:attrNameLst>
                                      </p:cBhvr>
                                      <p:tavLst>
                                        <p:tav tm="0">
                                          <p:val>
                                            <p:fltVal val="0"/>
                                          </p:val>
                                        </p:tav>
                                        <p:tav tm="100000">
                                          <p:val>
                                            <p:strVal val="#ppt_h"/>
                                          </p:val>
                                        </p:tav>
                                      </p:tavLst>
                                    </p:anim>
                                    <p:animEffect transition="in" filter="fade">
                                      <p:cBhvr>
                                        <p:cTn id="114" dur="100"/>
                                        <p:tgtEl>
                                          <p:spTgt spid="7182"/>
                                        </p:tgtEl>
                                      </p:cBhvr>
                                    </p:animEffect>
                                    <p:anim calcmode="lin" valueType="num">
                                      <p:cBhvr>
                                        <p:cTn id="115" dur="100" fill="hold"/>
                                        <p:tgtEl>
                                          <p:spTgt spid="7182"/>
                                        </p:tgtEl>
                                        <p:attrNameLst>
                                          <p:attrName>ppt_x</p:attrName>
                                        </p:attrNameLst>
                                      </p:cBhvr>
                                      <p:tavLst>
                                        <p:tav tm="0">
                                          <p:val>
                                            <p:fltVal val="0.5"/>
                                          </p:val>
                                        </p:tav>
                                        <p:tav tm="100000">
                                          <p:val>
                                            <p:strVal val="#ppt_x"/>
                                          </p:val>
                                        </p:tav>
                                      </p:tavLst>
                                    </p:anim>
                                    <p:anim calcmode="lin" valueType="num">
                                      <p:cBhvr>
                                        <p:cTn id="116" dur="100" fill="hold"/>
                                        <p:tgtEl>
                                          <p:spTgt spid="7182"/>
                                        </p:tgtEl>
                                        <p:attrNameLst>
                                          <p:attrName>ppt_y</p:attrName>
                                        </p:attrNameLst>
                                      </p:cBhvr>
                                      <p:tavLst>
                                        <p:tav tm="0">
                                          <p:val>
                                            <p:fltVal val="0.5"/>
                                          </p:val>
                                        </p:tav>
                                        <p:tav tm="100000">
                                          <p:val>
                                            <p:strVal val="#ppt_y"/>
                                          </p:val>
                                        </p:tav>
                                      </p:tavLst>
                                    </p:anim>
                                  </p:childTnLst>
                                </p:cTn>
                              </p:par>
                            </p:childTnLst>
                          </p:cTn>
                        </p:par>
                        <p:par>
                          <p:cTn id="117" fill="hold">
                            <p:stCondLst>
                              <p:cond delay="2700"/>
                            </p:stCondLst>
                            <p:childTnLst>
                              <p:par>
                                <p:cTn id="118" presetID="53" presetClass="entr" presetSubtype="528" fill="hold" nodeType="afterEffect">
                                  <p:stCondLst>
                                    <p:cond delay="0"/>
                                  </p:stCondLst>
                                  <p:childTnLst>
                                    <p:set>
                                      <p:cBhvr>
                                        <p:cTn id="119" dur="1" fill="hold">
                                          <p:stCondLst>
                                            <p:cond delay="0"/>
                                          </p:stCondLst>
                                        </p:cTn>
                                        <p:tgtEl>
                                          <p:spTgt spid="7181"/>
                                        </p:tgtEl>
                                        <p:attrNameLst>
                                          <p:attrName>style.visibility</p:attrName>
                                        </p:attrNameLst>
                                      </p:cBhvr>
                                      <p:to>
                                        <p:strVal val="visible"/>
                                      </p:to>
                                    </p:set>
                                    <p:anim calcmode="lin" valueType="num">
                                      <p:cBhvr>
                                        <p:cTn id="120" dur="100" fill="hold"/>
                                        <p:tgtEl>
                                          <p:spTgt spid="7181"/>
                                        </p:tgtEl>
                                        <p:attrNameLst>
                                          <p:attrName>ppt_w</p:attrName>
                                        </p:attrNameLst>
                                      </p:cBhvr>
                                      <p:tavLst>
                                        <p:tav tm="0">
                                          <p:val>
                                            <p:fltVal val="0"/>
                                          </p:val>
                                        </p:tav>
                                        <p:tav tm="100000">
                                          <p:val>
                                            <p:strVal val="#ppt_w"/>
                                          </p:val>
                                        </p:tav>
                                      </p:tavLst>
                                    </p:anim>
                                    <p:anim calcmode="lin" valueType="num">
                                      <p:cBhvr>
                                        <p:cTn id="121" dur="100" fill="hold"/>
                                        <p:tgtEl>
                                          <p:spTgt spid="7181"/>
                                        </p:tgtEl>
                                        <p:attrNameLst>
                                          <p:attrName>ppt_h</p:attrName>
                                        </p:attrNameLst>
                                      </p:cBhvr>
                                      <p:tavLst>
                                        <p:tav tm="0">
                                          <p:val>
                                            <p:fltVal val="0"/>
                                          </p:val>
                                        </p:tav>
                                        <p:tav tm="100000">
                                          <p:val>
                                            <p:strVal val="#ppt_h"/>
                                          </p:val>
                                        </p:tav>
                                      </p:tavLst>
                                    </p:anim>
                                    <p:animEffect transition="in" filter="fade">
                                      <p:cBhvr>
                                        <p:cTn id="122" dur="100"/>
                                        <p:tgtEl>
                                          <p:spTgt spid="7181"/>
                                        </p:tgtEl>
                                      </p:cBhvr>
                                    </p:animEffect>
                                    <p:anim calcmode="lin" valueType="num">
                                      <p:cBhvr>
                                        <p:cTn id="123" dur="100" fill="hold"/>
                                        <p:tgtEl>
                                          <p:spTgt spid="7181"/>
                                        </p:tgtEl>
                                        <p:attrNameLst>
                                          <p:attrName>ppt_x</p:attrName>
                                        </p:attrNameLst>
                                      </p:cBhvr>
                                      <p:tavLst>
                                        <p:tav tm="0">
                                          <p:val>
                                            <p:fltVal val="0.5"/>
                                          </p:val>
                                        </p:tav>
                                        <p:tav tm="100000">
                                          <p:val>
                                            <p:strVal val="#ppt_x"/>
                                          </p:val>
                                        </p:tav>
                                      </p:tavLst>
                                    </p:anim>
                                    <p:anim calcmode="lin" valueType="num">
                                      <p:cBhvr>
                                        <p:cTn id="124" dur="100" fill="hold"/>
                                        <p:tgtEl>
                                          <p:spTgt spid="7181"/>
                                        </p:tgtEl>
                                        <p:attrNameLst>
                                          <p:attrName>ppt_y</p:attrName>
                                        </p:attrNameLst>
                                      </p:cBhvr>
                                      <p:tavLst>
                                        <p:tav tm="0">
                                          <p:val>
                                            <p:fltVal val="0.5"/>
                                          </p:val>
                                        </p:tav>
                                        <p:tav tm="100000">
                                          <p:val>
                                            <p:strVal val="#ppt_y"/>
                                          </p:val>
                                        </p:tav>
                                      </p:tavLst>
                                    </p:anim>
                                  </p:childTnLst>
                                </p:cTn>
                              </p:par>
                            </p:childTnLst>
                          </p:cTn>
                        </p:par>
                        <p:par>
                          <p:cTn id="125" fill="hold">
                            <p:stCondLst>
                              <p:cond delay="2800"/>
                            </p:stCondLst>
                            <p:childTnLst>
                              <p:par>
                                <p:cTn id="126" presetID="53" presetClass="entr" presetSubtype="528" fill="hold" nodeType="afterEffect">
                                  <p:stCondLst>
                                    <p:cond delay="0"/>
                                  </p:stCondLst>
                                  <p:childTnLst>
                                    <p:set>
                                      <p:cBhvr>
                                        <p:cTn id="127" dur="1" fill="hold">
                                          <p:stCondLst>
                                            <p:cond delay="0"/>
                                          </p:stCondLst>
                                        </p:cTn>
                                        <p:tgtEl>
                                          <p:spTgt spid="7183"/>
                                        </p:tgtEl>
                                        <p:attrNameLst>
                                          <p:attrName>style.visibility</p:attrName>
                                        </p:attrNameLst>
                                      </p:cBhvr>
                                      <p:to>
                                        <p:strVal val="visible"/>
                                      </p:to>
                                    </p:set>
                                    <p:anim calcmode="lin" valueType="num">
                                      <p:cBhvr>
                                        <p:cTn id="128" dur="100" fill="hold"/>
                                        <p:tgtEl>
                                          <p:spTgt spid="7183"/>
                                        </p:tgtEl>
                                        <p:attrNameLst>
                                          <p:attrName>ppt_w</p:attrName>
                                        </p:attrNameLst>
                                      </p:cBhvr>
                                      <p:tavLst>
                                        <p:tav tm="0">
                                          <p:val>
                                            <p:fltVal val="0"/>
                                          </p:val>
                                        </p:tav>
                                        <p:tav tm="100000">
                                          <p:val>
                                            <p:strVal val="#ppt_w"/>
                                          </p:val>
                                        </p:tav>
                                      </p:tavLst>
                                    </p:anim>
                                    <p:anim calcmode="lin" valueType="num">
                                      <p:cBhvr>
                                        <p:cTn id="129" dur="100" fill="hold"/>
                                        <p:tgtEl>
                                          <p:spTgt spid="7183"/>
                                        </p:tgtEl>
                                        <p:attrNameLst>
                                          <p:attrName>ppt_h</p:attrName>
                                        </p:attrNameLst>
                                      </p:cBhvr>
                                      <p:tavLst>
                                        <p:tav tm="0">
                                          <p:val>
                                            <p:fltVal val="0"/>
                                          </p:val>
                                        </p:tav>
                                        <p:tav tm="100000">
                                          <p:val>
                                            <p:strVal val="#ppt_h"/>
                                          </p:val>
                                        </p:tav>
                                      </p:tavLst>
                                    </p:anim>
                                    <p:animEffect transition="in" filter="fade">
                                      <p:cBhvr>
                                        <p:cTn id="130" dur="100"/>
                                        <p:tgtEl>
                                          <p:spTgt spid="7183"/>
                                        </p:tgtEl>
                                      </p:cBhvr>
                                    </p:animEffect>
                                    <p:anim calcmode="lin" valueType="num">
                                      <p:cBhvr>
                                        <p:cTn id="131" dur="100" fill="hold"/>
                                        <p:tgtEl>
                                          <p:spTgt spid="7183"/>
                                        </p:tgtEl>
                                        <p:attrNameLst>
                                          <p:attrName>ppt_x</p:attrName>
                                        </p:attrNameLst>
                                      </p:cBhvr>
                                      <p:tavLst>
                                        <p:tav tm="0">
                                          <p:val>
                                            <p:fltVal val="0.5"/>
                                          </p:val>
                                        </p:tav>
                                        <p:tav tm="100000">
                                          <p:val>
                                            <p:strVal val="#ppt_x"/>
                                          </p:val>
                                        </p:tav>
                                      </p:tavLst>
                                    </p:anim>
                                    <p:anim calcmode="lin" valueType="num">
                                      <p:cBhvr>
                                        <p:cTn id="132" dur="100" fill="hold"/>
                                        <p:tgtEl>
                                          <p:spTgt spid="7183"/>
                                        </p:tgtEl>
                                        <p:attrNameLst>
                                          <p:attrName>ppt_y</p:attrName>
                                        </p:attrNameLst>
                                      </p:cBhvr>
                                      <p:tavLst>
                                        <p:tav tm="0">
                                          <p:val>
                                            <p:fltVal val="0.5"/>
                                          </p:val>
                                        </p:tav>
                                        <p:tav tm="100000">
                                          <p:val>
                                            <p:strVal val="#ppt_y"/>
                                          </p:val>
                                        </p:tav>
                                      </p:tavLst>
                                    </p:anim>
                                  </p:childTnLst>
                                </p:cTn>
                              </p:par>
                            </p:childTnLst>
                          </p:cTn>
                        </p:par>
                        <p:par>
                          <p:cTn id="133" fill="hold">
                            <p:stCondLst>
                              <p:cond delay="2900"/>
                            </p:stCondLst>
                            <p:childTnLst>
                              <p:par>
                                <p:cTn id="134" presetID="53" presetClass="entr" presetSubtype="528" fill="hold" nodeType="afterEffect">
                                  <p:stCondLst>
                                    <p:cond delay="0"/>
                                  </p:stCondLst>
                                  <p:childTnLst>
                                    <p:set>
                                      <p:cBhvr>
                                        <p:cTn id="135" dur="1" fill="hold">
                                          <p:stCondLst>
                                            <p:cond delay="0"/>
                                          </p:stCondLst>
                                        </p:cTn>
                                        <p:tgtEl>
                                          <p:spTgt spid="7185"/>
                                        </p:tgtEl>
                                        <p:attrNameLst>
                                          <p:attrName>style.visibility</p:attrName>
                                        </p:attrNameLst>
                                      </p:cBhvr>
                                      <p:to>
                                        <p:strVal val="visible"/>
                                      </p:to>
                                    </p:set>
                                    <p:anim calcmode="lin" valueType="num">
                                      <p:cBhvr>
                                        <p:cTn id="136" dur="100" fill="hold"/>
                                        <p:tgtEl>
                                          <p:spTgt spid="7185"/>
                                        </p:tgtEl>
                                        <p:attrNameLst>
                                          <p:attrName>ppt_w</p:attrName>
                                        </p:attrNameLst>
                                      </p:cBhvr>
                                      <p:tavLst>
                                        <p:tav tm="0">
                                          <p:val>
                                            <p:fltVal val="0"/>
                                          </p:val>
                                        </p:tav>
                                        <p:tav tm="100000">
                                          <p:val>
                                            <p:strVal val="#ppt_w"/>
                                          </p:val>
                                        </p:tav>
                                      </p:tavLst>
                                    </p:anim>
                                    <p:anim calcmode="lin" valueType="num">
                                      <p:cBhvr>
                                        <p:cTn id="137" dur="100" fill="hold"/>
                                        <p:tgtEl>
                                          <p:spTgt spid="7185"/>
                                        </p:tgtEl>
                                        <p:attrNameLst>
                                          <p:attrName>ppt_h</p:attrName>
                                        </p:attrNameLst>
                                      </p:cBhvr>
                                      <p:tavLst>
                                        <p:tav tm="0">
                                          <p:val>
                                            <p:fltVal val="0"/>
                                          </p:val>
                                        </p:tav>
                                        <p:tav tm="100000">
                                          <p:val>
                                            <p:strVal val="#ppt_h"/>
                                          </p:val>
                                        </p:tav>
                                      </p:tavLst>
                                    </p:anim>
                                    <p:animEffect transition="in" filter="fade">
                                      <p:cBhvr>
                                        <p:cTn id="138" dur="100"/>
                                        <p:tgtEl>
                                          <p:spTgt spid="7185"/>
                                        </p:tgtEl>
                                      </p:cBhvr>
                                    </p:animEffect>
                                    <p:anim calcmode="lin" valueType="num">
                                      <p:cBhvr>
                                        <p:cTn id="139" dur="100" fill="hold"/>
                                        <p:tgtEl>
                                          <p:spTgt spid="7185"/>
                                        </p:tgtEl>
                                        <p:attrNameLst>
                                          <p:attrName>ppt_x</p:attrName>
                                        </p:attrNameLst>
                                      </p:cBhvr>
                                      <p:tavLst>
                                        <p:tav tm="0">
                                          <p:val>
                                            <p:fltVal val="0.5"/>
                                          </p:val>
                                        </p:tav>
                                        <p:tav tm="100000">
                                          <p:val>
                                            <p:strVal val="#ppt_x"/>
                                          </p:val>
                                        </p:tav>
                                      </p:tavLst>
                                    </p:anim>
                                    <p:anim calcmode="lin" valueType="num">
                                      <p:cBhvr>
                                        <p:cTn id="140" dur="100" fill="hold"/>
                                        <p:tgtEl>
                                          <p:spTgt spid="7185"/>
                                        </p:tgtEl>
                                        <p:attrNameLst>
                                          <p:attrName>ppt_y</p:attrName>
                                        </p:attrNameLst>
                                      </p:cBhvr>
                                      <p:tavLst>
                                        <p:tav tm="0">
                                          <p:val>
                                            <p:fltVal val="0.5"/>
                                          </p:val>
                                        </p:tav>
                                        <p:tav tm="100000">
                                          <p:val>
                                            <p:strVal val="#ppt_y"/>
                                          </p:val>
                                        </p:tav>
                                      </p:tavLst>
                                    </p:anim>
                                  </p:childTnLst>
                                </p:cTn>
                              </p:par>
                            </p:childTnLst>
                          </p:cTn>
                        </p:par>
                        <p:par>
                          <p:cTn id="141" fill="hold">
                            <p:stCondLst>
                              <p:cond delay="3000"/>
                            </p:stCondLst>
                            <p:childTnLst>
                              <p:par>
                                <p:cTn id="142" presetID="53" presetClass="entr" presetSubtype="528" fill="hold" nodeType="afterEffect">
                                  <p:stCondLst>
                                    <p:cond delay="0"/>
                                  </p:stCondLst>
                                  <p:childTnLst>
                                    <p:set>
                                      <p:cBhvr>
                                        <p:cTn id="143" dur="1" fill="hold">
                                          <p:stCondLst>
                                            <p:cond delay="0"/>
                                          </p:stCondLst>
                                        </p:cTn>
                                        <p:tgtEl>
                                          <p:spTgt spid="7186"/>
                                        </p:tgtEl>
                                        <p:attrNameLst>
                                          <p:attrName>style.visibility</p:attrName>
                                        </p:attrNameLst>
                                      </p:cBhvr>
                                      <p:to>
                                        <p:strVal val="visible"/>
                                      </p:to>
                                    </p:set>
                                    <p:anim calcmode="lin" valueType="num">
                                      <p:cBhvr>
                                        <p:cTn id="144" dur="100" fill="hold"/>
                                        <p:tgtEl>
                                          <p:spTgt spid="7186"/>
                                        </p:tgtEl>
                                        <p:attrNameLst>
                                          <p:attrName>ppt_w</p:attrName>
                                        </p:attrNameLst>
                                      </p:cBhvr>
                                      <p:tavLst>
                                        <p:tav tm="0">
                                          <p:val>
                                            <p:fltVal val="0"/>
                                          </p:val>
                                        </p:tav>
                                        <p:tav tm="100000">
                                          <p:val>
                                            <p:strVal val="#ppt_w"/>
                                          </p:val>
                                        </p:tav>
                                      </p:tavLst>
                                    </p:anim>
                                    <p:anim calcmode="lin" valueType="num">
                                      <p:cBhvr>
                                        <p:cTn id="145" dur="100" fill="hold"/>
                                        <p:tgtEl>
                                          <p:spTgt spid="7186"/>
                                        </p:tgtEl>
                                        <p:attrNameLst>
                                          <p:attrName>ppt_h</p:attrName>
                                        </p:attrNameLst>
                                      </p:cBhvr>
                                      <p:tavLst>
                                        <p:tav tm="0">
                                          <p:val>
                                            <p:fltVal val="0"/>
                                          </p:val>
                                        </p:tav>
                                        <p:tav tm="100000">
                                          <p:val>
                                            <p:strVal val="#ppt_h"/>
                                          </p:val>
                                        </p:tav>
                                      </p:tavLst>
                                    </p:anim>
                                    <p:animEffect transition="in" filter="fade">
                                      <p:cBhvr>
                                        <p:cTn id="146" dur="100"/>
                                        <p:tgtEl>
                                          <p:spTgt spid="7186"/>
                                        </p:tgtEl>
                                      </p:cBhvr>
                                    </p:animEffect>
                                    <p:anim calcmode="lin" valueType="num">
                                      <p:cBhvr>
                                        <p:cTn id="147" dur="100" fill="hold"/>
                                        <p:tgtEl>
                                          <p:spTgt spid="7186"/>
                                        </p:tgtEl>
                                        <p:attrNameLst>
                                          <p:attrName>ppt_x</p:attrName>
                                        </p:attrNameLst>
                                      </p:cBhvr>
                                      <p:tavLst>
                                        <p:tav tm="0">
                                          <p:val>
                                            <p:fltVal val="0.5"/>
                                          </p:val>
                                        </p:tav>
                                        <p:tav tm="100000">
                                          <p:val>
                                            <p:strVal val="#ppt_x"/>
                                          </p:val>
                                        </p:tav>
                                      </p:tavLst>
                                    </p:anim>
                                    <p:anim calcmode="lin" valueType="num">
                                      <p:cBhvr>
                                        <p:cTn id="148" dur="100" fill="hold"/>
                                        <p:tgtEl>
                                          <p:spTgt spid="7186"/>
                                        </p:tgtEl>
                                        <p:attrNameLst>
                                          <p:attrName>ppt_y</p:attrName>
                                        </p:attrNameLst>
                                      </p:cBhvr>
                                      <p:tavLst>
                                        <p:tav tm="0">
                                          <p:val>
                                            <p:fltVal val="0.5"/>
                                          </p:val>
                                        </p:tav>
                                        <p:tav tm="100000">
                                          <p:val>
                                            <p:strVal val="#ppt_y"/>
                                          </p:val>
                                        </p:tav>
                                      </p:tavLst>
                                    </p:anim>
                                  </p:childTnLst>
                                </p:cTn>
                              </p:par>
                            </p:childTnLst>
                          </p:cTn>
                        </p:par>
                        <p:par>
                          <p:cTn id="149" fill="hold">
                            <p:stCondLst>
                              <p:cond delay="3100"/>
                            </p:stCondLst>
                            <p:childTnLst>
                              <p:par>
                                <p:cTn id="150" presetID="53" presetClass="entr" presetSubtype="528" fill="hold" nodeType="afterEffect">
                                  <p:stCondLst>
                                    <p:cond delay="0"/>
                                  </p:stCondLst>
                                  <p:childTnLst>
                                    <p:set>
                                      <p:cBhvr>
                                        <p:cTn id="151" dur="1" fill="hold">
                                          <p:stCondLst>
                                            <p:cond delay="0"/>
                                          </p:stCondLst>
                                        </p:cTn>
                                        <p:tgtEl>
                                          <p:spTgt spid="7184"/>
                                        </p:tgtEl>
                                        <p:attrNameLst>
                                          <p:attrName>style.visibility</p:attrName>
                                        </p:attrNameLst>
                                      </p:cBhvr>
                                      <p:to>
                                        <p:strVal val="visible"/>
                                      </p:to>
                                    </p:set>
                                    <p:anim calcmode="lin" valueType="num">
                                      <p:cBhvr>
                                        <p:cTn id="152" dur="100" fill="hold"/>
                                        <p:tgtEl>
                                          <p:spTgt spid="7184"/>
                                        </p:tgtEl>
                                        <p:attrNameLst>
                                          <p:attrName>ppt_w</p:attrName>
                                        </p:attrNameLst>
                                      </p:cBhvr>
                                      <p:tavLst>
                                        <p:tav tm="0">
                                          <p:val>
                                            <p:fltVal val="0"/>
                                          </p:val>
                                        </p:tav>
                                        <p:tav tm="100000">
                                          <p:val>
                                            <p:strVal val="#ppt_w"/>
                                          </p:val>
                                        </p:tav>
                                      </p:tavLst>
                                    </p:anim>
                                    <p:anim calcmode="lin" valueType="num">
                                      <p:cBhvr>
                                        <p:cTn id="153" dur="100" fill="hold"/>
                                        <p:tgtEl>
                                          <p:spTgt spid="7184"/>
                                        </p:tgtEl>
                                        <p:attrNameLst>
                                          <p:attrName>ppt_h</p:attrName>
                                        </p:attrNameLst>
                                      </p:cBhvr>
                                      <p:tavLst>
                                        <p:tav tm="0">
                                          <p:val>
                                            <p:fltVal val="0"/>
                                          </p:val>
                                        </p:tav>
                                        <p:tav tm="100000">
                                          <p:val>
                                            <p:strVal val="#ppt_h"/>
                                          </p:val>
                                        </p:tav>
                                      </p:tavLst>
                                    </p:anim>
                                    <p:animEffect transition="in" filter="fade">
                                      <p:cBhvr>
                                        <p:cTn id="154" dur="100"/>
                                        <p:tgtEl>
                                          <p:spTgt spid="7184"/>
                                        </p:tgtEl>
                                      </p:cBhvr>
                                    </p:animEffect>
                                    <p:anim calcmode="lin" valueType="num">
                                      <p:cBhvr>
                                        <p:cTn id="155" dur="100" fill="hold"/>
                                        <p:tgtEl>
                                          <p:spTgt spid="7184"/>
                                        </p:tgtEl>
                                        <p:attrNameLst>
                                          <p:attrName>ppt_x</p:attrName>
                                        </p:attrNameLst>
                                      </p:cBhvr>
                                      <p:tavLst>
                                        <p:tav tm="0">
                                          <p:val>
                                            <p:fltVal val="0.5"/>
                                          </p:val>
                                        </p:tav>
                                        <p:tav tm="100000">
                                          <p:val>
                                            <p:strVal val="#ppt_x"/>
                                          </p:val>
                                        </p:tav>
                                      </p:tavLst>
                                    </p:anim>
                                    <p:anim calcmode="lin" valueType="num">
                                      <p:cBhvr>
                                        <p:cTn id="156" dur="100" fill="hold"/>
                                        <p:tgtEl>
                                          <p:spTgt spid="7184"/>
                                        </p:tgtEl>
                                        <p:attrNameLst>
                                          <p:attrName>ppt_y</p:attrName>
                                        </p:attrNameLst>
                                      </p:cBhvr>
                                      <p:tavLst>
                                        <p:tav tm="0">
                                          <p:val>
                                            <p:fltVal val="0.5"/>
                                          </p:val>
                                        </p:tav>
                                        <p:tav tm="100000">
                                          <p:val>
                                            <p:strVal val="#ppt_y"/>
                                          </p:val>
                                        </p:tav>
                                      </p:tavLst>
                                    </p:anim>
                                  </p:childTnLst>
                                </p:cTn>
                              </p:par>
                            </p:childTnLst>
                          </p:cTn>
                        </p:par>
                        <p:par>
                          <p:cTn id="157" fill="hold">
                            <p:stCondLst>
                              <p:cond delay="3200"/>
                            </p:stCondLst>
                            <p:childTnLst>
                              <p:par>
                                <p:cTn id="158" presetID="53" presetClass="entr" presetSubtype="528" fill="hold" nodeType="afterEffect">
                                  <p:stCondLst>
                                    <p:cond delay="0"/>
                                  </p:stCondLst>
                                  <p:childTnLst>
                                    <p:set>
                                      <p:cBhvr>
                                        <p:cTn id="159" dur="1" fill="hold">
                                          <p:stCondLst>
                                            <p:cond delay="0"/>
                                          </p:stCondLst>
                                        </p:cTn>
                                        <p:tgtEl>
                                          <p:spTgt spid="7187"/>
                                        </p:tgtEl>
                                        <p:attrNameLst>
                                          <p:attrName>style.visibility</p:attrName>
                                        </p:attrNameLst>
                                      </p:cBhvr>
                                      <p:to>
                                        <p:strVal val="visible"/>
                                      </p:to>
                                    </p:set>
                                    <p:anim calcmode="lin" valueType="num">
                                      <p:cBhvr>
                                        <p:cTn id="160" dur="100" fill="hold"/>
                                        <p:tgtEl>
                                          <p:spTgt spid="7187"/>
                                        </p:tgtEl>
                                        <p:attrNameLst>
                                          <p:attrName>ppt_w</p:attrName>
                                        </p:attrNameLst>
                                      </p:cBhvr>
                                      <p:tavLst>
                                        <p:tav tm="0">
                                          <p:val>
                                            <p:fltVal val="0"/>
                                          </p:val>
                                        </p:tav>
                                        <p:tav tm="100000">
                                          <p:val>
                                            <p:strVal val="#ppt_w"/>
                                          </p:val>
                                        </p:tav>
                                      </p:tavLst>
                                    </p:anim>
                                    <p:anim calcmode="lin" valueType="num">
                                      <p:cBhvr>
                                        <p:cTn id="161" dur="100" fill="hold"/>
                                        <p:tgtEl>
                                          <p:spTgt spid="7187"/>
                                        </p:tgtEl>
                                        <p:attrNameLst>
                                          <p:attrName>ppt_h</p:attrName>
                                        </p:attrNameLst>
                                      </p:cBhvr>
                                      <p:tavLst>
                                        <p:tav tm="0">
                                          <p:val>
                                            <p:fltVal val="0"/>
                                          </p:val>
                                        </p:tav>
                                        <p:tav tm="100000">
                                          <p:val>
                                            <p:strVal val="#ppt_h"/>
                                          </p:val>
                                        </p:tav>
                                      </p:tavLst>
                                    </p:anim>
                                    <p:animEffect transition="in" filter="fade">
                                      <p:cBhvr>
                                        <p:cTn id="162" dur="100"/>
                                        <p:tgtEl>
                                          <p:spTgt spid="7187"/>
                                        </p:tgtEl>
                                      </p:cBhvr>
                                    </p:animEffect>
                                    <p:anim calcmode="lin" valueType="num">
                                      <p:cBhvr>
                                        <p:cTn id="163" dur="100" fill="hold"/>
                                        <p:tgtEl>
                                          <p:spTgt spid="7187"/>
                                        </p:tgtEl>
                                        <p:attrNameLst>
                                          <p:attrName>ppt_x</p:attrName>
                                        </p:attrNameLst>
                                      </p:cBhvr>
                                      <p:tavLst>
                                        <p:tav tm="0">
                                          <p:val>
                                            <p:fltVal val="0.5"/>
                                          </p:val>
                                        </p:tav>
                                        <p:tav tm="100000">
                                          <p:val>
                                            <p:strVal val="#ppt_x"/>
                                          </p:val>
                                        </p:tav>
                                      </p:tavLst>
                                    </p:anim>
                                    <p:anim calcmode="lin" valueType="num">
                                      <p:cBhvr>
                                        <p:cTn id="164" dur="100" fill="hold"/>
                                        <p:tgtEl>
                                          <p:spTgt spid="7187"/>
                                        </p:tgtEl>
                                        <p:attrNameLst>
                                          <p:attrName>ppt_y</p:attrName>
                                        </p:attrNameLst>
                                      </p:cBhvr>
                                      <p:tavLst>
                                        <p:tav tm="0">
                                          <p:val>
                                            <p:fltVal val="0.5"/>
                                          </p:val>
                                        </p:tav>
                                        <p:tav tm="100000">
                                          <p:val>
                                            <p:strVal val="#ppt_y"/>
                                          </p:val>
                                        </p:tav>
                                      </p:tavLst>
                                    </p:anim>
                                  </p:childTnLst>
                                </p:cTn>
                              </p:par>
                            </p:childTnLst>
                          </p:cTn>
                        </p:par>
                        <p:par>
                          <p:cTn id="165" fill="hold">
                            <p:stCondLst>
                              <p:cond delay="3300"/>
                            </p:stCondLst>
                            <p:childTnLst>
                              <p:par>
                                <p:cTn id="166" presetID="53" presetClass="entr" presetSubtype="528" fill="hold" nodeType="afterEffect">
                                  <p:stCondLst>
                                    <p:cond delay="0"/>
                                  </p:stCondLst>
                                  <p:childTnLst>
                                    <p:set>
                                      <p:cBhvr>
                                        <p:cTn id="167" dur="1" fill="hold">
                                          <p:stCondLst>
                                            <p:cond delay="0"/>
                                          </p:stCondLst>
                                        </p:cTn>
                                        <p:tgtEl>
                                          <p:spTgt spid="7189"/>
                                        </p:tgtEl>
                                        <p:attrNameLst>
                                          <p:attrName>style.visibility</p:attrName>
                                        </p:attrNameLst>
                                      </p:cBhvr>
                                      <p:to>
                                        <p:strVal val="visible"/>
                                      </p:to>
                                    </p:set>
                                    <p:anim calcmode="lin" valueType="num">
                                      <p:cBhvr>
                                        <p:cTn id="168" dur="100" fill="hold"/>
                                        <p:tgtEl>
                                          <p:spTgt spid="7189"/>
                                        </p:tgtEl>
                                        <p:attrNameLst>
                                          <p:attrName>ppt_w</p:attrName>
                                        </p:attrNameLst>
                                      </p:cBhvr>
                                      <p:tavLst>
                                        <p:tav tm="0">
                                          <p:val>
                                            <p:fltVal val="0"/>
                                          </p:val>
                                        </p:tav>
                                        <p:tav tm="100000">
                                          <p:val>
                                            <p:strVal val="#ppt_w"/>
                                          </p:val>
                                        </p:tav>
                                      </p:tavLst>
                                    </p:anim>
                                    <p:anim calcmode="lin" valueType="num">
                                      <p:cBhvr>
                                        <p:cTn id="169" dur="100" fill="hold"/>
                                        <p:tgtEl>
                                          <p:spTgt spid="7189"/>
                                        </p:tgtEl>
                                        <p:attrNameLst>
                                          <p:attrName>ppt_h</p:attrName>
                                        </p:attrNameLst>
                                      </p:cBhvr>
                                      <p:tavLst>
                                        <p:tav tm="0">
                                          <p:val>
                                            <p:fltVal val="0"/>
                                          </p:val>
                                        </p:tav>
                                        <p:tav tm="100000">
                                          <p:val>
                                            <p:strVal val="#ppt_h"/>
                                          </p:val>
                                        </p:tav>
                                      </p:tavLst>
                                    </p:anim>
                                    <p:animEffect transition="in" filter="fade">
                                      <p:cBhvr>
                                        <p:cTn id="170" dur="100"/>
                                        <p:tgtEl>
                                          <p:spTgt spid="7189"/>
                                        </p:tgtEl>
                                      </p:cBhvr>
                                    </p:animEffect>
                                    <p:anim calcmode="lin" valueType="num">
                                      <p:cBhvr>
                                        <p:cTn id="171" dur="100" fill="hold"/>
                                        <p:tgtEl>
                                          <p:spTgt spid="7189"/>
                                        </p:tgtEl>
                                        <p:attrNameLst>
                                          <p:attrName>ppt_x</p:attrName>
                                        </p:attrNameLst>
                                      </p:cBhvr>
                                      <p:tavLst>
                                        <p:tav tm="0">
                                          <p:val>
                                            <p:fltVal val="0.5"/>
                                          </p:val>
                                        </p:tav>
                                        <p:tav tm="100000">
                                          <p:val>
                                            <p:strVal val="#ppt_x"/>
                                          </p:val>
                                        </p:tav>
                                      </p:tavLst>
                                    </p:anim>
                                    <p:anim calcmode="lin" valueType="num">
                                      <p:cBhvr>
                                        <p:cTn id="172" dur="100" fill="hold"/>
                                        <p:tgtEl>
                                          <p:spTgt spid="7189"/>
                                        </p:tgtEl>
                                        <p:attrNameLst>
                                          <p:attrName>ppt_y</p:attrName>
                                        </p:attrNameLst>
                                      </p:cBhvr>
                                      <p:tavLst>
                                        <p:tav tm="0">
                                          <p:val>
                                            <p:fltVal val="0.5"/>
                                          </p:val>
                                        </p:tav>
                                        <p:tav tm="100000">
                                          <p:val>
                                            <p:strVal val="#ppt_y"/>
                                          </p:val>
                                        </p:tav>
                                      </p:tavLst>
                                    </p:anim>
                                  </p:childTnLst>
                                </p:cTn>
                              </p:par>
                            </p:childTnLst>
                          </p:cTn>
                        </p:par>
                        <p:par>
                          <p:cTn id="173" fill="hold">
                            <p:stCondLst>
                              <p:cond delay="3400"/>
                            </p:stCondLst>
                            <p:childTnLst>
                              <p:par>
                                <p:cTn id="174" presetID="53" presetClass="entr" presetSubtype="528" fill="hold" nodeType="afterEffect">
                                  <p:stCondLst>
                                    <p:cond delay="0"/>
                                  </p:stCondLst>
                                  <p:childTnLst>
                                    <p:set>
                                      <p:cBhvr>
                                        <p:cTn id="175" dur="1" fill="hold">
                                          <p:stCondLst>
                                            <p:cond delay="0"/>
                                          </p:stCondLst>
                                        </p:cTn>
                                        <p:tgtEl>
                                          <p:spTgt spid="93"/>
                                        </p:tgtEl>
                                        <p:attrNameLst>
                                          <p:attrName>style.visibility</p:attrName>
                                        </p:attrNameLst>
                                      </p:cBhvr>
                                      <p:to>
                                        <p:strVal val="visible"/>
                                      </p:to>
                                    </p:set>
                                    <p:anim calcmode="lin" valueType="num">
                                      <p:cBhvr>
                                        <p:cTn id="176" dur="100" fill="hold"/>
                                        <p:tgtEl>
                                          <p:spTgt spid="93"/>
                                        </p:tgtEl>
                                        <p:attrNameLst>
                                          <p:attrName>ppt_w</p:attrName>
                                        </p:attrNameLst>
                                      </p:cBhvr>
                                      <p:tavLst>
                                        <p:tav tm="0">
                                          <p:val>
                                            <p:fltVal val="0"/>
                                          </p:val>
                                        </p:tav>
                                        <p:tav tm="100000">
                                          <p:val>
                                            <p:strVal val="#ppt_w"/>
                                          </p:val>
                                        </p:tav>
                                      </p:tavLst>
                                    </p:anim>
                                    <p:anim calcmode="lin" valueType="num">
                                      <p:cBhvr>
                                        <p:cTn id="177" dur="100" fill="hold"/>
                                        <p:tgtEl>
                                          <p:spTgt spid="93"/>
                                        </p:tgtEl>
                                        <p:attrNameLst>
                                          <p:attrName>ppt_h</p:attrName>
                                        </p:attrNameLst>
                                      </p:cBhvr>
                                      <p:tavLst>
                                        <p:tav tm="0">
                                          <p:val>
                                            <p:fltVal val="0"/>
                                          </p:val>
                                        </p:tav>
                                        <p:tav tm="100000">
                                          <p:val>
                                            <p:strVal val="#ppt_h"/>
                                          </p:val>
                                        </p:tav>
                                      </p:tavLst>
                                    </p:anim>
                                    <p:animEffect transition="in" filter="fade">
                                      <p:cBhvr>
                                        <p:cTn id="178" dur="100"/>
                                        <p:tgtEl>
                                          <p:spTgt spid="93"/>
                                        </p:tgtEl>
                                      </p:cBhvr>
                                    </p:animEffect>
                                    <p:anim calcmode="lin" valueType="num">
                                      <p:cBhvr>
                                        <p:cTn id="179" dur="100" fill="hold"/>
                                        <p:tgtEl>
                                          <p:spTgt spid="93"/>
                                        </p:tgtEl>
                                        <p:attrNameLst>
                                          <p:attrName>ppt_x</p:attrName>
                                        </p:attrNameLst>
                                      </p:cBhvr>
                                      <p:tavLst>
                                        <p:tav tm="0">
                                          <p:val>
                                            <p:fltVal val="0.5"/>
                                          </p:val>
                                        </p:tav>
                                        <p:tav tm="100000">
                                          <p:val>
                                            <p:strVal val="#ppt_x"/>
                                          </p:val>
                                        </p:tav>
                                      </p:tavLst>
                                    </p:anim>
                                    <p:anim calcmode="lin" valueType="num">
                                      <p:cBhvr>
                                        <p:cTn id="180" dur="100" fill="hold"/>
                                        <p:tgtEl>
                                          <p:spTgt spid="93"/>
                                        </p:tgtEl>
                                        <p:attrNameLst>
                                          <p:attrName>ppt_y</p:attrName>
                                        </p:attrNameLst>
                                      </p:cBhvr>
                                      <p:tavLst>
                                        <p:tav tm="0">
                                          <p:val>
                                            <p:fltVal val="0.5"/>
                                          </p:val>
                                        </p:tav>
                                        <p:tav tm="100000">
                                          <p:val>
                                            <p:strVal val="#ppt_y"/>
                                          </p:val>
                                        </p:tav>
                                      </p:tavLst>
                                    </p:anim>
                                  </p:childTnLst>
                                </p:cTn>
                              </p:par>
                            </p:childTnLst>
                          </p:cTn>
                        </p:par>
                        <p:par>
                          <p:cTn id="181" fill="hold">
                            <p:stCondLst>
                              <p:cond delay="3500"/>
                            </p:stCondLst>
                            <p:childTnLst>
                              <p:par>
                                <p:cTn id="182" presetID="53" presetClass="entr" presetSubtype="528" fill="hold" nodeType="afterEffect">
                                  <p:stCondLst>
                                    <p:cond delay="0"/>
                                  </p:stCondLst>
                                  <p:childTnLst>
                                    <p:set>
                                      <p:cBhvr>
                                        <p:cTn id="183" dur="1" fill="hold">
                                          <p:stCondLst>
                                            <p:cond delay="0"/>
                                          </p:stCondLst>
                                        </p:cTn>
                                        <p:tgtEl>
                                          <p:spTgt spid="7188"/>
                                        </p:tgtEl>
                                        <p:attrNameLst>
                                          <p:attrName>style.visibility</p:attrName>
                                        </p:attrNameLst>
                                      </p:cBhvr>
                                      <p:to>
                                        <p:strVal val="visible"/>
                                      </p:to>
                                    </p:set>
                                    <p:anim calcmode="lin" valueType="num">
                                      <p:cBhvr>
                                        <p:cTn id="184" dur="100" fill="hold"/>
                                        <p:tgtEl>
                                          <p:spTgt spid="7188"/>
                                        </p:tgtEl>
                                        <p:attrNameLst>
                                          <p:attrName>ppt_w</p:attrName>
                                        </p:attrNameLst>
                                      </p:cBhvr>
                                      <p:tavLst>
                                        <p:tav tm="0">
                                          <p:val>
                                            <p:fltVal val="0"/>
                                          </p:val>
                                        </p:tav>
                                        <p:tav tm="100000">
                                          <p:val>
                                            <p:strVal val="#ppt_w"/>
                                          </p:val>
                                        </p:tav>
                                      </p:tavLst>
                                    </p:anim>
                                    <p:anim calcmode="lin" valueType="num">
                                      <p:cBhvr>
                                        <p:cTn id="185" dur="100" fill="hold"/>
                                        <p:tgtEl>
                                          <p:spTgt spid="7188"/>
                                        </p:tgtEl>
                                        <p:attrNameLst>
                                          <p:attrName>ppt_h</p:attrName>
                                        </p:attrNameLst>
                                      </p:cBhvr>
                                      <p:tavLst>
                                        <p:tav tm="0">
                                          <p:val>
                                            <p:fltVal val="0"/>
                                          </p:val>
                                        </p:tav>
                                        <p:tav tm="100000">
                                          <p:val>
                                            <p:strVal val="#ppt_h"/>
                                          </p:val>
                                        </p:tav>
                                      </p:tavLst>
                                    </p:anim>
                                    <p:animEffect transition="in" filter="fade">
                                      <p:cBhvr>
                                        <p:cTn id="186" dur="100"/>
                                        <p:tgtEl>
                                          <p:spTgt spid="7188"/>
                                        </p:tgtEl>
                                      </p:cBhvr>
                                    </p:animEffect>
                                    <p:anim calcmode="lin" valueType="num">
                                      <p:cBhvr>
                                        <p:cTn id="187" dur="100" fill="hold"/>
                                        <p:tgtEl>
                                          <p:spTgt spid="7188"/>
                                        </p:tgtEl>
                                        <p:attrNameLst>
                                          <p:attrName>ppt_x</p:attrName>
                                        </p:attrNameLst>
                                      </p:cBhvr>
                                      <p:tavLst>
                                        <p:tav tm="0">
                                          <p:val>
                                            <p:fltVal val="0.5"/>
                                          </p:val>
                                        </p:tav>
                                        <p:tav tm="100000">
                                          <p:val>
                                            <p:strVal val="#ppt_x"/>
                                          </p:val>
                                        </p:tav>
                                      </p:tavLst>
                                    </p:anim>
                                    <p:anim calcmode="lin" valueType="num">
                                      <p:cBhvr>
                                        <p:cTn id="188" dur="100" fill="hold"/>
                                        <p:tgtEl>
                                          <p:spTgt spid="7188"/>
                                        </p:tgtEl>
                                        <p:attrNameLst>
                                          <p:attrName>ppt_y</p:attrName>
                                        </p:attrNameLst>
                                      </p:cBhvr>
                                      <p:tavLst>
                                        <p:tav tm="0">
                                          <p:val>
                                            <p:fltVal val="0.5"/>
                                          </p:val>
                                        </p:tav>
                                        <p:tav tm="100000">
                                          <p:val>
                                            <p:strVal val="#ppt_y"/>
                                          </p:val>
                                        </p:tav>
                                      </p:tavLst>
                                    </p:anim>
                                  </p:childTnLst>
                                </p:cTn>
                              </p:par>
                            </p:childTnLst>
                          </p:cTn>
                        </p:par>
                        <p:par>
                          <p:cTn id="189" fill="hold">
                            <p:stCondLst>
                              <p:cond delay="3600"/>
                            </p:stCondLst>
                            <p:childTnLst>
                              <p:par>
                                <p:cTn id="190" presetID="53" presetClass="entr" presetSubtype="528" fill="hold" nodeType="afterEffect">
                                  <p:stCondLst>
                                    <p:cond delay="0"/>
                                  </p:stCondLst>
                                  <p:childTnLst>
                                    <p:set>
                                      <p:cBhvr>
                                        <p:cTn id="191" dur="1" fill="hold">
                                          <p:stCondLst>
                                            <p:cond delay="0"/>
                                          </p:stCondLst>
                                        </p:cTn>
                                        <p:tgtEl>
                                          <p:spTgt spid="7191"/>
                                        </p:tgtEl>
                                        <p:attrNameLst>
                                          <p:attrName>style.visibility</p:attrName>
                                        </p:attrNameLst>
                                      </p:cBhvr>
                                      <p:to>
                                        <p:strVal val="visible"/>
                                      </p:to>
                                    </p:set>
                                    <p:anim calcmode="lin" valueType="num">
                                      <p:cBhvr>
                                        <p:cTn id="192" dur="100" fill="hold"/>
                                        <p:tgtEl>
                                          <p:spTgt spid="7191"/>
                                        </p:tgtEl>
                                        <p:attrNameLst>
                                          <p:attrName>ppt_w</p:attrName>
                                        </p:attrNameLst>
                                      </p:cBhvr>
                                      <p:tavLst>
                                        <p:tav tm="0">
                                          <p:val>
                                            <p:fltVal val="0"/>
                                          </p:val>
                                        </p:tav>
                                        <p:tav tm="100000">
                                          <p:val>
                                            <p:strVal val="#ppt_w"/>
                                          </p:val>
                                        </p:tav>
                                      </p:tavLst>
                                    </p:anim>
                                    <p:anim calcmode="lin" valueType="num">
                                      <p:cBhvr>
                                        <p:cTn id="193" dur="100" fill="hold"/>
                                        <p:tgtEl>
                                          <p:spTgt spid="7191"/>
                                        </p:tgtEl>
                                        <p:attrNameLst>
                                          <p:attrName>ppt_h</p:attrName>
                                        </p:attrNameLst>
                                      </p:cBhvr>
                                      <p:tavLst>
                                        <p:tav tm="0">
                                          <p:val>
                                            <p:fltVal val="0"/>
                                          </p:val>
                                        </p:tav>
                                        <p:tav tm="100000">
                                          <p:val>
                                            <p:strVal val="#ppt_h"/>
                                          </p:val>
                                        </p:tav>
                                      </p:tavLst>
                                    </p:anim>
                                    <p:animEffect transition="in" filter="fade">
                                      <p:cBhvr>
                                        <p:cTn id="194" dur="100"/>
                                        <p:tgtEl>
                                          <p:spTgt spid="7191"/>
                                        </p:tgtEl>
                                      </p:cBhvr>
                                    </p:animEffect>
                                    <p:anim calcmode="lin" valueType="num">
                                      <p:cBhvr>
                                        <p:cTn id="195" dur="100" fill="hold"/>
                                        <p:tgtEl>
                                          <p:spTgt spid="7191"/>
                                        </p:tgtEl>
                                        <p:attrNameLst>
                                          <p:attrName>ppt_x</p:attrName>
                                        </p:attrNameLst>
                                      </p:cBhvr>
                                      <p:tavLst>
                                        <p:tav tm="0">
                                          <p:val>
                                            <p:fltVal val="0.5"/>
                                          </p:val>
                                        </p:tav>
                                        <p:tav tm="100000">
                                          <p:val>
                                            <p:strVal val="#ppt_x"/>
                                          </p:val>
                                        </p:tav>
                                      </p:tavLst>
                                    </p:anim>
                                    <p:anim calcmode="lin" valueType="num">
                                      <p:cBhvr>
                                        <p:cTn id="196" dur="100" fill="hold"/>
                                        <p:tgtEl>
                                          <p:spTgt spid="7191"/>
                                        </p:tgtEl>
                                        <p:attrNameLst>
                                          <p:attrName>ppt_y</p:attrName>
                                        </p:attrNameLst>
                                      </p:cBhvr>
                                      <p:tavLst>
                                        <p:tav tm="0">
                                          <p:val>
                                            <p:fltVal val="0.5"/>
                                          </p:val>
                                        </p:tav>
                                        <p:tav tm="100000">
                                          <p:val>
                                            <p:strVal val="#ppt_y"/>
                                          </p:val>
                                        </p:tav>
                                      </p:tavLst>
                                    </p:anim>
                                  </p:childTnLst>
                                </p:cTn>
                              </p:par>
                            </p:childTnLst>
                          </p:cTn>
                        </p:par>
                        <p:par>
                          <p:cTn id="197" fill="hold">
                            <p:stCondLst>
                              <p:cond delay="3700"/>
                            </p:stCondLst>
                            <p:childTnLst>
                              <p:par>
                                <p:cTn id="198" presetID="53" presetClass="entr" presetSubtype="528" fill="hold" nodeType="afterEffect">
                                  <p:stCondLst>
                                    <p:cond delay="0"/>
                                  </p:stCondLst>
                                  <p:childTnLst>
                                    <p:set>
                                      <p:cBhvr>
                                        <p:cTn id="199" dur="1" fill="hold">
                                          <p:stCondLst>
                                            <p:cond delay="0"/>
                                          </p:stCondLst>
                                        </p:cTn>
                                        <p:tgtEl>
                                          <p:spTgt spid="7190"/>
                                        </p:tgtEl>
                                        <p:attrNameLst>
                                          <p:attrName>style.visibility</p:attrName>
                                        </p:attrNameLst>
                                      </p:cBhvr>
                                      <p:to>
                                        <p:strVal val="visible"/>
                                      </p:to>
                                    </p:set>
                                    <p:anim calcmode="lin" valueType="num">
                                      <p:cBhvr>
                                        <p:cTn id="200" dur="100" fill="hold"/>
                                        <p:tgtEl>
                                          <p:spTgt spid="7190"/>
                                        </p:tgtEl>
                                        <p:attrNameLst>
                                          <p:attrName>ppt_w</p:attrName>
                                        </p:attrNameLst>
                                      </p:cBhvr>
                                      <p:tavLst>
                                        <p:tav tm="0">
                                          <p:val>
                                            <p:fltVal val="0"/>
                                          </p:val>
                                        </p:tav>
                                        <p:tav tm="100000">
                                          <p:val>
                                            <p:strVal val="#ppt_w"/>
                                          </p:val>
                                        </p:tav>
                                      </p:tavLst>
                                    </p:anim>
                                    <p:anim calcmode="lin" valueType="num">
                                      <p:cBhvr>
                                        <p:cTn id="201" dur="100" fill="hold"/>
                                        <p:tgtEl>
                                          <p:spTgt spid="7190"/>
                                        </p:tgtEl>
                                        <p:attrNameLst>
                                          <p:attrName>ppt_h</p:attrName>
                                        </p:attrNameLst>
                                      </p:cBhvr>
                                      <p:tavLst>
                                        <p:tav tm="0">
                                          <p:val>
                                            <p:fltVal val="0"/>
                                          </p:val>
                                        </p:tav>
                                        <p:tav tm="100000">
                                          <p:val>
                                            <p:strVal val="#ppt_h"/>
                                          </p:val>
                                        </p:tav>
                                      </p:tavLst>
                                    </p:anim>
                                    <p:animEffect transition="in" filter="fade">
                                      <p:cBhvr>
                                        <p:cTn id="202" dur="100"/>
                                        <p:tgtEl>
                                          <p:spTgt spid="7190"/>
                                        </p:tgtEl>
                                      </p:cBhvr>
                                    </p:animEffect>
                                    <p:anim calcmode="lin" valueType="num">
                                      <p:cBhvr>
                                        <p:cTn id="203" dur="100" fill="hold"/>
                                        <p:tgtEl>
                                          <p:spTgt spid="7190"/>
                                        </p:tgtEl>
                                        <p:attrNameLst>
                                          <p:attrName>ppt_x</p:attrName>
                                        </p:attrNameLst>
                                      </p:cBhvr>
                                      <p:tavLst>
                                        <p:tav tm="0">
                                          <p:val>
                                            <p:fltVal val="0.5"/>
                                          </p:val>
                                        </p:tav>
                                        <p:tav tm="100000">
                                          <p:val>
                                            <p:strVal val="#ppt_x"/>
                                          </p:val>
                                        </p:tav>
                                      </p:tavLst>
                                    </p:anim>
                                    <p:anim calcmode="lin" valueType="num">
                                      <p:cBhvr>
                                        <p:cTn id="204" dur="100" fill="hold"/>
                                        <p:tgtEl>
                                          <p:spTgt spid="7190"/>
                                        </p:tgtEl>
                                        <p:attrNameLst>
                                          <p:attrName>ppt_y</p:attrName>
                                        </p:attrNameLst>
                                      </p:cBhvr>
                                      <p:tavLst>
                                        <p:tav tm="0">
                                          <p:val>
                                            <p:fltVal val="0.5"/>
                                          </p:val>
                                        </p:tav>
                                        <p:tav tm="100000">
                                          <p:val>
                                            <p:strVal val="#ppt_y"/>
                                          </p:val>
                                        </p:tav>
                                      </p:tavLst>
                                    </p:anim>
                                  </p:childTnLst>
                                </p:cTn>
                              </p:par>
                            </p:childTnLst>
                          </p:cTn>
                        </p:par>
                        <p:par>
                          <p:cTn id="205" fill="hold">
                            <p:stCondLst>
                              <p:cond delay="3800"/>
                            </p:stCondLst>
                            <p:childTnLst>
                              <p:par>
                                <p:cTn id="206" presetID="53" presetClass="entr" presetSubtype="528" fill="hold" nodeType="afterEffect">
                                  <p:stCondLst>
                                    <p:cond delay="0"/>
                                  </p:stCondLst>
                                  <p:childTnLst>
                                    <p:set>
                                      <p:cBhvr>
                                        <p:cTn id="207" dur="1" fill="hold">
                                          <p:stCondLst>
                                            <p:cond delay="0"/>
                                          </p:stCondLst>
                                        </p:cTn>
                                        <p:tgtEl>
                                          <p:spTgt spid="7192"/>
                                        </p:tgtEl>
                                        <p:attrNameLst>
                                          <p:attrName>style.visibility</p:attrName>
                                        </p:attrNameLst>
                                      </p:cBhvr>
                                      <p:to>
                                        <p:strVal val="visible"/>
                                      </p:to>
                                    </p:set>
                                    <p:anim calcmode="lin" valueType="num">
                                      <p:cBhvr>
                                        <p:cTn id="208" dur="100" fill="hold"/>
                                        <p:tgtEl>
                                          <p:spTgt spid="7192"/>
                                        </p:tgtEl>
                                        <p:attrNameLst>
                                          <p:attrName>ppt_w</p:attrName>
                                        </p:attrNameLst>
                                      </p:cBhvr>
                                      <p:tavLst>
                                        <p:tav tm="0">
                                          <p:val>
                                            <p:fltVal val="0"/>
                                          </p:val>
                                        </p:tav>
                                        <p:tav tm="100000">
                                          <p:val>
                                            <p:strVal val="#ppt_w"/>
                                          </p:val>
                                        </p:tav>
                                      </p:tavLst>
                                    </p:anim>
                                    <p:anim calcmode="lin" valueType="num">
                                      <p:cBhvr>
                                        <p:cTn id="209" dur="100" fill="hold"/>
                                        <p:tgtEl>
                                          <p:spTgt spid="7192"/>
                                        </p:tgtEl>
                                        <p:attrNameLst>
                                          <p:attrName>ppt_h</p:attrName>
                                        </p:attrNameLst>
                                      </p:cBhvr>
                                      <p:tavLst>
                                        <p:tav tm="0">
                                          <p:val>
                                            <p:fltVal val="0"/>
                                          </p:val>
                                        </p:tav>
                                        <p:tav tm="100000">
                                          <p:val>
                                            <p:strVal val="#ppt_h"/>
                                          </p:val>
                                        </p:tav>
                                      </p:tavLst>
                                    </p:anim>
                                    <p:animEffect transition="in" filter="fade">
                                      <p:cBhvr>
                                        <p:cTn id="210" dur="100"/>
                                        <p:tgtEl>
                                          <p:spTgt spid="7192"/>
                                        </p:tgtEl>
                                      </p:cBhvr>
                                    </p:animEffect>
                                    <p:anim calcmode="lin" valueType="num">
                                      <p:cBhvr>
                                        <p:cTn id="211" dur="100" fill="hold"/>
                                        <p:tgtEl>
                                          <p:spTgt spid="7192"/>
                                        </p:tgtEl>
                                        <p:attrNameLst>
                                          <p:attrName>ppt_x</p:attrName>
                                        </p:attrNameLst>
                                      </p:cBhvr>
                                      <p:tavLst>
                                        <p:tav tm="0">
                                          <p:val>
                                            <p:fltVal val="0.5"/>
                                          </p:val>
                                        </p:tav>
                                        <p:tav tm="100000">
                                          <p:val>
                                            <p:strVal val="#ppt_x"/>
                                          </p:val>
                                        </p:tav>
                                      </p:tavLst>
                                    </p:anim>
                                    <p:anim calcmode="lin" valueType="num">
                                      <p:cBhvr>
                                        <p:cTn id="212" dur="100" fill="hold"/>
                                        <p:tgtEl>
                                          <p:spTgt spid="7192"/>
                                        </p:tgtEl>
                                        <p:attrNameLst>
                                          <p:attrName>ppt_y</p:attrName>
                                        </p:attrNameLst>
                                      </p:cBhvr>
                                      <p:tavLst>
                                        <p:tav tm="0">
                                          <p:val>
                                            <p:fltVal val="0.5"/>
                                          </p:val>
                                        </p:tav>
                                        <p:tav tm="100000">
                                          <p:val>
                                            <p:strVal val="#ppt_y"/>
                                          </p:val>
                                        </p:tav>
                                      </p:tavLst>
                                    </p:anim>
                                  </p:childTnLst>
                                </p:cTn>
                              </p:par>
                            </p:childTnLst>
                          </p:cTn>
                        </p:par>
                        <p:par>
                          <p:cTn id="213" fill="hold">
                            <p:stCondLst>
                              <p:cond delay="3900"/>
                            </p:stCondLst>
                            <p:childTnLst>
                              <p:par>
                                <p:cTn id="214" presetID="53" presetClass="entr" presetSubtype="528" fill="hold" nodeType="afterEffect">
                                  <p:stCondLst>
                                    <p:cond delay="0"/>
                                  </p:stCondLst>
                                  <p:childTnLst>
                                    <p:set>
                                      <p:cBhvr>
                                        <p:cTn id="215" dur="1" fill="hold">
                                          <p:stCondLst>
                                            <p:cond delay="0"/>
                                          </p:stCondLst>
                                        </p:cTn>
                                        <p:tgtEl>
                                          <p:spTgt spid="92"/>
                                        </p:tgtEl>
                                        <p:attrNameLst>
                                          <p:attrName>style.visibility</p:attrName>
                                        </p:attrNameLst>
                                      </p:cBhvr>
                                      <p:to>
                                        <p:strVal val="visible"/>
                                      </p:to>
                                    </p:set>
                                    <p:anim calcmode="lin" valueType="num">
                                      <p:cBhvr>
                                        <p:cTn id="216" dur="100" fill="hold"/>
                                        <p:tgtEl>
                                          <p:spTgt spid="92"/>
                                        </p:tgtEl>
                                        <p:attrNameLst>
                                          <p:attrName>ppt_w</p:attrName>
                                        </p:attrNameLst>
                                      </p:cBhvr>
                                      <p:tavLst>
                                        <p:tav tm="0">
                                          <p:val>
                                            <p:fltVal val="0"/>
                                          </p:val>
                                        </p:tav>
                                        <p:tav tm="100000">
                                          <p:val>
                                            <p:strVal val="#ppt_w"/>
                                          </p:val>
                                        </p:tav>
                                      </p:tavLst>
                                    </p:anim>
                                    <p:anim calcmode="lin" valueType="num">
                                      <p:cBhvr>
                                        <p:cTn id="217" dur="100" fill="hold"/>
                                        <p:tgtEl>
                                          <p:spTgt spid="92"/>
                                        </p:tgtEl>
                                        <p:attrNameLst>
                                          <p:attrName>ppt_h</p:attrName>
                                        </p:attrNameLst>
                                      </p:cBhvr>
                                      <p:tavLst>
                                        <p:tav tm="0">
                                          <p:val>
                                            <p:fltVal val="0"/>
                                          </p:val>
                                        </p:tav>
                                        <p:tav tm="100000">
                                          <p:val>
                                            <p:strVal val="#ppt_h"/>
                                          </p:val>
                                        </p:tav>
                                      </p:tavLst>
                                    </p:anim>
                                    <p:animEffect transition="in" filter="fade">
                                      <p:cBhvr>
                                        <p:cTn id="218" dur="100"/>
                                        <p:tgtEl>
                                          <p:spTgt spid="92"/>
                                        </p:tgtEl>
                                      </p:cBhvr>
                                    </p:animEffect>
                                    <p:anim calcmode="lin" valueType="num">
                                      <p:cBhvr>
                                        <p:cTn id="219" dur="100" fill="hold"/>
                                        <p:tgtEl>
                                          <p:spTgt spid="92"/>
                                        </p:tgtEl>
                                        <p:attrNameLst>
                                          <p:attrName>ppt_x</p:attrName>
                                        </p:attrNameLst>
                                      </p:cBhvr>
                                      <p:tavLst>
                                        <p:tav tm="0">
                                          <p:val>
                                            <p:fltVal val="0.5"/>
                                          </p:val>
                                        </p:tav>
                                        <p:tav tm="100000">
                                          <p:val>
                                            <p:strVal val="#ppt_x"/>
                                          </p:val>
                                        </p:tav>
                                      </p:tavLst>
                                    </p:anim>
                                    <p:anim calcmode="lin" valueType="num">
                                      <p:cBhvr>
                                        <p:cTn id="220" dur="100" fill="hold"/>
                                        <p:tgtEl>
                                          <p:spTgt spid="92"/>
                                        </p:tgtEl>
                                        <p:attrNameLst>
                                          <p:attrName>ppt_y</p:attrName>
                                        </p:attrNameLst>
                                      </p:cBhvr>
                                      <p:tavLst>
                                        <p:tav tm="0">
                                          <p:val>
                                            <p:fltVal val="0.5"/>
                                          </p:val>
                                        </p:tav>
                                        <p:tav tm="100000">
                                          <p:val>
                                            <p:strVal val="#ppt_y"/>
                                          </p:val>
                                        </p:tav>
                                      </p:tavLst>
                                    </p:anim>
                                  </p:childTnLst>
                                </p:cTn>
                              </p:par>
                            </p:childTnLst>
                          </p:cTn>
                        </p:par>
                        <p:par>
                          <p:cTn id="221" fill="hold">
                            <p:stCondLst>
                              <p:cond delay="4000"/>
                            </p:stCondLst>
                            <p:childTnLst>
                              <p:par>
                                <p:cTn id="222" presetID="53" presetClass="entr" presetSubtype="528" fill="hold" nodeType="afterEffect">
                                  <p:stCondLst>
                                    <p:cond delay="0"/>
                                  </p:stCondLst>
                                  <p:childTnLst>
                                    <p:set>
                                      <p:cBhvr>
                                        <p:cTn id="223" dur="1" fill="hold">
                                          <p:stCondLst>
                                            <p:cond delay="0"/>
                                          </p:stCondLst>
                                        </p:cTn>
                                        <p:tgtEl>
                                          <p:spTgt spid="7169"/>
                                        </p:tgtEl>
                                        <p:attrNameLst>
                                          <p:attrName>style.visibility</p:attrName>
                                        </p:attrNameLst>
                                      </p:cBhvr>
                                      <p:to>
                                        <p:strVal val="visible"/>
                                      </p:to>
                                    </p:set>
                                    <p:anim calcmode="lin" valueType="num">
                                      <p:cBhvr>
                                        <p:cTn id="224" dur="100" fill="hold"/>
                                        <p:tgtEl>
                                          <p:spTgt spid="7169"/>
                                        </p:tgtEl>
                                        <p:attrNameLst>
                                          <p:attrName>ppt_w</p:attrName>
                                        </p:attrNameLst>
                                      </p:cBhvr>
                                      <p:tavLst>
                                        <p:tav tm="0">
                                          <p:val>
                                            <p:fltVal val="0"/>
                                          </p:val>
                                        </p:tav>
                                        <p:tav tm="100000">
                                          <p:val>
                                            <p:strVal val="#ppt_w"/>
                                          </p:val>
                                        </p:tav>
                                      </p:tavLst>
                                    </p:anim>
                                    <p:anim calcmode="lin" valueType="num">
                                      <p:cBhvr>
                                        <p:cTn id="225" dur="100" fill="hold"/>
                                        <p:tgtEl>
                                          <p:spTgt spid="7169"/>
                                        </p:tgtEl>
                                        <p:attrNameLst>
                                          <p:attrName>ppt_h</p:attrName>
                                        </p:attrNameLst>
                                      </p:cBhvr>
                                      <p:tavLst>
                                        <p:tav tm="0">
                                          <p:val>
                                            <p:fltVal val="0"/>
                                          </p:val>
                                        </p:tav>
                                        <p:tav tm="100000">
                                          <p:val>
                                            <p:strVal val="#ppt_h"/>
                                          </p:val>
                                        </p:tav>
                                      </p:tavLst>
                                    </p:anim>
                                    <p:animEffect transition="in" filter="fade">
                                      <p:cBhvr>
                                        <p:cTn id="226" dur="100"/>
                                        <p:tgtEl>
                                          <p:spTgt spid="7169"/>
                                        </p:tgtEl>
                                      </p:cBhvr>
                                    </p:animEffect>
                                    <p:anim calcmode="lin" valueType="num">
                                      <p:cBhvr>
                                        <p:cTn id="227" dur="100" fill="hold"/>
                                        <p:tgtEl>
                                          <p:spTgt spid="7169"/>
                                        </p:tgtEl>
                                        <p:attrNameLst>
                                          <p:attrName>ppt_x</p:attrName>
                                        </p:attrNameLst>
                                      </p:cBhvr>
                                      <p:tavLst>
                                        <p:tav tm="0">
                                          <p:val>
                                            <p:fltVal val="0.5"/>
                                          </p:val>
                                        </p:tav>
                                        <p:tav tm="100000">
                                          <p:val>
                                            <p:strVal val="#ppt_x"/>
                                          </p:val>
                                        </p:tav>
                                      </p:tavLst>
                                    </p:anim>
                                    <p:anim calcmode="lin" valueType="num">
                                      <p:cBhvr>
                                        <p:cTn id="228" dur="100" fill="hold"/>
                                        <p:tgtEl>
                                          <p:spTgt spid="716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5867400" cy="500066"/>
          </a:xfrm>
        </p:spPr>
        <p:txBody>
          <a:bodyPr/>
          <a:lstStyle/>
          <a:p>
            <a:r>
              <a:rPr lang="en-GB" dirty="0" smtClean="0"/>
              <a:t>Driving Symantec DLP</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0" y="980728"/>
            <a:ext cx="9046294" cy="571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6287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 y="1170608"/>
            <a:ext cx="9028621" cy="549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292" t="15887" r="43950" b="78528"/>
          <a:stretch/>
        </p:blipFill>
        <p:spPr bwMode="auto">
          <a:xfrm>
            <a:off x="3996046" y="1716657"/>
            <a:ext cx="1151907" cy="30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99" t="11970" r="24334" b="80255"/>
          <a:stretch/>
        </p:blipFill>
        <p:spPr bwMode="auto">
          <a:xfrm>
            <a:off x="3966359" y="2076450"/>
            <a:ext cx="1151906" cy="30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99" t="11970" r="24334" b="80255"/>
          <a:stretch/>
        </p:blipFill>
        <p:spPr bwMode="auto">
          <a:xfrm>
            <a:off x="5783283" y="2066924"/>
            <a:ext cx="1151906" cy="31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153" t="16044" r="27772" b="78528"/>
          <a:stretch/>
        </p:blipFill>
        <p:spPr bwMode="auto">
          <a:xfrm>
            <a:off x="5747658" y="1725283"/>
            <a:ext cx="819398" cy="29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99" t="11970" r="24334" b="80255"/>
          <a:stretch/>
        </p:blipFill>
        <p:spPr bwMode="auto">
          <a:xfrm>
            <a:off x="2695575" y="1939797"/>
            <a:ext cx="495300" cy="37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73" t="16399" r="74685" b="76724"/>
          <a:stretch/>
        </p:blipFill>
        <p:spPr bwMode="auto">
          <a:xfrm rot="5400000">
            <a:off x="2665561" y="1984080"/>
            <a:ext cx="327803" cy="32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10" t="14734" r="65765" b="80235"/>
          <a:stretch/>
        </p:blipFill>
        <p:spPr bwMode="auto">
          <a:xfrm>
            <a:off x="2667881" y="2011868"/>
            <a:ext cx="505307" cy="3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175185" y="4019909"/>
            <a:ext cx="767751" cy="759124"/>
          </a:xfrm>
          <a:prstGeom prst="ellipse">
            <a:avLst/>
          </a:prstGeom>
          <a:solidFill>
            <a:srgbClr val="FF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7358332" y="1871932"/>
            <a:ext cx="1276710" cy="104379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839" t="75349" b="14140"/>
          <a:stretch/>
        </p:blipFill>
        <p:spPr bwMode="auto">
          <a:xfrm>
            <a:off x="6487063" y="5391509"/>
            <a:ext cx="679002" cy="47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634247" y="2578652"/>
            <a:ext cx="577769" cy="69001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99" t="11970" r="24334" b="80255"/>
          <a:stretch/>
        </p:blipFill>
        <p:spPr bwMode="auto">
          <a:xfrm>
            <a:off x="2695575" y="2483261"/>
            <a:ext cx="573836" cy="67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74" t="16218" r="74179" b="77447"/>
          <a:stretch/>
        </p:blipFill>
        <p:spPr bwMode="auto">
          <a:xfrm rot="16200000" flipV="1">
            <a:off x="2656612" y="2515772"/>
            <a:ext cx="374400" cy="30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86" t="24031" r="65234" b="64466"/>
          <a:stretch/>
        </p:blipFill>
        <p:spPr bwMode="auto">
          <a:xfrm>
            <a:off x="2767857" y="2648306"/>
            <a:ext cx="372743"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257" t="80344" r="582" b="10314"/>
          <a:stretch/>
        </p:blipFill>
        <p:spPr bwMode="auto">
          <a:xfrm>
            <a:off x="7263442" y="5285120"/>
            <a:ext cx="737290" cy="89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itle 40"/>
          <p:cNvSpPr>
            <a:spLocks noGrp="1"/>
          </p:cNvSpPr>
          <p:nvPr>
            <p:ph type="title"/>
          </p:nvPr>
        </p:nvSpPr>
        <p:spPr>
          <a:xfrm>
            <a:off x="251520" y="120622"/>
            <a:ext cx="5867400" cy="500066"/>
          </a:xfrm>
        </p:spPr>
        <p:txBody>
          <a:bodyPr/>
          <a:lstStyle/>
          <a:p>
            <a:r>
              <a:rPr lang="en-GB" dirty="0" smtClean="0"/>
              <a:t>Driving DLP solutions</a:t>
            </a:r>
            <a:endParaRPr lang="en-GB" dirty="0"/>
          </a:p>
        </p:txBody>
      </p:sp>
      <p:sp>
        <p:nvSpPr>
          <p:cNvPr id="42" name="Rectangle 41"/>
          <p:cNvSpPr/>
          <p:nvPr/>
        </p:nvSpPr>
        <p:spPr>
          <a:xfrm>
            <a:off x="4059959" y="2996514"/>
            <a:ext cx="108000" cy="10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403" t="36129" r="66011" b="60263"/>
          <a:stretch/>
        </p:blipFill>
        <p:spPr bwMode="auto">
          <a:xfrm>
            <a:off x="2734574" y="3157268"/>
            <a:ext cx="414068" cy="1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353" t="85389" r="23971" b="7394"/>
          <a:stretch/>
        </p:blipFill>
        <p:spPr bwMode="auto">
          <a:xfrm>
            <a:off x="7569253" y="5861839"/>
            <a:ext cx="151351" cy="3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up 53"/>
          <p:cNvGrpSpPr/>
          <p:nvPr/>
        </p:nvGrpSpPr>
        <p:grpSpPr>
          <a:xfrm>
            <a:off x="7303803" y="2184803"/>
            <a:ext cx="1081072" cy="483351"/>
            <a:chOff x="7622981" y="1845176"/>
            <a:chExt cx="622485" cy="483351"/>
          </a:xfrm>
        </p:grpSpPr>
        <p:sp>
          <p:nvSpPr>
            <p:cNvPr id="55" name="Rectangle 54"/>
            <p:cNvSpPr/>
            <p:nvPr/>
          </p:nvSpPr>
          <p:spPr>
            <a:xfrm>
              <a:off x="7634178" y="1913858"/>
              <a:ext cx="574158" cy="4146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882" t="37193" r="4098" b="51672"/>
            <a:stretch/>
          </p:blipFill>
          <p:spPr bwMode="auto">
            <a:xfrm rot="16200000">
              <a:off x="7703824" y="1764333"/>
              <a:ext cx="460800" cy="62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979" t="13381" r="4766" b="71715"/>
          <a:stretch/>
        </p:blipFill>
        <p:spPr bwMode="auto">
          <a:xfrm>
            <a:off x="8203722" y="2251494"/>
            <a:ext cx="474453" cy="81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4065711" y="2545061"/>
            <a:ext cx="108000" cy="10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p:nvGrpSpPr>
        <p:grpSpPr>
          <a:xfrm>
            <a:off x="5852639" y="5106840"/>
            <a:ext cx="468000" cy="468000"/>
            <a:chOff x="5830302" y="5106838"/>
            <a:chExt cx="499369" cy="495002"/>
          </a:xfrm>
        </p:grpSpPr>
        <p:sp>
          <p:nvSpPr>
            <p:cNvPr id="50" name="Oval 49"/>
            <p:cNvSpPr/>
            <p:nvPr/>
          </p:nvSpPr>
          <p:spPr>
            <a:xfrm>
              <a:off x="5830302" y="5106838"/>
              <a:ext cx="499369" cy="495002"/>
            </a:xfrm>
            <a:prstGeom prst="ellipse">
              <a:avLst/>
            </a:prstGeom>
            <a:solidFill>
              <a:schemeClr val="accent3"/>
            </a:solidFill>
            <a:ln>
              <a:noFill/>
            </a:ln>
            <a:effectLst>
              <a:innerShdw blurRad="63500" dist="127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20"/>
            <p:cNvSpPr>
              <a:spLocks/>
            </p:cNvSpPr>
            <p:nvPr/>
          </p:nvSpPr>
          <p:spPr bwMode="auto">
            <a:xfrm>
              <a:off x="5924676" y="5245358"/>
              <a:ext cx="293753" cy="226620"/>
            </a:xfrm>
            <a:custGeom>
              <a:avLst/>
              <a:gdLst>
                <a:gd name="T0" fmla="*/ 827 w 827"/>
                <a:gd name="T1" fmla="*/ 130 h 638"/>
                <a:gd name="T2" fmla="*/ 697 w 827"/>
                <a:gd name="T3" fmla="*/ 0 h 638"/>
                <a:gd name="T4" fmla="*/ 319 w 827"/>
                <a:gd name="T5" fmla="*/ 378 h 638"/>
                <a:gd name="T6" fmla="*/ 130 w 827"/>
                <a:gd name="T7" fmla="*/ 186 h 638"/>
                <a:gd name="T8" fmla="*/ 0 w 827"/>
                <a:gd name="T9" fmla="*/ 319 h 638"/>
                <a:gd name="T10" fmla="*/ 316 w 827"/>
                <a:gd name="T11" fmla="*/ 635 h 638"/>
                <a:gd name="T12" fmla="*/ 319 w 827"/>
                <a:gd name="T13" fmla="*/ 638 h 638"/>
                <a:gd name="T14" fmla="*/ 827 w 827"/>
                <a:gd name="T15" fmla="*/ 130 h 6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7" h="638">
                  <a:moveTo>
                    <a:pt x="827" y="130"/>
                  </a:moveTo>
                  <a:lnTo>
                    <a:pt x="697" y="0"/>
                  </a:lnTo>
                  <a:lnTo>
                    <a:pt x="319" y="378"/>
                  </a:lnTo>
                  <a:lnTo>
                    <a:pt x="130" y="186"/>
                  </a:lnTo>
                  <a:lnTo>
                    <a:pt x="0" y="319"/>
                  </a:lnTo>
                  <a:lnTo>
                    <a:pt x="316" y="635"/>
                  </a:lnTo>
                  <a:lnTo>
                    <a:pt x="319" y="638"/>
                  </a:lnTo>
                  <a:lnTo>
                    <a:pt x="827" y="13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p:cNvGrpSpPr/>
          <p:nvPr/>
        </p:nvGrpSpPr>
        <p:grpSpPr>
          <a:xfrm>
            <a:off x="5102140" y="5098213"/>
            <a:ext cx="468000" cy="468000"/>
            <a:chOff x="5102140" y="5115465"/>
            <a:chExt cx="468000" cy="468000"/>
          </a:xfrm>
        </p:grpSpPr>
        <p:sp>
          <p:nvSpPr>
            <p:cNvPr id="3" name="Oval 2"/>
            <p:cNvSpPr/>
            <p:nvPr/>
          </p:nvSpPr>
          <p:spPr>
            <a:xfrm>
              <a:off x="5102140" y="5115465"/>
              <a:ext cx="468000" cy="468000"/>
            </a:xfrm>
            <a:prstGeom prst="ellipse">
              <a:avLst/>
            </a:prstGeom>
            <a:solidFill>
              <a:schemeClr val="accent3"/>
            </a:solidFill>
            <a:ln>
              <a:noFill/>
            </a:ln>
            <a:effectLst>
              <a:innerShdw blurRad="63500" dist="127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493" y="5217324"/>
              <a:ext cx="203294" cy="264283"/>
            </a:xfrm>
            <a:prstGeom prst="rect">
              <a:avLst/>
            </a:prstGeom>
          </p:spPr>
        </p:pic>
      </p:grpSp>
      <p:grpSp>
        <p:nvGrpSpPr>
          <p:cNvPr id="22" name="Group 21"/>
          <p:cNvGrpSpPr/>
          <p:nvPr/>
        </p:nvGrpSpPr>
        <p:grpSpPr>
          <a:xfrm>
            <a:off x="4194195" y="4649637"/>
            <a:ext cx="627647" cy="396818"/>
            <a:chOff x="4211447" y="4615133"/>
            <a:chExt cx="627647" cy="396818"/>
          </a:xfrm>
        </p:grpSpPr>
        <p:grpSp>
          <p:nvGrpSpPr>
            <p:cNvPr id="19" name="Group 18"/>
            <p:cNvGrpSpPr/>
            <p:nvPr/>
          </p:nvGrpSpPr>
          <p:grpSpPr>
            <a:xfrm>
              <a:off x="4304906" y="4652787"/>
              <a:ext cx="534188" cy="359164"/>
              <a:chOff x="7656557" y="1791692"/>
              <a:chExt cx="534188" cy="359164"/>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10" t="14734" r="65765" b="80235"/>
              <a:stretch/>
            </p:blipFill>
            <p:spPr bwMode="auto">
              <a:xfrm>
                <a:off x="7656557" y="1836530"/>
                <a:ext cx="505307" cy="3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8082745" y="1791692"/>
                <a:ext cx="108000" cy="10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654" t="71896" r="39282" b="20417"/>
            <a:stretch/>
          </p:blipFill>
          <p:spPr bwMode="auto">
            <a:xfrm>
              <a:off x="4211447" y="4615133"/>
              <a:ext cx="205275" cy="189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4197366" y="2145375"/>
            <a:ext cx="534188" cy="359164"/>
            <a:chOff x="7656557" y="1791692"/>
            <a:chExt cx="534188" cy="359164"/>
          </a:xfrm>
        </p:grpSpPr>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10" t="14734" r="65765" b="80235"/>
            <a:stretch/>
          </p:blipFill>
          <p:spPr bwMode="auto">
            <a:xfrm>
              <a:off x="7656557" y="1836530"/>
              <a:ext cx="505307" cy="3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82745" y="1791692"/>
              <a:ext cx="108000" cy="10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p:cNvGrpSpPr/>
          <p:nvPr/>
        </p:nvGrpSpPr>
        <p:grpSpPr>
          <a:xfrm>
            <a:off x="4268850" y="2030353"/>
            <a:ext cx="396000" cy="504000"/>
            <a:chOff x="7676285" y="2340907"/>
            <a:chExt cx="502959" cy="661084"/>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86" t="24031" r="65234" b="64466"/>
            <a:stretch/>
          </p:blipFill>
          <p:spPr bwMode="auto">
            <a:xfrm>
              <a:off x="7676285" y="2372262"/>
              <a:ext cx="501554" cy="62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8071244" y="2340907"/>
              <a:ext cx="108000" cy="10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p:cNvGrpSpPr/>
          <p:nvPr/>
        </p:nvGrpSpPr>
        <p:grpSpPr>
          <a:xfrm>
            <a:off x="4309630" y="4516038"/>
            <a:ext cx="432000" cy="540000"/>
            <a:chOff x="6236899" y="3222079"/>
            <a:chExt cx="559244" cy="707668"/>
          </a:xfrm>
        </p:grpSpPr>
        <p:grpSp>
          <p:nvGrpSpPr>
            <p:cNvPr id="33" name="Group 32"/>
            <p:cNvGrpSpPr/>
            <p:nvPr/>
          </p:nvGrpSpPr>
          <p:grpSpPr>
            <a:xfrm>
              <a:off x="6293184" y="3268663"/>
              <a:ext cx="502959" cy="661084"/>
              <a:chOff x="7676285" y="2340907"/>
              <a:chExt cx="502959" cy="661084"/>
            </a:xfrm>
          </p:grpSpPr>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86" t="24031" r="65234" b="64466"/>
              <a:stretch/>
            </p:blipFill>
            <p:spPr bwMode="auto">
              <a:xfrm>
                <a:off x="7676285" y="2372262"/>
                <a:ext cx="501554" cy="62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8071244" y="2340907"/>
                <a:ext cx="108000" cy="10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085" t="71584" r="31137" b="20416"/>
            <a:stretch/>
          </p:blipFill>
          <p:spPr bwMode="auto">
            <a:xfrm>
              <a:off x="6236899" y="3222079"/>
              <a:ext cx="172528" cy="17597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738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750" fill="hold"/>
                                        <p:tgtEl>
                                          <p:spTgt spid="7"/>
                                        </p:tgtEl>
                                      </p:cBhvr>
                                      <p:by x="150000" y="150000"/>
                                    </p:animScale>
                                  </p:childTnLst>
                                </p:cTn>
                              </p:par>
                              <p:par>
                                <p:cTn id="7" presetID="6" presetClass="emph" presetSubtype="0" fill="hold" nodeType="withEffect">
                                  <p:stCondLst>
                                    <p:cond delay="750"/>
                                  </p:stCondLst>
                                  <p:childTnLst>
                                    <p:animScale>
                                      <p:cBhvr>
                                        <p:cTn id="8" dur="750" fill="hold"/>
                                        <p:tgtEl>
                                          <p:spTgt spid="7"/>
                                        </p:tgtEl>
                                      </p:cBhvr>
                                      <p:by x="65000" y="65000"/>
                                    </p:animScale>
                                  </p:childTnLst>
                                </p:cTn>
                              </p:par>
                            </p:childTnLst>
                          </p:cTn>
                        </p:par>
                        <p:par>
                          <p:cTn id="9" fill="hold">
                            <p:stCondLst>
                              <p:cond delay="1500"/>
                            </p:stCondLst>
                            <p:childTnLst>
                              <p:par>
                                <p:cTn id="10" presetID="0" presetClass="path" presetSubtype="0" accel="50000" decel="50000" fill="hold" nodeType="afterEffect">
                                  <p:stCondLst>
                                    <p:cond delay="0"/>
                                  </p:stCondLst>
                                  <p:childTnLst>
                                    <p:animMotion origin="layout" path="M -4.44444E-6 -0.00347 C 0.00087 0.01366 -0.00138 0.01158 0.0066 0.01783 C 0.01077 0.02662 0.02032 0.02292 0.02726 0.02292 L 0.16789 0.02547 " pathEditMode="relative" rAng="0" ptsTypes="ffAA">
                                      <p:cBhvr>
                                        <p:cTn id="11" dur="2000" fill="hold"/>
                                        <p:tgtEl>
                                          <p:spTgt spid="7"/>
                                        </p:tgtEl>
                                        <p:attrNameLst>
                                          <p:attrName>ppt_x</p:attrName>
                                          <p:attrName>ppt_y</p:attrName>
                                        </p:attrNameLst>
                                      </p:cBhvr>
                                      <p:rCtr x="8316" y="1505"/>
                                    </p:animMotion>
                                  </p:childTnLst>
                                </p:cTn>
                              </p:par>
                            </p:childTnLst>
                          </p:cTn>
                        </p:par>
                        <p:par>
                          <p:cTn id="12" fill="hold">
                            <p:stCondLst>
                              <p:cond delay="3500"/>
                            </p:stCondLst>
                            <p:childTnLst>
                              <p:par>
                                <p:cTn id="13" presetID="6" presetClass="emph" presetSubtype="0" fill="hold" grpId="0" nodeType="afterEffect">
                                  <p:stCondLst>
                                    <p:cond delay="0"/>
                                  </p:stCondLst>
                                  <p:childTnLst>
                                    <p:animScale>
                                      <p:cBhvr>
                                        <p:cTn id="14" dur="500" fill="hold"/>
                                        <p:tgtEl>
                                          <p:spTgt spid="42"/>
                                        </p:tgtEl>
                                      </p:cBhvr>
                                      <p:by x="150000" y="150000"/>
                                    </p:animScale>
                                  </p:childTnLst>
                                </p:cTn>
                              </p:par>
                              <p:par>
                                <p:cTn id="15" presetID="6" presetClass="emph" presetSubtype="0" fill="hold" grpId="1" nodeType="withEffect">
                                  <p:stCondLst>
                                    <p:cond delay="500"/>
                                  </p:stCondLst>
                                  <p:childTnLst>
                                    <p:animScale>
                                      <p:cBhvr>
                                        <p:cTn id="16" dur="500" fill="hold"/>
                                        <p:tgtEl>
                                          <p:spTgt spid="42"/>
                                        </p:tgtEl>
                                      </p:cBhvr>
                                      <p:by x="65000" y="65000"/>
                                    </p:animScale>
                                  </p:childTnLst>
                                </p:cTn>
                              </p:par>
                              <p:par>
                                <p:cTn id="17" presetID="10"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xit" presetSubtype="0" fill="hold" nodeType="withEffect">
                                  <p:stCondLst>
                                    <p:cond delay="10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0"/>
                            </p:stCondLst>
                            <p:childTnLst>
                              <p:par>
                                <p:cTn id="24" presetID="0" presetClass="path" presetSubtype="0" accel="50000" decel="50000" fill="hold" nodeType="afterEffect">
                                  <p:stCondLst>
                                    <p:cond delay="0"/>
                                  </p:stCondLst>
                                  <p:childTnLst>
                                    <p:animMotion origin="layout" path="M -0.00086 0.00162 C 0.0033 0.00162 0.0073 0.00162 0.01146 0.00162 L 0.40209 -0.00093 C 0.40678 -0.00046 0.41146 -0.00046 0.41615 0.00023 C 0.41962 0.00069 0.42136 0.00509 0.42466 0.00648 C 0.42744 0.01227 0.42865 0.01829 0.4323 0.02292 C 0.43334 0.03171 0.43612 0.03727 0.43785 0.0456 C 0.43907 0.05116 0.43837 0.05486 0.44254 0.05694 C 0.44358 0.0625 0.44514 0.06782 0.44636 0.07315 C 0.44809 0.09884 0.44549 0.1243 0.44549 0.15 C 0.44514 0.2 0.44549 0.24977 0.44445 0.29977 C 0.44445 0.30116 0.44289 0.30208 0.44254 0.30347 C 0.43855 0.31898 0.43716 0.32477 0.42466 0.32986 C 0.41962 0.3294 0.41459 0.32963 0.40955 0.3287 C 0.39601 0.32592 0.41112 0.32616 0.40573 0.32616 L 0.04254 0.32616 C 0.02066 0.32708 0.01702 0.32037 0.00764 0.33866 C 0.00573 0.35023 0.00869 0.36134 0.00869 0.37268 " pathEditMode="relative" rAng="0" ptsTypes="fAffffffffffffAffA">
                                      <p:cBhvr>
                                        <p:cTn id="25" dur="2000" fill="hold"/>
                                        <p:tgtEl>
                                          <p:spTgt spid="17"/>
                                        </p:tgtEl>
                                        <p:attrNameLst>
                                          <p:attrName>ppt_x</p:attrName>
                                          <p:attrName>ppt_y</p:attrName>
                                        </p:attrNameLst>
                                      </p:cBhvr>
                                      <p:rCtr x="22448" y="18426"/>
                                    </p:animMotion>
                                  </p:childTnLst>
                                </p:cTn>
                              </p:par>
                            </p:childTnLst>
                          </p:cTn>
                        </p:par>
                        <p:par>
                          <p:cTn id="26" fill="hold">
                            <p:stCondLst>
                              <p:cond delay="70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xit" presetSubtype="0" fill="hold" grpId="1" nodeType="withEffect">
                                  <p:stCondLst>
                                    <p:cond delay="50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ntr" presetSubtype="0" fill="hold" grpId="2" nodeType="withEffect">
                                  <p:stCondLst>
                                    <p:cond delay="10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xit" presetSubtype="0" fill="hold" grpId="3" nodeType="withEffect">
                                  <p:stCondLst>
                                    <p:cond delay="150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0" presetClass="entr" presetSubtype="0" fill="hold" grpId="4" nodeType="withEffect">
                                  <p:stCondLst>
                                    <p:cond delay="200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xit" presetSubtype="0" fill="hold" grpId="5" nodeType="withEffect">
                                  <p:stCondLst>
                                    <p:cond delay="250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childTnLst>
                          </p:cTn>
                        </p:par>
                        <p:par>
                          <p:cTn id="45" fill="hold">
                            <p:stCondLst>
                              <p:cond delay="10000"/>
                            </p:stCondLst>
                            <p:childTnLst>
                              <p:par>
                                <p:cTn id="46" presetID="10"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par>
                          <p:cTn id="49" fill="hold">
                            <p:stCondLst>
                              <p:cond delay="1050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xit" presetSubtype="0" fill="hold" nodeType="withEffect">
                                  <p:stCondLst>
                                    <p:cond delay="25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par>
                          <p:cTn id="56" fill="hold">
                            <p:stCondLst>
                              <p:cond delay="11250"/>
                            </p:stCondLst>
                            <p:childTnLst>
                              <p:par>
                                <p:cTn id="57" presetID="0" presetClass="path" presetSubtype="0" accel="50000" decel="50000" fill="hold" nodeType="afterEffect">
                                  <p:stCondLst>
                                    <p:cond delay="0"/>
                                  </p:stCondLst>
                                  <p:childTnLst>
                                    <p:animMotion origin="layout" path="M 0.00261 -0.00231 C 0.03976 -0.00162 0.05035 -0.00879 0.07466 0.00139 C 0.07882 0.00996 0.08421 0.01667 0.08698 0.02662 C 0.08594 0.04676 0.08594 0.03936 0.08594 0.04931 C 0.08664 0.09213 0.08664 0.13473 0.08803 0.17755 C 0.08872 0.20602 0.09358 0.20695 0.12292 0.20903 L 0.23039 0.21274 C 0.24514 0.21181 0.25712 0.21875 0.25712 0.19769 L 0.25608 0.12593 " pathEditMode="relative" rAng="0" ptsTypes="fffffAfAA">
                                      <p:cBhvr>
                                        <p:cTn id="58" dur="2000" fill="hold"/>
                                        <p:tgtEl>
                                          <p:spTgt spid="22"/>
                                        </p:tgtEl>
                                        <p:attrNameLst>
                                          <p:attrName>ppt_x</p:attrName>
                                          <p:attrName>ppt_y</p:attrName>
                                        </p:attrNameLst>
                                      </p:cBhvr>
                                      <p:rCtr x="12726" y="10718"/>
                                    </p:animMotion>
                                  </p:childTnLst>
                                </p:cTn>
                              </p:par>
                            </p:childTnLst>
                          </p:cTn>
                        </p:par>
                        <p:par>
                          <p:cTn id="59" fill="hold">
                            <p:stCondLst>
                              <p:cond delay="13250"/>
                            </p:stCondLst>
                            <p:childTnLst>
                              <p:par>
                                <p:cTn id="60" presetID="10" presetClass="exit" presetSubtype="0" fill="hold" nodeType="afterEffect">
                                  <p:stCondLst>
                                    <p:cond delay="0"/>
                                  </p:stCondLst>
                                  <p:childTnLst>
                                    <p:animEffect transition="out" filter="fade">
                                      <p:cBhvr>
                                        <p:cTn id="61" dur="500"/>
                                        <p:tgtEl>
                                          <p:spTgt spid="52"/>
                                        </p:tgtEl>
                                      </p:cBhvr>
                                    </p:animEffect>
                                    <p:set>
                                      <p:cBhvr>
                                        <p:cTn id="62" dur="1" fill="hold">
                                          <p:stCondLst>
                                            <p:cond delay="499"/>
                                          </p:stCondLst>
                                        </p:cTn>
                                        <p:tgtEl>
                                          <p:spTgt spid="52"/>
                                        </p:tgtEl>
                                        <p:attrNameLst>
                                          <p:attrName>style.visibility</p:attrName>
                                        </p:attrNameLst>
                                      </p:cBhvr>
                                      <p:to>
                                        <p:strVal val="hidden"/>
                                      </p:to>
                                    </p:set>
                                  </p:childTnLst>
                                </p:cTn>
                              </p:par>
                            </p:childTnLst>
                          </p:cTn>
                        </p:par>
                        <p:par>
                          <p:cTn id="63" fill="hold">
                            <p:stCondLst>
                              <p:cond delay="13750"/>
                            </p:stCondLst>
                            <p:childTnLst>
                              <p:par>
                                <p:cTn id="64" presetID="6" presetClass="emph" presetSubtype="0" fill="hold" nodeType="afterEffect">
                                  <p:stCondLst>
                                    <p:cond delay="0"/>
                                  </p:stCondLst>
                                  <p:childTnLst>
                                    <p:animScale>
                                      <p:cBhvr>
                                        <p:cTn id="65" dur="500" fill="hold"/>
                                        <p:tgtEl>
                                          <p:spTgt spid="46"/>
                                        </p:tgtEl>
                                      </p:cBhvr>
                                      <p:by x="125000" y="125000"/>
                                    </p:animScale>
                                  </p:childTnLst>
                                </p:cTn>
                              </p:par>
                              <p:par>
                                <p:cTn id="66" presetID="6" presetClass="emph" presetSubtype="0" fill="hold" nodeType="withEffect">
                                  <p:stCondLst>
                                    <p:cond delay="500"/>
                                  </p:stCondLst>
                                  <p:childTnLst>
                                    <p:animScale>
                                      <p:cBhvr>
                                        <p:cTn id="67" dur="500" fill="hold"/>
                                        <p:tgtEl>
                                          <p:spTgt spid="46"/>
                                        </p:tgtEl>
                                      </p:cBhvr>
                                      <p:by x="75000" y="75000"/>
                                    </p:animScale>
                                  </p:childTnLst>
                                </p:cTn>
                              </p:par>
                            </p:childTnLst>
                          </p:cTn>
                        </p:par>
                        <p:par>
                          <p:cTn id="68" fill="hold">
                            <p:stCondLst>
                              <p:cond delay="14750"/>
                            </p:stCondLst>
                            <p:childTnLst>
                              <p:par>
                                <p:cTn id="69" presetID="0" presetClass="path" presetSubtype="0" accel="50000" decel="50000" fill="hold" nodeType="afterEffect">
                                  <p:stCondLst>
                                    <p:cond delay="0"/>
                                  </p:stCondLst>
                                  <p:childTnLst>
                                    <p:animMotion origin="layout" path="M -2.77778E-7 -0.00463 C -0.00087 -0.02477 -0.00608 -0.06111 0.00382 -0.0706 C 0.00504 -0.07986 0.00712 -0.08357 0.01042 -0.08889 C 0.01823 -0.08704 0.01545 -0.08704 0.01892 -0.08704 L 0.11319 -0.08704 L 0.1651 -0.08704 " pathEditMode="relative" rAng="0" ptsTypes="fffAAA">
                                      <p:cBhvr>
                                        <p:cTn id="70" dur="2000" fill="hold"/>
                                        <p:tgtEl>
                                          <p:spTgt spid="24"/>
                                        </p:tgtEl>
                                        <p:attrNameLst>
                                          <p:attrName>ppt_x</p:attrName>
                                          <p:attrName>ppt_y</p:attrName>
                                        </p:attrNameLst>
                                      </p:cBhvr>
                                      <p:rCtr x="7951" y="-4213"/>
                                    </p:animMotion>
                                  </p:childTnLst>
                                </p:cTn>
                              </p:par>
                            </p:childTnLst>
                          </p:cTn>
                        </p:par>
                        <p:par>
                          <p:cTn id="71" fill="hold">
                            <p:stCondLst>
                              <p:cond delay="16750"/>
                            </p:stCondLst>
                            <p:childTnLst>
                              <p:par>
                                <p:cTn id="72" presetID="6" presetClass="emph" presetSubtype="0" fill="hold" grpId="0" nodeType="afterEffect">
                                  <p:stCondLst>
                                    <p:cond delay="0"/>
                                  </p:stCondLst>
                                  <p:childTnLst>
                                    <p:animScale>
                                      <p:cBhvr>
                                        <p:cTn id="73" dur="500" fill="hold"/>
                                        <p:tgtEl>
                                          <p:spTgt spid="47"/>
                                        </p:tgtEl>
                                      </p:cBhvr>
                                      <p:by x="150000" y="150000"/>
                                    </p:animScale>
                                  </p:childTnLst>
                                </p:cTn>
                              </p:par>
                              <p:par>
                                <p:cTn id="74" presetID="6" presetClass="emph" presetSubtype="0" fill="hold" grpId="1" nodeType="withEffect">
                                  <p:stCondLst>
                                    <p:cond delay="500"/>
                                  </p:stCondLst>
                                  <p:childTnLst>
                                    <p:animScale>
                                      <p:cBhvr>
                                        <p:cTn id="75" dur="500" fill="hold"/>
                                        <p:tgtEl>
                                          <p:spTgt spid="47"/>
                                        </p:tgtEl>
                                      </p:cBhvr>
                                      <p:by x="65000" y="65000"/>
                                    </p:animScale>
                                  </p:childTnLst>
                                </p:cTn>
                              </p:par>
                              <p:par>
                                <p:cTn id="76" presetID="10" presetClass="entr" presetSubtype="0" fill="hold" nodeType="withEffect">
                                  <p:stCondLst>
                                    <p:cond delay="50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xit" presetSubtype="0" fill="hold" nodeType="withEffect">
                                  <p:stCondLst>
                                    <p:cond delay="750"/>
                                  </p:stCondLst>
                                  <p:childTnLst>
                                    <p:animEffect transition="out" filter="fade">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childTnLst>
                          </p:cTn>
                        </p:par>
                        <p:par>
                          <p:cTn id="82" fill="hold">
                            <p:stCondLst>
                              <p:cond delay="18000"/>
                            </p:stCondLst>
                            <p:childTnLst>
                              <p:par>
                                <p:cTn id="83" presetID="0" presetClass="path" presetSubtype="0" accel="50000" decel="50000" fill="hold" nodeType="afterEffect">
                                  <p:stCondLst>
                                    <p:cond delay="0"/>
                                  </p:stCondLst>
                                  <p:childTnLst>
                                    <p:animMotion origin="layout" path="M 2.77778E-6 -1.85185E-6 C 0.02013 0.00602 0.04652 0.00255 0.06701 0.00255 C 0.17795 0.00301 0.28906 0.00324 0.4 0.00394 C 0.41076 0.00394 0.41805 0.0037 0.42638 0.01134 C 0.42795 0.01829 0.42638 0.01435 0.43298 0.02014 C 0.43385 0.02107 0.43576 0.02269 0.43576 0.02269 C 0.43697 0.02708 0.43767 0.03032 0.43958 0.03403 C 0.43993 0.03773 0.44027 0.04167 0.44045 0.04537 C 0.44079 0.05324 0.44097 0.06134 0.44149 0.06921 C 0.44166 0.07083 0.44236 0.07431 0.44236 0.07431 C 0.4427 0.14884 0.44236 0.22361 0.4434 0.29815 C 0.44357 0.30718 0.44201 0.30926 0.43489 0.31574 C 0.43125 0.32315 0.42395 0.32454 0.41788 0.32708 C 0.41006 0.33426 0.41614 0.32963 0.39704 0.32963 L 0.07916 0.32847 C 0.05555 0.33009 0.04236 0.3294 0.02066 0.33102 C 0.01944 0.33148 0.01805 0.33148 0.01701 0.33218 C 0.01493 0.33357 0.01128 0.33727 0.01128 0.33727 C 0.00885 0.34745 0.0085 0.35926 0.0085 0.36991 " pathEditMode="relative" ptsTypes="fffffffffffffAffffA">
                                      <p:cBhvr>
                                        <p:cTn id="84" dur="2000" fill="hold"/>
                                        <p:tgtEl>
                                          <p:spTgt spid="32"/>
                                        </p:tgtEl>
                                        <p:attrNameLst>
                                          <p:attrName>ppt_x</p:attrName>
                                          <p:attrName>ppt_y</p:attrName>
                                        </p:attrNameLst>
                                      </p:cBhvr>
                                    </p:animMotion>
                                  </p:childTnLst>
                                </p:cTn>
                              </p:par>
                            </p:childTnLst>
                          </p:cTn>
                        </p:par>
                        <p:par>
                          <p:cTn id="85" fill="hold">
                            <p:stCondLst>
                              <p:cond delay="20000"/>
                            </p:stCondLst>
                            <p:childTnLst>
                              <p:par>
                                <p:cTn id="86" presetID="10" presetClass="entr" presetSubtype="0" fill="hold" grpId="6" nodeType="after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par>
                                <p:cTn id="89" presetID="10" presetClass="exit" presetSubtype="0" fill="hold" grpId="7" nodeType="withEffect">
                                  <p:stCondLst>
                                    <p:cond delay="500"/>
                                  </p:stCondLst>
                                  <p:childTnLst>
                                    <p:animEffect transition="out" filter="fade">
                                      <p:cBhvr>
                                        <p:cTn id="90" dur="500"/>
                                        <p:tgtEl>
                                          <p:spTgt spid="2"/>
                                        </p:tgtEl>
                                      </p:cBhvr>
                                    </p:animEffect>
                                    <p:set>
                                      <p:cBhvr>
                                        <p:cTn id="91" dur="1" fill="hold">
                                          <p:stCondLst>
                                            <p:cond delay="499"/>
                                          </p:stCondLst>
                                        </p:cTn>
                                        <p:tgtEl>
                                          <p:spTgt spid="2"/>
                                        </p:tgtEl>
                                        <p:attrNameLst>
                                          <p:attrName>style.visibility</p:attrName>
                                        </p:attrNameLst>
                                      </p:cBhvr>
                                      <p:to>
                                        <p:strVal val="hidden"/>
                                      </p:to>
                                    </p:set>
                                  </p:childTnLst>
                                </p:cTn>
                              </p:par>
                              <p:par>
                                <p:cTn id="92" presetID="10" presetClass="entr" presetSubtype="0" fill="hold" grpId="8" nodeType="withEffect">
                                  <p:stCondLst>
                                    <p:cond delay="1000"/>
                                  </p:stCondLst>
                                  <p:childTnLst>
                                    <p:set>
                                      <p:cBhvr>
                                        <p:cTn id="93" dur="1" fill="hold">
                                          <p:stCondLst>
                                            <p:cond delay="0"/>
                                          </p:stCondLst>
                                        </p:cTn>
                                        <p:tgtEl>
                                          <p:spTgt spid="2"/>
                                        </p:tgtEl>
                                        <p:attrNameLst>
                                          <p:attrName>style.visibility</p:attrName>
                                        </p:attrNameLst>
                                      </p:cBhvr>
                                      <p:to>
                                        <p:strVal val="visible"/>
                                      </p:to>
                                    </p:set>
                                    <p:animEffect transition="in" filter="fade">
                                      <p:cBhvr>
                                        <p:cTn id="94" dur="500"/>
                                        <p:tgtEl>
                                          <p:spTgt spid="2"/>
                                        </p:tgtEl>
                                      </p:cBhvr>
                                    </p:animEffect>
                                  </p:childTnLst>
                                </p:cTn>
                              </p:par>
                              <p:par>
                                <p:cTn id="95" presetID="10" presetClass="exit" presetSubtype="0" fill="hold" grpId="9" nodeType="withEffect">
                                  <p:stCondLst>
                                    <p:cond delay="1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ntr" presetSubtype="0" fill="hold" grpId="10" nodeType="withEffect">
                                  <p:stCondLst>
                                    <p:cond delay="200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500"/>
                                        <p:tgtEl>
                                          <p:spTgt spid="2"/>
                                        </p:tgtEl>
                                      </p:cBhvr>
                                    </p:animEffect>
                                  </p:childTnLst>
                                </p:cTn>
                              </p:par>
                              <p:par>
                                <p:cTn id="101" presetID="10" presetClass="exit" presetSubtype="0" fill="hold" grpId="11" nodeType="withEffect">
                                  <p:stCondLst>
                                    <p:cond delay="2500"/>
                                  </p:stCondLst>
                                  <p:childTnLst>
                                    <p:animEffect transition="out" filter="fade">
                                      <p:cBhvr>
                                        <p:cTn id="102" dur="500"/>
                                        <p:tgtEl>
                                          <p:spTgt spid="2"/>
                                        </p:tgtEl>
                                      </p:cBhvr>
                                    </p:animEffect>
                                    <p:set>
                                      <p:cBhvr>
                                        <p:cTn id="103" dur="1" fill="hold">
                                          <p:stCondLst>
                                            <p:cond delay="499"/>
                                          </p:stCondLst>
                                        </p:cTn>
                                        <p:tgtEl>
                                          <p:spTgt spid="2"/>
                                        </p:tgtEl>
                                        <p:attrNameLst>
                                          <p:attrName>style.visibility</p:attrName>
                                        </p:attrNameLst>
                                      </p:cBhvr>
                                      <p:to>
                                        <p:strVal val="hidden"/>
                                      </p:to>
                                    </p:set>
                                  </p:childTnLst>
                                </p:cTn>
                              </p:par>
                            </p:childTnLst>
                          </p:cTn>
                        </p:par>
                        <p:par>
                          <p:cTn id="104" fill="hold">
                            <p:stCondLst>
                              <p:cond delay="23000"/>
                            </p:stCondLst>
                            <p:childTnLst>
                              <p:par>
                                <p:cTn id="105" presetID="10"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childTnLst>
                          </p:cTn>
                        </p:par>
                        <p:par>
                          <p:cTn id="108" fill="hold">
                            <p:stCondLst>
                              <p:cond delay="23500"/>
                            </p:stCondLst>
                            <p:childTnLst>
                              <p:par>
                                <p:cTn id="109" presetID="10" presetClass="entr" presetSubtype="0" fill="hold"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par>
                                <p:cTn id="112" presetID="10" presetClass="exit" presetSubtype="0" fill="hold" nodeType="withEffect">
                                  <p:stCondLst>
                                    <p:cond delay="250"/>
                                  </p:stCondLst>
                                  <p:childTnLst>
                                    <p:animEffect transition="out" filter="fade">
                                      <p:cBhvr>
                                        <p:cTn id="113" dur="500"/>
                                        <p:tgtEl>
                                          <p:spTgt spid="32"/>
                                        </p:tgtEl>
                                      </p:cBhvr>
                                    </p:animEffect>
                                    <p:set>
                                      <p:cBhvr>
                                        <p:cTn id="114" dur="1" fill="hold">
                                          <p:stCondLst>
                                            <p:cond delay="499"/>
                                          </p:stCondLst>
                                        </p:cTn>
                                        <p:tgtEl>
                                          <p:spTgt spid="32"/>
                                        </p:tgtEl>
                                        <p:attrNameLst>
                                          <p:attrName>style.visibility</p:attrName>
                                        </p:attrNameLst>
                                      </p:cBhvr>
                                      <p:to>
                                        <p:strVal val="hidden"/>
                                      </p:to>
                                    </p:set>
                                  </p:childTnLst>
                                </p:cTn>
                              </p:par>
                            </p:childTnLst>
                          </p:cTn>
                        </p:par>
                        <p:par>
                          <p:cTn id="115" fill="hold">
                            <p:stCondLst>
                              <p:cond delay="24250"/>
                            </p:stCondLst>
                            <p:childTnLst>
                              <p:par>
                                <p:cTn id="116" presetID="0" presetClass="path" presetSubtype="0" accel="50000" decel="50000" fill="hold" nodeType="afterEffect">
                                  <p:stCondLst>
                                    <p:cond delay="0"/>
                                  </p:stCondLst>
                                  <p:childTnLst>
                                    <p:animMotion origin="layout" path="M -3.05556E-6 0.00348 C 0.05348 0.00116 0.0691 0.00162 0.14306 0.00232 C 0.14879 0.00463 0.15295 0.01065 0.15868 0.01297 C 0.16493 0.02431 0.1592 0.01806 0.16146 0.05 L 0.16146 0.11922 L 0.1625 0.18125 C 0.16372 0.18635 0.16389 0.19237 0.16632 0.19676 C 0.17257 0.20787 0.18247 0.20741 0.19271 0.20741 L 0.22188 0.20741 L 0.32604 0.20602 C 0.32709 0.20649 0.32813 0.20834 0.329 0.20741 C 0.33143 0.20579 0.33473 0.20024 0.33473 0.20047 C 0.33611 0.19098 0.33577 0.19468 0.33577 0.18936 L 0.33386 0.14051 " pathEditMode="relative" rAng="0" ptsTypes="fffAAffAAfffAA">
                                      <p:cBhvr>
                                        <p:cTn id="117" dur="2000" fill="hold"/>
                                        <p:tgtEl>
                                          <p:spTgt spid="37"/>
                                        </p:tgtEl>
                                        <p:attrNameLst>
                                          <p:attrName>ppt_x</p:attrName>
                                          <p:attrName>ppt_y</p:attrName>
                                        </p:attrNameLst>
                                      </p:cBhvr>
                                      <p:rCtr x="16806" y="10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2" grpId="11" animBg="1"/>
      <p:bldP spid="42" grpId="0" animBg="1"/>
      <p:bldP spid="42" grpId="1" animBg="1"/>
      <p:bldP spid="47" grpId="0" animBg="1"/>
      <p:bldP spid="47"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3738040" y="1977160"/>
            <a:ext cx="4658024" cy="2474575"/>
          </a:xfrm>
          <a:prstGeom prst="rect">
            <a:avLst/>
          </a:prstGeom>
        </p:spPr>
      </p:pic>
      <p:pic>
        <p:nvPicPr>
          <p:cNvPr id="1029" name="Picture 5" descr="https://encrypted-tbn3.gstatic.com/images?q=tbn:ANd9GcRRgALJzbn2v5kH5QyZrZtLv6KuCgEH1dJEmaznFJUuKZPsKIN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3645024"/>
            <a:ext cx="1102706" cy="1102706"/>
          </a:xfrm>
          <a:prstGeom prst="rect">
            <a:avLst/>
          </a:prstGeom>
          <a:noFill/>
          <a:extLst>
            <a:ext uri="{909E8E84-426E-40DD-AFC4-6F175D3DCCD1}">
              <a14:hiddenFill xmlns:a14="http://schemas.microsoft.com/office/drawing/2010/main">
                <a:solidFill>
                  <a:srgbClr val="FFFFFF"/>
                </a:solidFill>
              </a14:hiddenFill>
            </a:ext>
          </a:extLst>
        </p:spPr>
      </p:pic>
      <p:sp>
        <p:nvSpPr>
          <p:cNvPr id="16386" name="Title 1"/>
          <p:cNvSpPr>
            <a:spLocks noGrp="1"/>
          </p:cNvSpPr>
          <p:nvPr>
            <p:ph type="title"/>
          </p:nvPr>
        </p:nvSpPr>
        <p:spPr>
          <a:xfrm>
            <a:off x="333020" y="116632"/>
            <a:ext cx="5867400" cy="500066"/>
          </a:xfrm>
        </p:spPr>
        <p:txBody>
          <a:bodyPr/>
          <a:lstStyle/>
          <a:p>
            <a:r>
              <a:rPr lang="en-US" dirty="0" smtClean="0"/>
              <a:t>Enhancing DLP solutions</a:t>
            </a:r>
          </a:p>
        </p:txBody>
      </p:sp>
      <p:sp>
        <p:nvSpPr>
          <p:cNvPr id="2" name="TextBox 1"/>
          <p:cNvSpPr txBox="1"/>
          <p:nvPr/>
        </p:nvSpPr>
        <p:spPr>
          <a:xfrm>
            <a:off x="323528" y="1039728"/>
            <a:ext cx="8568952" cy="589072"/>
          </a:xfrm>
          <a:prstGeom prst="rect">
            <a:avLst/>
          </a:prstGeom>
          <a:noFill/>
        </p:spPr>
        <p:txBody>
          <a:bodyPr wrap="square" rtlCol="0">
            <a:spAutoFit/>
          </a:bodyPr>
          <a:lstStyle/>
          <a:p>
            <a:pPr>
              <a:lnSpc>
                <a:spcPct val="150000"/>
              </a:lnSpc>
              <a:spcBef>
                <a:spcPts val="600"/>
              </a:spcBef>
            </a:pPr>
            <a:r>
              <a:rPr lang="en-GB" sz="2400" dirty="0" smtClean="0">
                <a:latin typeface="Calibri Light" pitchFamily="34" charset="0"/>
              </a:rPr>
              <a:t>Helping to improve DLP accuracy via metadata labels….</a:t>
            </a:r>
            <a:endParaRPr lang="en-GB" sz="2400" dirty="0">
              <a:latin typeface="Calibri Light" pitchFamily="34" charset="0"/>
            </a:endParaRPr>
          </a:p>
        </p:txBody>
      </p:sp>
      <p:sp>
        <p:nvSpPr>
          <p:cNvPr id="7" name="TextBox 6"/>
          <p:cNvSpPr txBox="1"/>
          <p:nvPr/>
        </p:nvSpPr>
        <p:spPr>
          <a:xfrm>
            <a:off x="384894" y="1955288"/>
            <a:ext cx="3251002" cy="2939266"/>
          </a:xfrm>
          <a:prstGeom prst="rect">
            <a:avLst/>
          </a:prstGeom>
          <a:noFill/>
        </p:spPr>
        <p:txBody>
          <a:bodyPr wrap="square" rtlCol="0">
            <a:spAutoFit/>
          </a:bodyPr>
          <a:lstStyle/>
          <a:p>
            <a:pPr>
              <a:lnSpc>
                <a:spcPct val="150000"/>
              </a:lnSpc>
              <a:spcBef>
                <a:spcPts val="600"/>
              </a:spcBef>
            </a:pPr>
            <a:r>
              <a:rPr lang="en-GB" sz="2400" dirty="0" smtClean="0">
                <a:latin typeface="Calibri Light" pitchFamily="34" charset="0"/>
              </a:rPr>
              <a:t>…and prevent </a:t>
            </a:r>
            <a:r>
              <a:rPr lang="en-GB" sz="2400" dirty="0">
                <a:latin typeface="Calibri Light" pitchFamily="34" charset="0"/>
              </a:rPr>
              <a:t>offload to external </a:t>
            </a:r>
            <a:r>
              <a:rPr lang="en-GB" sz="2400" dirty="0" smtClean="0">
                <a:latin typeface="Calibri Light" pitchFamily="34" charset="0"/>
              </a:rPr>
              <a:t>devices and upload to the Cloud, </a:t>
            </a:r>
            <a:br>
              <a:rPr lang="en-GB" sz="2400" dirty="0" smtClean="0">
                <a:latin typeface="Calibri Light" pitchFamily="34" charset="0"/>
              </a:rPr>
            </a:br>
            <a:r>
              <a:rPr lang="en-GB" sz="2400" dirty="0" smtClean="0">
                <a:latin typeface="Calibri Light" pitchFamily="34" charset="0"/>
              </a:rPr>
              <a:t>for example…</a:t>
            </a:r>
          </a:p>
          <a:p>
            <a:pPr marL="342900" indent="-342900">
              <a:lnSpc>
                <a:spcPct val="150000"/>
              </a:lnSpc>
              <a:spcBef>
                <a:spcPts val="600"/>
              </a:spcBef>
              <a:buFont typeface="Arial" pitchFamily="34" charset="0"/>
              <a:buChar char="•"/>
            </a:pPr>
            <a:endParaRPr lang="en-GB" sz="2400" dirty="0">
              <a:latin typeface="Calibri Light"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3648" y="4203143"/>
            <a:ext cx="5018791" cy="179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392180"/>
            <a:ext cx="2997825" cy="127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2522176"/>
            <a:ext cx="1838945" cy="10359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86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flipV="1">
            <a:off x="228599" y="1340069"/>
            <a:ext cx="8714565" cy="5215109"/>
          </a:xfrm>
          <a:prstGeom prst="roundRect">
            <a:avLst>
              <a:gd name="adj" fmla="val 4178"/>
            </a:avLst>
          </a:prstGeom>
          <a:solidFill>
            <a:schemeClr val="bg2"/>
          </a:solidFill>
          <a:ln>
            <a:noFill/>
          </a:ln>
          <a:effectLst>
            <a:outerShdw blurRad="63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Rectangle 4"/>
          <p:cNvSpPr/>
          <p:nvPr/>
        </p:nvSpPr>
        <p:spPr>
          <a:xfrm>
            <a:off x="1491710" y="2115283"/>
            <a:ext cx="1631012" cy="3535812"/>
          </a:xfrm>
          <a:custGeom>
            <a:avLst/>
            <a:gdLst/>
            <a:ahLst/>
            <a:cxnLst/>
            <a:rect l="l" t="t" r="r" b="b"/>
            <a:pathLst>
              <a:path w="1631012" h="3535812">
                <a:moveTo>
                  <a:pt x="0" y="0"/>
                </a:moveTo>
                <a:cubicBezTo>
                  <a:pt x="371732" y="67256"/>
                  <a:pt x="998008" y="151156"/>
                  <a:pt x="1631012" y="274620"/>
                </a:cubicBezTo>
                <a:lnTo>
                  <a:pt x="1631012" y="3535812"/>
                </a:lnTo>
                <a:lnTo>
                  <a:pt x="0" y="35358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6845900" y="4724639"/>
            <a:ext cx="1631012" cy="926457"/>
          </a:xfrm>
          <a:custGeom>
            <a:avLst/>
            <a:gdLst/>
            <a:ahLst/>
            <a:cxnLst/>
            <a:rect l="l" t="t" r="r" b="b"/>
            <a:pathLst>
              <a:path w="1631012" h="926457">
                <a:moveTo>
                  <a:pt x="0" y="0"/>
                </a:moveTo>
                <a:cubicBezTo>
                  <a:pt x="542066" y="274880"/>
                  <a:pt x="1213893" y="412696"/>
                  <a:pt x="1631012" y="529966"/>
                </a:cubicBezTo>
                <a:lnTo>
                  <a:pt x="1631012" y="926457"/>
                </a:lnTo>
                <a:lnTo>
                  <a:pt x="0" y="9264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5061170" y="3062153"/>
            <a:ext cx="1631012" cy="2588943"/>
          </a:xfrm>
          <a:custGeom>
            <a:avLst/>
            <a:gdLst/>
            <a:ahLst/>
            <a:cxnLst/>
            <a:rect l="l" t="t" r="r" b="b"/>
            <a:pathLst>
              <a:path w="1631012" h="2588943">
                <a:moveTo>
                  <a:pt x="0" y="0"/>
                </a:moveTo>
                <a:cubicBezTo>
                  <a:pt x="631597" y="466699"/>
                  <a:pt x="1006244" y="1194682"/>
                  <a:pt x="1570198" y="1545474"/>
                </a:cubicBezTo>
                <a:lnTo>
                  <a:pt x="1631012" y="1578644"/>
                </a:lnTo>
                <a:lnTo>
                  <a:pt x="1631012" y="2588943"/>
                </a:lnTo>
                <a:lnTo>
                  <a:pt x="0" y="25889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276440" y="2420529"/>
            <a:ext cx="1631012" cy="3230566"/>
          </a:xfrm>
          <a:custGeom>
            <a:avLst/>
            <a:gdLst/>
            <a:ahLst/>
            <a:cxnLst/>
            <a:rect l="l" t="t" r="r" b="b"/>
            <a:pathLst>
              <a:path w="1631012" h="3230566">
                <a:moveTo>
                  <a:pt x="0" y="0"/>
                </a:moveTo>
                <a:cubicBezTo>
                  <a:pt x="531166" y="105919"/>
                  <a:pt x="1052825" y="241556"/>
                  <a:pt x="1419250" y="417674"/>
                </a:cubicBezTo>
                <a:cubicBezTo>
                  <a:pt x="1493361" y="453295"/>
                  <a:pt x="1564074" y="492702"/>
                  <a:pt x="1631012" y="536570"/>
                </a:cubicBezTo>
                <a:lnTo>
                  <a:pt x="1631012" y="3230566"/>
                </a:lnTo>
                <a:lnTo>
                  <a:pt x="0" y="32305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4"/>
          <p:cNvSpPr/>
          <p:nvPr/>
        </p:nvSpPr>
        <p:spPr>
          <a:xfrm>
            <a:off x="1491710" y="4891014"/>
            <a:ext cx="1631012" cy="760082"/>
          </a:xfrm>
          <a:prstGeom prst="roundRect">
            <a:avLst>
              <a:gd name="adj" fmla="val 44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4"/>
          <p:cNvSpPr/>
          <p:nvPr/>
        </p:nvSpPr>
        <p:spPr>
          <a:xfrm>
            <a:off x="3276440" y="5070764"/>
            <a:ext cx="1631012" cy="580332"/>
          </a:xfrm>
          <a:prstGeom prst="roundRect">
            <a:avLst>
              <a:gd name="adj" fmla="val 68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4"/>
          <p:cNvSpPr/>
          <p:nvPr/>
        </p:nvSpPr>
        <p:spPr>
          <a:xfrm>
            <a:off x="5061170" y="5271056"/>
            <a:ext cx="1631012" cy="380040"/>
          </a:xfrm>
          <a:prstGeom prst="roundRect">
            <a:avLst>
              <a:gd name="adj" fmla="val 8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4"/>
          <p:cNvSpPr/>
          <p:nvPr/>
        </p:nvSpPr>
        <p:spPr>
          <a:xfrm>
            <a:off x="6845900" y="5435096"/>
            <a:ext cx="1631012" cy="216000"/>
          </a:xfrm>
          <a:prstGeom prst="roundRect">
            <a:avLst>
              <a:gd name="adj" fmla="val 84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543515" y="3482559"/>
            <a:ext cx="1527406" cy="338554"/>
          </a:xfrm>
          <a:prstGeom prst="rect">
            <a:avLst/>
          </a:prstGeom>
          <a:noFill/>
        </p:spPr>
        <p:txBody>
          <a:bodyPr wrap="none" rtlCol="0">
            <a:spAutoFit/>
          </a:bodyPr>
          <a:lstStyle/>
          <a:p>
            <a:pPr algn="ctr"/>
            <a:r>
              <a:rPr lang="en-GB" sz="1600" dirty="0" smtClean="0">
                <a:solidFill>
                  <a:schemeClr val="bg2"/>
                </a:solidFill>
              </a:rPr>
              <a:t>Investigation</a:t>
            </a:r>
            <a:endParaRPr lang="en-GB" sz="1600" dirty="0">
              <a:solidFill>
                <a:schemeClr val="bg2"/>
              </a:solidFill>
            </a:endParaRPr>
          </a:p>
        </p:txBody>
      </p:sp>
      <p:sp>
        <p:nvSpPr>
          <p:cNvPr id="28" name="TextBox 27"/>
          <p:cNvSpPr txBox="1"/>
          <p:nvPr/>
        </p:nvSpPr>
        <p:spPr>
          <a:xfrm>
            <a:off x="3494670" y="3883189"/>
            <a:ext cx="1194559" cy="338554"/>
          </a:xfrm>
          <a:prstGeom prst="rect">
            <a:avLst/>
          </a:prstGeom>
          <a:noFill/>
        </p:spPr>
        <p:txBody>
          <a:bodyPr wrap="none" rtlCol="0">
            <a:spAutoFit/>
          </a:bodyPr>
          <a:lstStyle/>
          <a:p>
            <a:pPr algn="ctr"/>
            <a:r>
              <a:rPr lang="en-GB" sz="1600" dirty="0" smtClean="0">
                <a:solidFill>
                  <a:schemeClr val="bg2"/>
                </a:solidFill>
              </a:rPr>
              <a:t>Education</a:t>
            </a:r>
            <a:endParaRPr lang="en-GB" sz="1600" dirty="0">
              <a:solidFill>
                <a:schemeClr val="bg2"/>
              </a:solidFill>
            </a:endParaRPr>
          </a:p>
        </p:txBody>
      </p:sp>
      <p:sp>
        <p:nvSpPr>
          <p:cNvPr id="29" name="TextBox 28"/>
          <p:cNvSpPr txBox="1"/>
          <p:nvPr/>
        </p:nvSpPr>
        <p:spPr>
          <a:xfrm>
            <a:off x="5201653" y="4617697"/>
            <a:ext cx="1350050" cy="338554"/>
          </a:xfrm>
          <a:prstGeom prst="rect">
            <a:avLst/>
          </a:prstGeom>
          <a:noFill/>
        </p:spPr>
        <p:txBody>
          <a:bodyPr wrap="none" rtlCol="0">
            <a:spAutoFit/>
          </a:bodyPr>
          <a:lstStyle/>
          <a:p>
            <a:pPr algn="ctr"/>
            <a:r>
              <a:rPr lang="en-GB" sz="1600" dirty="0" smtClean="0">
                <a:solidFill>
                  <a:schemeClr val="bg2"/>
                </a:solidFill>
              </a:rPr>
              <a:t>Notification</a:t>
            </a:r>
            <a:endParaRPr lang="en-GB" sz="1600" dirty="0">
              <a:solidFill>
                <a:schemeClr val="bg2"/>
              </a:solidFill>
            </a:endParaRPr>
          </a:p>
        </p:txBody>
      </p:sp>
      <p:sp>
        <p:nvSpPr>
          <p:cNvPr id="30" name="TextBox 29"/>
          <p:cNvSpPr txBox="1"/>
          <p:nvPr/>
        </p:nvSpPr>
        <p:spPr>
          <a:xfrm>
            <a:off x="7020945" y="5099482"/>
            <a:ext cx="1280928" cy="338554"/>
          </a:xfrm>
          <a:prstGeom prst="rect">
            <a:avLst/>
          </a:prstGeom>
          <a:noFill/>
        </p:spPr>
        <p:txBody>
          <a:bodyPr wrap="none" rtlCol="0">
            <a:spAutoFit/>
          </a:bodyPr>
          <a:lstStyle/>
          <a:p>
            <a:pPr algn="ctr"/>
            <a:r>
              <a:rPr lang="en-GB" sz="1600" dirty="0" smtClean="0">
                <a:solidFill>
                  <a:schemeClr val="bg2"/>
                </a:solidFill>
              </a:rPr>
              <a:t>Prevention</a:t>
            </a:r>
            <a:endParaRPr lang="en-GB" sz="1600" dirty="0">
              <a:solidFill>
                <a:schemeClr val="bg2"/>
              </a:solidFill>
            </a:endParaRPr>
          </a:p>
        </p:txBody>
      </p:sp>
      <p:sp>
        <p:nvSpPr>
          <p:cNvPr id="2" name="Title 1"/>
          <p:cNvSpPr>
            <a:spLocks noGrp="1"/>
          </p:cNvSpPr>
          <p:nvPr>
            <p:ph type="title"/>
          </p:nvPr>
        </p:nvSpPr>
        <p:spPr>
          <a:xfrm>
            <a:off x="323528" y="85568"/>
            <a:ext cx="5867400" cy="500066"/>
          </a:xfrm>
        </p:spPr>
        <p:txBody>
          <a:bodyPr/>
          <a:lstStyle/>
          <a:p>
            <a:r>
              <a:rPr lang="en-GB" dirty="0"/>
              <a:t>Greater ROI from DLP</a:t>
            </a:r>
          </a:p>
        </p:txBody>
      </p:sp>
      <p:sp>
        <p:nvSpPr>
          <p:cNvPr id="39" name="Down Arrow 38"/>
          <p:cNvSpPr/>
          <p:nvPr/>
        </p:nvSpPr>
        <p:spPr>
          <a:xfrm>
            <a:off x="1669041" y="2231713"/>
            <a:ext cx="1276350" cy="2500285"/>
          </a:xfrm>
          <a:custGeom>
            <a:avLst/>
            <a:gdLst/>
            <a:ahLst/>
            <a:cxnLst/>
            <a:rect l="l" t="t" r="r" b="b"/>
            <a:pathLst>
              <a:path w="1276350" h="2500285">
                <a:moveTo>
                  <a:pt x="319088" y="0"/>
                </a:moveTo>
                <a:cubicBezTo>
                  <a:pt x="513364" y="30431"/>
                  <a:pt x="730312" y="64239"/>
                  <a:pt x="957263" y="102740"/>
                </a:cubicBezTo>
                <a:lnTo>
                  <a:pt x="957263" y="1862110"/>
                </a:lnTo>
                <a:lnTo>
                  <a:pt x="1276350" y="1862110"/>
                </a:lnTo>
                <a:lnTo>
                  <a:pt x="638175" y="2500285"/>
                </a:lnTo>
                <a:lnTo>
                  <a:pt x="0" y="1862110"/>
                </a:lnTo>
                <a:lnTo>
                  <a:pt x="319088" y="1862110"/>
                </a:lnTo>
                <a:close/>
              </a:path>
            </a:pathLst>
          </a:custGeom>
          <a:noFill/>
          <a:ln w="28575">
            <a:gradFill flip="none" rotWithShape="1">
              <a:gsLst>
                <a:gs pos="0">
                  <a:schemeClr val="bg2">
                    <a:alpha val="0"/>
                  </a:schemeClr>
                </a:gs>
                <a:gs pos="50000">
                  <a:schemeClr val="accent6">
                    <a:alpha val="65000"/>
                  </a:schemeClr>
                </a:gs>
                <a:gs pos="100000">
                  <a:schemeClr val="bg2">
                    <a:alpha val="63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Down Arrow 43"/>
          <p:cNvSpPr/>
          <p:nvPr/>
        </p:nvSpPr>
        <p:spPr>
          <a:xfrm>
            <a:off x="3453771" y="2565133"/>
            <a:ext cx="1276350" cy="2354456"/>
          </a:xfrm>
          <a:custGeom>
            <a:avLst/>
            <a:gdLst/>
            <a:ahLst/>
            <a:cxnLst/>
            <a:rect l="l" t="t" r="r" b="b"/>
            <a:pathLst>
              <a:path w="1276350" h="2354456">
                <a:moveTo>
                  <a:pt x="319088" y="0"/>
                </a:moveTo>
                <a:cubicBezTo>
                  <a:pt x="547379" y="55810"/>
                  <a:pt x="764528" y="118662"/>
                  <a:pt x="957263" y="190134"/>
                </a:cubicBezTo>
                <a:lnTo>
                  <a:pt x="957263" y="1716281"/>
                </a:lnTo>
                <a:lnTo>
                  <a:pt x="1276350" y="1716281"/>
                </a:lnTo>
                <a:lnTo>
                  <a:pt x="638175" y="2354456"/>
                </a:lnTo>
                <a:lnTo>
                  <a:pt x="0" y="1716281"/>
                </a:lnTo>
                <a:lnTo>
                  <a:pt x="319088" y="1716281"/>
                </a:lnTo>
                <a:close/>
              </a:path>
            </a:pathLst>
          </a:custGeom>
          <a:noFill/>
          <a:ln w="28575">
            <a:gradFill flip="none" rotWithShape="1">
              <a:gsLst>
                <a:gs pos="0">
                  <a:schemeClr val="bg2">
                    <a:alpha val="0"/>
                  </a:schemeClr>
                </a:gs>
                <a:gs pos="50000">
                  <a:schemeClr val="accent6">
                    <a:alpha val="65000"/>
                  </a:schemeClr>
                </a:gs>
                <a:gs pos="100000">
                  <a:schemeClr val="bg2">
                    <a:alpha val="63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Down Arrow 44"/>
          <p:cNvSpPr/>
          <p:nvPr/>
        </p:nvSpPr>
        <p:spPr>
          <a:xfrm>
            <a:off x="5238503" y="3571143"/>
            <a:ext cx="1252434" cy="1603979"/>
          </a:xfrm>
          <a:custGeom>
            <a:avLst/>
            <a:gdLst/>
            <a:ahLst/>
            <a:cxnLst/>
            <a:rect l="l" t="t" r="r" b="b"/>
            <a:pathLst>
              <a:path w="1252434" h="1603979">
                <a:moveTo>
                  <a:pt x="319088" y="0"/>
                </a:moveTo>
                <a:cubicBezTo>
                  <a:pt x="544060" y="242711"/>
                  <a:pt x="744498" y="500350"/>
                  <a:pt x="957263" y="720772"/>
                </a:cubicBezTo>
                <a:lnTo>
                  <a:pt x="957263" y="965804"/>
                </a:lnTo>
                <a:lnTo>
                  <a:pt x="1222813" y="965804"/>
                </a:lnTo>
                <a:lnTo>
                  <a:pt x="1252434" y="989721"/>
                </a:lnTo>
                <a:lnTo>
                  <a:pt x="638175" y="1603979"/>
                </a:lnTo>
                <a:lnTo>
                  <a:pt x="0" y="965804"/>
                </a:lnTo>
                <a:lnTo>
                  <a:pt x="319088" y="965804"/>
                </a:lnTo>
                <a:close/>
              </a:path>
            </a:pathLst>
          </a:custGeom>
          <a:noFill/>
          <a:ln w="28575">
            <a:gradFill flip="none" rotWithShape="1">
              <a:gsLst>
                <a:gs pos="0">
                  <a:schemeClr val="bg2">
                    <a:alpha val="0"/>
                  </a:schemeClr>
                </a:gs>
                <a:gs pos="50000">
                  <a:schemeClr val="accent6">
                    <a:alpha val="65000"/>
                  </a:schemeClr>
                </a:gs>
                <a:gs pos="100000">
                  <a:schemeClr val="bg2">
                    <a:alpha val="63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p:cNvSpPr/>
          <p:nvPr/>
        </p:nvSpPr>
        <p:spPr>
          <a:xfrm rot="10800000">
            <a:off x="7146559" y="4865393"/>
            <a:ext cx="750125" cy="490703"/>
          </a:xfrm>
          <a:custGeom>
            <a:avLst/>
            <a:gdLst/>
            <a:ahLst/>
            <a:cxnLst/>
            <a:rect l="l" t="t" r="r" b="b"/>
            <a:pathLst>
              <a:path w="750125" h="490703">
                <a:moveTo>
                  <a:pt x="750125" y="490703"/>
                </a:moveTo>
                <a:cubicBezTo>
                  <a:pt x="523483" y="405216"/>
                  <a:pt x="255412" y="316517"/>
                  <a:pt x="0" y="241941"/>
                </a:cubicBezTo>
                <a:lnTo>
                  <a:pt x="247714" y="0"/>
                </a:lnTo>
                <a:close/>
              </a:path>
            </a:pathLst>
          </a:custGeom>
          <a:noFill/>
          <a:ln w="28575">
            <a:gradFill flip="none" rotWithShape="1">
              <a:gsLst>
                <a:gs pos="71000">
                  <a:schemeClr val="bg2">
                    <a:alpha val="0"/>
                  </a:schemeClr>
                </a:gs>
                <a:gs pos="32000">
                  <a:schemeClr val="accent6">
                    <a:alpha val="65000"/>
                  </a:schemeClr>
                </a:gs>
                <a:gs pos="15000">
                  <a:schemeClr val="bg2">
                    <a:alpha val="63000"/>
                  </a:schemeClr>
                </a:gs>
              </a:gsLst>
              <a:lin ang="6600000" scaled="0"/>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a:off x="1394339" y="5651096"/>
            <a:ext cx="7364001" cy="570900"/>
            <a:chOff x="1410105" y="5651096"/>
            <a:chExt cx="7364001" cy="570900"/>
          </a:xfrm>
        </p:grpSpPr>
        <p:sp>
          <p:nvSpPr>
            <p:cNvPr id="18" name="Right Arrow 17"/>
            <p:cNvSpPr/>
            <p:nvPr/>
          </p:nvSpPr>
          <p:spPr>
            <a:xfrm>
              <a:off x="1507476" y="5651096"/>
              <a:ext cx="7266630" cy="29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TextBox 18"/>
            <p:cNvSpPr txBox="1"/>
            <p:nvPr/>
          </p:nvSpPr>
          <p:spPr>
            <a:xfrm>
              <a:off x="1410105" y="5883442"/>
              <a:ext cx="2707729" cy="338554"/>
            </a:xfrm>
            <a:prstGeom prst="rect">
              <a:avLst/>
            </a:prstGeom>
            <a:noFill/>
          </p:spPr>
          <p:txBody>
            <a:bodyPr wrap="none" rtlCol="0">
              <a:spAutoFit/>
            </a:bodyPr>
            <a:lstStyle/>
            <a:p>
              <a:r>
                <a:rPr lang="en-GB" sz="1600" dirty="0" smtClean="0"/>
                <a:t>Risk reduction over time</a:t>
              </a:r>
              <a:endParaRPr lang="en-GB" sz="1600" dirty="0"/>
            </a:p>
          </p:txBody>
        </p:sp>
      </p:grpSp>
      <p:grpSp>
        <p:nvGrpSpPr>
          <p:cNvPr id="53" name="Group 52"/>
          <p:cNvGrpSpPr/>
          <p:nvPr/>
        </p:nvGrpSpPr>
        <p:grpSpPr>
          <a:xfrm>
            <a:off x="397978" y="1828800"/>
            <a:ext cx="1093732" cy="4072391"/>
            <a:chOff x="413744" y="1828800"/>
            <a:chExt cx="1093732" cy="4072391"/>
          </a:xfrm>
        </p:grpSpPr>
        <p:sp>
          <p:nvSpPr>
            <p:cNvPr id="20" name="Right Arrow 19"/>
            <p:cNvSpPr/>
            <p:nvPr/>
          </p:nvSpPr>
          <p:spPr>
            <a:xfrm rot="16200000">
              <a:off x="-669066" y="3706900"/>
              <a:ext cx="4054642" cy="29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TextBox 20"/>
            <p:cNvSpPr txBox="1"/>
            <p:nvPr/>
          </p:nvSpPr>
          <p:spPr>
            <a:xfrm rot="16200000">
              <a:off x="-491152" y="3746219"/>
              <a:ext cx="2148345" cy="338554"/>
            </a:xfrm>
            <a:prstGeom prst="rect">
              <a:avLst/>
            </a:prstGeom>
            <a:noFill/>
          </p:spPr>
          <p:txBody>
            <a:bodyPr wrap="none" rtlCol="0">
              <a:spAutoFit/>
            </a:bodyPr>
            <a:lstStyle/>
            <a:p>
              <a:r>
                <a:rPr lang="en-GB" sz="1600" dirty="0" smtClean="0"/>
                <a:t>Incidents per week</a:t>
              </a:r>
              <a:endParaRPr lang="en-GB" sz="1600" dirty="0"/>
            </a:p>
          </p:txBody>
        </p:sp>
        <p:grpSp>
          <p:nvGrpSpPr>
            <p:cNvPr id="38" name="Group 37"/>
            <p:cNvGrpSpPr/>
            <p:nvPr/>
          </p:nvGrpSpPr>
          <p:grpSpPr>
            <a:xfrm>
              <a:off x="685264" y="2074947"/>
              <a:ext cx="567783" cy="3826244"/>
              <a:chOff x="685264" y="2063072"/>
              <a:chExt cx="567783" cy="3826244"/>
            </a:xfrm>
          </p:grpSpPr>
          <p:sp>
            <p:nvSpPr>
              <p:cNvPr id="32" name="TextBox 31"/>
              <p:cNvSpPr txBox="1"/>
              <p:nvPr/>
            </p:nvSpPr>
            <p:spPr>
              <a:xfrm>
                <a:off x="978613" y="5627706"/>
                <a:ext cx="274434" cy="261610"/>
              </a:xfrm>
              <a:prstGeom prst="rect">
                <a:avLst/>
              </a:prstGeom>
              <a:noFill/>
            </p:spPr>
            <p:txBody>
              <a:bodyPr wrap="none" rtlCol="0">
                <a:spAutoFit/>
              </a:bodyPr>
              <a:lstStyle/>
              <a:p>
                <a:r>
                  <a:rPr lang="en-GB" sz="1100" dirty="0" smtClean="0"/>
                  <a:t>0</a:t>
                </a:r>
                <a:endParaRPr lang="en-GB" sz="1100" dirty="0"/>
              </a:p>
            </p:txBody>
          </p:sp>
          <p:sp>
            <p:nvSpPr>
              <p:cNvPr id="33" name="TextBox 32"/>
              <p:cNvSpPr txBox="1"/>
              <p:nvPr/>
            </p:nvSpPr>
            <p:spPr>
              <a:xfrm>
                <a:off x="783047" y="4914780"/>
                <a:ext cx="453970" cy="261610"/>
              </a:xfrm>
              <a:prstGeom prst="rect">
                <a:avLst/>
              </a:prstGeom>
              <a:noFill/>
            </p:spPr>
            <p:txBody>
              <a:bodyPr wrap="none" rtlCol="0">
                <a:spAutoFit/>
              </a:bodyPr>
              <a:lstStyle/>
              <a:p>
                <a:r>
                  <a:rPr lang="en-GB" sz="1100" dirty="0" smtClean="0"/>
                  <a:t>200</a:t>
                </a:r>
                <a:endParaRPr lang="en-GB" sz="1100" dirty="0"/>
              </a:p>
            </p:txBody>
          </p:sp>
          <p:sp>
            <p:nvSpPr>
              <p:cNvPr id="34" name="TextBox 33"/>
              <p:cNvSpPr txBox="1"/>
              <p:nvPr/>
            </p:nvSpPr>
            <p:spPr>
              <a:xfrm>
                <a:off x="783047" y="4201853"/>
                <a:ext cx="453970" cy="261610"/>
              </a:xfrm>
              <a:prstGeom prst="rect">
                <a:avLst/>
              </a:prstGeom>
              <a:noFill/>
            </p:spPr>
            <p:txBody>
              <a:bodyPr wrap="none" rtlCol="0">
                <a:spAutoFit/>
              </a:bodyPr>
              <a:lstStyle/>
              <a:p>
                <a:r>
                  <a:rPr lang="en-GB" sz="1100" dirty="0"/>
                  <a:t>4</a:t>
                </a:r>
                <a:r>
                  <a:rPr lang="en-GB" sz="1100" dirty="0" smtClean="0"/>
                  <a:t>00</a:t>
                </a:r>
                <a:endParaRPr lang="en-GB" sz="1100" dirty="0"/>
              </a:p>
            </p:txBody>
          </p:sp>
          <p:sp>
            <p:nvSpPr>
              <p:cNvPr id="35" name="TextBox 34"/>
              <p:cNvSpPr txBox="1"/>
              <p:nvPr/>
            </p:nvSpPr>
            <p:spPr>
              <a:xfrm>
                <a:off x="783047" y="3488926"/>
                <a:ext cx="453970" cy="261610"/>
              </a:xfrm>
              <a:prstGeom prst="rect">
                <a:avLst/>
              </a:prstGeom>
              <a:noFill/>
            </p:spPr>
            <p:txBody>
              <a:bodyPr wrap="none" rtlCol="0">
                <a:spAutoFit/>
              </a:bodyPr>
              <a:lstStyle/>
              <a:p>
                <a:r>
                  <a:rPr lang="en-GB" sz="1100" dirty="0" smtClean="0"/>
                  <a:t>600</a:t>
                </a:r>
                <a:endParaRPr lang="en-GB" sz="1100" dirty="0"/>
              </a:p>
            </p:txBody>
          </p:sp>
          <p:sp>
            <p:nvSpPr>
              <p:cNvPr id="36" name="TextBox 35"/>
              <p:cNvSpPr txBox="1"/>
              <p:nvPr/>
            </p:nvSpPr>
            <p:spPr>
              <a:xfrm>
                <a:off x="783047" y="2775999"/>
                <a:ext cx="453970" cy="261610"/>
              </a:xfrm>
              <a:prstGeom prst="rect">
                <a:avLst/>
              </a:prstGeom>
              <a:noFill/>
            </p:spPr>
            <p:txBody>
              <a:bodyPr wrap="none" rtlCol="0">
                <a:spAutoFit/>
              </a:bodyPr>
              <a:lstStyle/>
              <a:p>
                <a:r>
                  <a:rPr lang="en-GB" sz="1100" dirty="0"/>
                  <a:t>8</a:t>
                </a:r>
                <a:r>
                  <a:rPr lang="en-GB" sz="1100" dirty="0" smtClean="0"/>
                  <a:t>00</a:t>
                </a:r>
                <a:endParaRPr lang="en-GB" sz="1100" dirty="0"/>
              </a:p>
            </p:txBody>
          </p:sp>
          <p:sp>
            <p:nvSpPr>
              <p:cNvPr id="37" name="TextBox 36"/>
              <p:cNvSpPr txBox="1"/>
              <p:nvPr/>
            </p:nvSpPr>
            <p:spPr>
              <a:xfrm>
                <a:off x="685264" y="2063072"/>
                <a:ext cx="543739" cy="261610"/>
              </a:xfrm>
              <a:prstGeom prst="rect">
                <a:avLst/>
              </a:prstGeom>
              <a:noFill/>
            </p:spPr>
            <p:txBody>
              <a:bodyPr wrap="none" rtlCol="0">
                <a:spAutoFit/>
              </a:bodyPr>
              <a:lstStyle/>
              <a:p>
                <a:r>
                  <a:rPr lang="en-GB" sz="1100" dirty="0" smtClean="0"/>
                  <a:t>1000</a:t>
                </a:r>
                <a:endParaRPr lang="en-GB" sz="1100" dirty="0"/>
              </a:p>
            </p:txBody>
          </p:sp>
        </p:grpSp>
      </p:grpSp>
      <p:grpSp>
        <p:nvGrpSpPr>
          <p:cNvPr id="43" name="Group 42"/>
          <p:cNvGrpSpPr/>
          <p:nvPr/>
        </p:nvGrpSpPr>
        <p:grpSpPr>
          <a:xfrm>
            <a:off x="3715710" y="1673590"/>
            <a:ext cx="5236745" cy="568852"/>
            <a:chOff x="3650101" y="2940256"/>
            <a:chExt cx="1230546" cy="302821"/>
          </a:xfrm>
        </p:grpSpPr>
        <p:sp>
          <p:nvSpPr>
            <p:cNvPr id="46" name="Round Same Side Corner Rectangle 45"/>
            <p:cNvSpPr/>
            <p:nvPr/>
          </p:nvSpPr>
          <p:spPr>
            <a:xfrm>
              <a:off x="3662304" y="2940256"/>
              <a:ext cx="1218343" cy="302821"/>
            </a:xfrm>
            <a:prstGeom prst="round2SameRect">
              <a:avLst>
                <a:gd name="adj1" fmla="val 0"/>
                <a:gd name="adj2" fmla="val 0"/>
              </a:avLst>
            </a:prstGeom>
            <a:gradFill>
              <a:gsLst>
                <a:gs pos="0">
                  <a:srgbClr val="000F5E"/>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1400" b="1"/>
            </a:p>
          </p:txBody>
        </p:sp>
        <p:sp>
          <p:nvSpPr>
            <p:cNvPr id="47" name="TextBox 46"/>
            <p:cNvSpPr txBox="1"/>
            <p:nvPr/>
          </p:nvSpPr>
          <p:spPr>
            <a:xfrm>
              <a:off x="3650101" y="2995471"/>
              <a:ext cx="1228915" cy="180225"/>
            </a:xfrm>
            <a:prstGeom prst="rect">
              <a:avLst/>
            </a:prstGeom>
            <a:noFill/>
          </p:spPr>
          <p:txBody>
            <a:bodyPr wrap="square" lIns="180000" rtlCol="0" anchor="ctr">
              <a:spAutoFit/>
            </a:bodyPr>
            <a:lstStyle/>
            <a:p>
              <a:r>
                <a:rPr lang="en-GB" sz="1600" dirty="0" smtClean="0">
                  <a:solidFill>
                    <a:schemeClr val="bg2"/>
                  </a:solidFill>
                </a:rPr>
                <a:t>Applying </a:t>
              </a:r>
              <a:r>
                <a:rPr lang="en-GB" sz="1600" dirty="0">
                  <a:solidFill>
                    <a:schemeClr val="bg2"/>
                  </a:solidFill>
                </a:rPr>
                <a:t>User-driven Data </a:t>
              </a:r>
              <a:r>
                <a:rPr lang="en-GB" sz="1600" dirty="0" smtClean="0">
                  <a:solidFill>
                    <a:schemeClr val="bg2"/>
                  </a:solidFill>
                </a:rPr>
                <a:t>Classification</a:t>
              </a:r>
              <a:endParaRPr lang="en-GB" sz="1600" dirty="0">
                <a:solidFill>
                  <a:schemeClr val="bg2"/>
                </a:solidFill>
              </a:endParaRPr>
            </a:p>
          </p:txBody>
        </p:sp>
      </p:grpSp>
    </p:spTree>
    <p:extLst>
      <p:ext uri="{BB962C8B-B14F-4D97-AF65-F5344CB8AC3E}">
        <p14:creationId xmlns:p14="http://schemas.microsoft.com/office/powerpoint/2010/main" val="26172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22" presetClass="entr" presetSubtype="8"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5500"/>
                            </p:stCondLst>
                            <p:childTnLst>
                              <p:par>
                                <p:cTn id="65" presetID="22" presetClass="entr" presetSubtype="2"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100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7500"/>
                            </p:stCondLst>
                            <p:childTnLst>
                              <p:par>
                                <p:cTn id="73" presetID="22" presetClass="exit" presetSubtype="1" fill="hold" grpId="1" nodeType="afterEffect">
                                  <p:stCondLst>
                                    <p:cond delay="0"/>
                                  </p:stCondLst>
                                  <p:childTnLst>
                                    <p:animEffect transition="out" filter="wipe(up)">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42" presetClass="path" presetSubtype="0" accel="50000" decel="50000" fill="hold" grpId="1" nodeType="withEffect">
                                  <p:stCondLst>
                                    <p:cond delay="0"/>
                                  </p:stCondLst>
                                  <p:childTnLst>
                                    <p:animMotion origin="layout" path="M -3.05556E-6 2.59259E-6 L -3.05556E-6 0.23611 " pathEditMode="relative" rAng="0" ptsTypes="AA">
                                      <p:cBhvr>
                                        <p:cTn id="77" dur="500" fill="hold"/>
                                        <p:tgtEl>
                                          <p:spTgt spid="27"/>
                                        </p:tgtEl>
                                        <p:attrNameLst>
                                          <p:attrName>ppt_x</p:attrName>
                                          <p:attrName>ppt_y</p:attrName>
                                        </p:attrNameLst>
                                      </p:cBhvr>
                                      <p:rCtr x="0" y="11806"/>
                                    </p:animMotion>
                                  </p:childTnLst>
                                </p:cTn>
                              </p:par>
                              <p:par>
                                <p:cTn id="78" presetID="42" presetClass="exit" presetSubtype="0" fill="hold" grpId="1" nodeType="withEffect">
                                  <p:stCondLst>
                                    <p:cond delay="0"/>
                                  </p:stCondLst>
                                  <p:childTnLst>
                                    <p:animEffect transition="out" filter="fade">
                                      <p:cBhvr>
                                        <p:cTn id="79" dur="500"/>
                                        <p:tgtEl>
                                          <p:spTgt spid="39"/>
                                        </p:tgtEl>
                                      </p:cBhvr>
                                    </p:animEffect>
                                    <p:anim calcmode="lin" valueType="num">
                                      <p:cBhvr>
                                        <p:cTn id="80" dur="500"/>
                                        <p:tgtEl>
                                          <p:spTgt spid="39"/>
                                        </p:tgtEl>
                                        <p:attrNameLst>
                                          <p:attrName>ppt_x</p:attrName>
                                        </p:attrNameLst>
                                      </p:cBhvr>
                                      <p:tavLst>
                                        <p:tav tm="0">
                                          <p:val>
                                            <p:strVal val="ppt_x"/>
                                          </p:val>
                                        </p:tav>
                                        <p:tav tm="100000">
                                          <p:val>
                                            <p:strVal val="ppt_x"/>
                                          </p:val>
                                        </p:tav>
                                      </p:tavLst>
                                    </p:anim>
                                    <p:anim calcmode="lin" valueType="num">
                                      <p:cBhvr>
                                        <p:cTn id="81" dur="500"/>
                                        <p:tgtEl>
                                          <p:spTgt spid="39"/>
                                        </p:tgtEl>
                                        <p:attrNameLst>
                                          <p:attrName>ppt_y</p:attrName>
                                        </p:attrNameLst>
                                      </p:cBhvr>
                                      <p:tavLst>
                                        <p:tav tm="0">
                                          <p:val>
                                            <p:strVal val="ppt_y"/>
                                          </p:val>
                                        </p:tav>
                                        <p:tav tm="100000">
                                          <p:val>
                                            <p:strVal val="ppt_y+.1"/>
                                          </p:val>
                                        </p:tav>
                                      </p:tavLst>
                                    </p:anim>
                                    <p:set>
                                      <p:cBhvr>
                                        <p:cTn id="82" dur="1" fill="hold">
                                          <p:stCondLst>
                                            <p:cond delay="499"/>
                                          </p:stCondLst>
                                        </p:cTn>
                                        <p:tgtEl>
                                          <p:spTgt spid="39"/>
                                        </p:tgtEl>
                                        <p:attrNameLst>
                                          <p:attrName>style.visibility</p:attrName>
                                        </p:attrNameLst>
                                      </p:cBhvr>
                                      <p:to>
                                        <p:strVal val="hidden"/>
                                      </p:to>
                                    </p:set>
                                  </p:childTnLst>
                                </p:cTn>
                              </p:par>
                            </p:childTnLst>
                          </p:cTn>
                        </p:par>
                        <p:par>
                          <p:cTn id="83" fill="hold">
                            <p:stCondLst>
                              <p:cond delay="8000"/>
                            </p:stCondLst>
                            <p:childTnLst>
                              <p:par>
                                <p:cTn id="84" presetID="22" presetClass="entr" presetSubtype="1"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up)">
                                      <p:cBhvr>
                                        <p:cTn id="86" dur="500"/>
                                        <p:tgtEl>
                                          <p:spTgt spid="44"/>
                                        </p:tgtEl>
                                      </p:cBhvr>
                                    </p:animEffect>
                                  </p:childTnLst>
                                </p:cTn>
                              </p:par>
                            </p:childTnLst>
                          </p:cTn>
                        </p:par>
                        <p:par>
                          <p:cTn id="87" fill="hold">
                            <p:stCondLst>
                              <p:cond delay="8500"/>
                            </p:stCondLst>
                            <p:childTnLst>
                              <p:par>
                                <p:cTn id="88" presetID="22" presetClass="exit" presetSubtype="1" fill="hold" grpId="1" nodeType="afterEffect">
                                  <p:stCondLst>
                                    <p:cond delay="0"/>
                                  </p:stCondLst>
                                  <p:childTnLst>
                                    <p:animEffect transition="out" filter="wipe(up)">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par>
                                <p:cTn id="91" presetID="42" presetClass="path" presetSubtype="0" accel="50000" decel="50000" fill="hold" grpId="1" nodeType="withEffect">
                                  <p:stCondLst>
                                    <p:cond delay="0"/>
                                  </p:stCondLst>
                                  <p:childTnLst>
                                    <p:animMotion origin="layout" path="M -1.94444E-6 -7.40741E-7 L -1.94444E-6 0.18958 " pathEditMode="relative" rAng="0" ptsTypes="AA">
                                      <p:cBhvr>
                                        <p:cTn id="92" dur="500" fill="hold"/>
                                        <p:tgtEl>
                                          <p:spTgt spid="28"/>
                                        </p:tgtEl>
                                        <p:attrNameLst>
                                          <p:attrName>ppt_x</p:attrName>
                                          <p:attrName>ppt_y</p:attrName>
                                        </p:attrNameLst>
                                      </p:cBhvr>
                                      <p:rCtr x="0" y="9468"/>
                                    </p:animMotion>
                                  </p:childTnLst>
                                </p:cTn>
                              </p:par>
                              <p:par>
                                <p:cTn id="93" presetID="42" presetClass="exit" presetSubtype="0" fill="hold" grpId="1" nodeType="withEffect">
                                  <p:stCondLst>
                                    <p:cond delay="0"/>
                                  </p:stCondLst>
                                  <p:childTnLst>
                                    <p:animEffect transition="out" filter="fade">
                                      <p:cBhvr>
                                        <p:cTn id="94" dur="500"/>
                                        <p:tgtEl>
                                          <p:spTgt spid="44"/>
                                        </p:tgtEl>
                                      </p:cBhvr>
                                    </p:animEffect>
                                    <p:anim calcmode="lin" valueType="num">
                                      <p:cBhvr>
                                        <p:cTn id="95" dur="500"/>
                                        <p:tgtEl>
                                          <p:spTgt spid="44"/>
                                        </p:tgtEl>
                                        <p:attrNameLst>
                                          <p:attrName>ppt_x</p:attrName>
                                        </p:attrNameLst>
                                      </p:cBhvr>
                                      <p:tavLst>
                                        <p:tav tm="0">
                                          <p:val>
                                            <p:strVal val="ppt_x"/>
                                          </p:val>
                                        </p:tav>
                                        <p:tav tm="100000">
                                          <p:val>
                                            <p:strVal val="ppt_x"/>
                                          </p:val>
                                        </p:tav>
                                      </p:tavLst>
                                    </p:anim>
                                    <p:anim calcmode="lin" valueType="num">
                                      <p:cBhvr>
                                        <p:cTn id="96" dur="500"/>
                                        <p:tgtEl>
                                          <p:spTgt spid="44"/>
                                        </p:tgtEl>
                                        <p:attrNameLst>
                                          <p:attrName>ppt_y</p:attrName>
                                        </p:attrNameLst>
                                      </p:cBhvr>
                                      <p:tavLst>
                                        <p:tav tm="0">
                                          <p:val>
                                            <p:strVal val="ppt_y"/>
                                          </p:val>
                                        </p:tav>
                                        <p:tav tm="100000">
                                          <p:val>
                                            <p:strVal val="ppt_y+.1"/>
                                          </p:val>
                                        </p:tav>
                                      </p:tavLst>
                                    </p:anim>
                                    <p:set>
                                      <p:cBhvr>
                                        <p:cTn id="97" dur="1" fill="hold">
                                          <p:stCondLst>
                                            <p:cond delay="499"/>
                                          </p:stCondLst>
                                        </p:cTn>
                                        <p:tgtEl>
                                          <p:spTgt spid="44"/>
                                        </p:tgtEl>
                                        <p:attrNameLst>
                                          <p:attrName>style.visibility</p:attrName>
                                        </p:attrNameLst>
                                      </p:cBhvr>
                                      <p:to>
                                        <p:strVal val="hidden"/>
                                      </p:to>
                                    </p:set>
                                  </p:childTnLst>
                                </p:cTn>
                              </p:par>
                            </p:childTnLst>
                          </p:cTn>
                        </p:par>
                        <p:par>
                          <p:cTn id="98" fill="hold">
                            <p:stCondLst>
                              <p:cond delay="9000"/>
                            </p:stCondLst>
                            <p:childTnLst>
                              <p:par>
                                <p:cTn id="99" presetID="22" presetClass="entr" presetSubtype="1"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up)">
                                      <p:cBhvr>
                                        <p:cTn id="101" dur="500"/>
                                        <p:tgtEl>
                                          <p:spTgt spid="45"/>
                                        </p:tgtEl>
                                      </p:cBhvr>
                                    </p:animEffect>
                                  </p:childTnLst>
                                </p:cTn>
                              </p:par>
                            </p:childTnLst>
                          </p:cTn>
                        </p:par>
                        <p:par>
                          <p:cTn id="102" fill="hold">
                            <p:stCondLst>
                              <p:cond delay="9500"/>
                            </p:stCondLst>
                            <p:childTnLst>
                              <p:par>
                                <p:cTn id="103" presetID="22" presetClass="exit" presetSubtype="1" fill="hold" grpId="1" nodeType="afterEffect">
                                  <p:stCondLst>
                                    <p:cond delay="0"/>
                                  </p:stCondLst>
                                  <p:childTnLst>
                                    <p:animEffect transition="out" filter="wipe(up)">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42" presetClass="path" presetSubtype="0" accel="50000" decel="50000" fill="hold" grpId="1" nodeType="withEffect">
                                  <p:stCondLst>
                                    <p:cond delay="0"/>
                                  </p:stCondLst>
                                  <p:childTnLst>
                                    <p:animMotion origin="layout" path="M -4.44444E-6 3.33333E-6 L -4.44444E-6 0.09838 " pathEditMode="relative" rAng="0" ptsTypes="AA">
                                      <p:cBhvr>
                                        <p:cTn id="107" dur="500" fill="hold"/>
                                        <p:tgtEl>
                                          <p:spTgt spid="29"/>
                                        </p:tgtEl>
                                        <p:attrNameLst>
                                          <p:attrName>ppt_x</p:attrName>
                                          <p:attrName>ppt_y</p:attrName>
                                        </p:attrNameLst>
                                      </p:cBhvr>
                                      <p:rCtr x="0" y="4907"/>
                                    </p:animMotion>
                                  </p:childTnLst>
                                </p:cTn>
                              </p:par>
                              <p:par>
                                <p:cTn id="108" presetID="42" presetClass="exit" presetSubtype="0" fill="hold" grpId="1" nodeType="withEffect">
                                  <p:stCondLst>
                                    <p:cond delay="0"/>
                                  </p:stCondLst>
                                  <p:childTnLst>
                                    <p:animEffect transition="out" filter="fade">
                                      <p:cBhvr>
                                        <p:cTn id="109" dur="500"/>
                                        <p:tgtEl>
                                          <p:spTgt spid="45"/>
                                        </p:tgtEl>
                                      </p:cBhvr>
                                    </p:animEffect>
                                    <p:anim calcmode="lin" valueType="num">
                                      <p:cBhvr>
                                        <p:cTn id="110" dur="500"/>
                                        <p:tgtEl>
                                          <p:spTgt spid="45"/>
                                        </p:tgtEl>
                                        <p:attrNameLst>
                                          <p:attrName>ppt_x</p:attrName>
                                        </p:attrNameLst>
                                      </p:cBhvr>
                                      <p:tavLst>
                                        <p:tav tm="0">
                                          <p:val>
                                            <p:strVal val="ppt_x"/>
                                          </p:val>
                                        </p:tav>
                                        <p:tav tm="100000">
                                          <p:val>
                                            <p:strVal val="ppt_x"/>
                                          </p:val>
                                        </p:tav>
                                      </p:tavLst>
                                    </p:anim>
                                    <p:anim calcmode="lin" valueType="num">
                                      <p:cBhvr>
                                        <p:cTn id="111" dur="500"/>
                                        <p:tgtEl>
                                          <p:spTgt spid="45"/>
                                        </p:tgtEl>
                                        <p:attrNameLst>
                                          <p:attrName>ppt_y</p:attrName>
                                        </p:attrNameLst>
                                      </p:cBhvr>
                                      <p:tavLst>
                                        <p:tav tm="0">
                                          <p:val>
                                            <p:strVal val="ppt_y"/>
                                          </p:val>
                                        </p:tav>
                                        <p:tav tm="100000">
                                          <p:val>
                                            <p:strVal val="ppt_y+.1"/>
                                          </p:val>
                                        </p:tav>
                                      </p:tavLst>
                                    </p:anim>
                                    <p:set>
                                      <p:cBhvr>
                                        <p:cTn id="112" dur="1" fill="hold">
                                          <p:stCondLst>
                                            <p:cond delay="499"/>
                                          </p:stCondLst>
                                        </p:cTn>
                                        <p:tgtEl>
                                          <p:spTgt spid="45"/>
                                        </p:tgtEl>
                                        <p:attrNameLst>
                                          <p:attrName>style.visibility</p:attrName>
                                        </p:attrNameLst>
                                      </p:cBhvr>
                                      <p:to>
                                        <p:strVal val="hidden"/>
                                      </p:to>
                                    </p:set>
                                  </p:childTnLst>
                                </p:cTn>
                              </p:par>
                            </p:childTnLst>
                          </p:cTn>
                        </p:par>
                        <p:par>
                          <p:cTn id="113" fill="hold">
                            <p:stCondLst>
                              <p:cond delay="10000"/>
                            </p:stCondLst>
                            <p:childTnLst>
                              <p:par>
                                <p:cTn id="114" presetID="22" presetClass="entr" presetSubtype="1"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up)">
                                      <p:cBhvr>
                                        <p:cTn id="116" dur="500"/>
                                        <p:tgtEl>
                                          <p:spTgt spid="52"/>
                                        </p:tgtEl>
                                      </p:cBhvr>
                                    </p:animEffect>
                                  </p:childTnLst>
                                </p:cTn>
                              </p:par>
                            </p:childTnLst>
                          </p:cTn>
                        </p:par>
                        <p:par>
                          <p:cTn id="117" fill="hold">
                            <p:stCondLst>
                              <p:cond delay="10500"/>
                            </p:stCondLst>
                            <p:childTnLst>
                              <p:par>
                                <p:cTn id="118" presetID="22" presetClass="exit" presetSubtype="1" fill="hold" grpId="1" nodeType="afterEffect">
                                  <p:stCondLst>
                                    <p:cond delay="0"/>
                                  </p:stCondLst>
                                  <p:childTnLst>
                                    <p:animEffect transition="out" filter="wipe(up)">
                                      <p:cBhvr>
                                        <p:cTn id="119" dur="500"/>
                                        <p:tgtEl>
                                          <p:spTgt spid="9"/>
                                        </p:tgtEl>
                                      </p:cBhvr>
                                    </p:animEffect>
                                    <p:set>
                                      <p:cBhvr>
                                        <p:cTn id="120" dur="1" fill="hold">
                                          <p:stCondLst>
                                            <p:cond delay="499"/>
                                          </p:stCondLst>
                                        </p:cTn>
                                        <p:tgtEl>
                                          <p:spTgt spid="9"/>
                                        </p:tgtEl>
                                        <p:attrNameLst>
                                          <p:attrName>style.visibility</p:attrName>
                                        </p:attrNameLst>
                                      </p:cBhvr>
                                      <p:to>
                                        <p:strVal val="hidden"/>
                                      </p:to>
                                    </p:set>
                                  </p:childTnLst>
                                </p:cTn>
                              </p:par>
                              <p:par>
                                <p:cTn id="121" presetID="42" presetClass="path" presetSubtype="0" accel="50000" decel="50000" fill="hold" grpId="1" nodeType="withEffect">
                                  <p:stCondLst>
                                    <p:cond delay="0"/>
                                  </p:stCondLst>
                                  <p:childTnLst>
                                    <p:animMotion origin="layout" path="M -3.33333E-6 2.96296E-6 L -3.33333E-6 0.03842 " pathEditMode="relative" rAng="0" ptsTypes="AA">
                                      <p:cBhvr>
                                        <p:cTn id="122" dur="500" fill="hold"/>
                                        <p:tgtEl>
                                          <p:spTgt spid="30"/>
                                        </p:tgtEl>
                                        <p:attrNameLst>
                                          <p:attrName>ppt_x</p:attrName>
                                          <p:attrName>ppt_y</p:attrName>
                                        </p:attrNameLst>
                                      </p:cBhvr>
                                      <p:rCtr x="0" y="1921"/>
                                    </p:animMotion>
                                  </p:childTnLst>
                                </p:cTn>
                              </p:par>
                              <p:par>
                                <p:cTn id="123" presetID="42" presetClass="exit" presetSubtype="0" fill="hold" grpId="1" nodeType="withEffect">
                                  <p:stCondLst>
                                    <p:cond delay="0"/>
                                  </p:stCondLst>
                                  <p:childTnLst>
                                    <p:animEffect transition="out" filter="fade">
                                      <p:cBhvr>
                                        <p:cTn id="124" dur="500"/>
                                        <p:tgtEl>
                                          <p:spTgt spid="52"/>
                                        </p:tgtEl>
                                      </p:cBhvr>
                                    </p:animEffect>
                                    <p:anim calcmode="lin" valueType="num">
                                      <p:cBhvr>
                                        <p:cTn id="125" dur="500"/>
                                        <p:tgtEl>
                                          <p:spTgt spid="52"/>
                                        </p:tgtEl>
                                        <p:attrNameLst>
                                          <p:attrName>ppt_x</p:attrName>
                                        </p:attrNameLst>
                                      </p:cBhvr>
                                      <p:tavLst>
                                        <p:tav tm="0">
                                          <p:val>
                                            <p:strVal val="ppt_x"/>
                                          </p:val>
                                        </p:tav>
                                        <p:tav tm="100000">
                                          <p:val>
                                            <p:strVal val="ppt_x"/>
                                          </p:val>
                                        </p:tav>
                                      </p:tavLst>
                                    </p:anim>
                                    <p:anim calcmode="lin" valueType="num">
                                      <p:cBhvr>
                                        <p:cTn id="126" dur="500"/>
                                        <p:tgtEl>
                                          <p:spTgt spid="52"/>
                                        </p:tgtEl>
                                        <p:attrNameLst>
                                          <p:attrName>ppt_y</p:attrName>
                                        </p:attrNameLst>
                                      </p:cBhvr>
                                      <p:tavLst>
                                        <p:tav tm="0">
                                          <p:val>
                                            <p:strVal val="ppt_y"/>
                                          </p:val>
                                        </p:tav>
                                        <p:tav tm="100000">
                                          <p:val>
                                            <p:strVal val="ppt_y+.1"/>
                                          </p:val>
                                        </p:tav>
                                      </p:tavLst>
                                    </p:anim>
                                    <p:set>
                                      <p:cBhvr>
                                        <p:cTn id="127"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P spid="5" grpId="1" animBg="1"/>
      <p:bldP spid="9" grpId="0" animBg="1"/>
      <p:bldP spid="9" grpId="1" animBg="1"/>
      <p:bldP spid="10" grpId="0" animBg="1"/>
      <p:bldP spid="10" grpId="1" animBg="1"/>
      <p:bldP spid="11" grpId="0" animBg="1"/>
      <p:bldP spid="11" grpId="1" animBg="1"/>
      <p:bldP spid="13" grpId="0" animBg="1"/>
      <p:bldP spid="15" grpId="0" animBg="1"/>
      <p:bldP spid="16" grpId="0" animBg="1"/>
      <p:bldP spid="17" grpId="0" animBg="1"/>
      <p:bldP spid="27" grpId="0"/>
      <p:bldP spid="27" grpId="1"/>
      <p:bldP spid="28" grpId="0"/>
      <p:bldP spid="28" grpId="1"/>
      <p:bldP spid="29" grpId="0"/>
      <p:bldP spid="29" grpId="1"/>
      <p:bldP spid="30" grpId="0"/>
      <p:bldP spid="30" grpId="1"/>
      <p:bldP spid="39" grpId="0" animBg="1"/>
      <p:bldP spid="39" grpId="1" animBg="1"/>
      <p:bldP spid="44" grpId="0" animBg="1"/>
      <p:bldP spid="44" grpId="1" animBg="1"/>
      <p:bldP spid="45" grpId="0" animBg="1"/>
      <p:bldP spid="45" grpId="1" animBg="1"/>
      <p:bldP spid="52" grpId="0" animBg="1"/>
      <p:bldP spid="52"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94007" y="4077072"/>
            <a:ext cx="1475451" cy="1291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email">
            <a:duotone>
              <a:schemeClr val="bg2">
                <a:shade val="45000"/>
                <a:satMod val="135000"/>
              </a:schemeClr>
              <a:prstClr val="white"/>
            </a:duotone>
            <a:extLst>
              <a:ext uri="{28A0092B-C50C-407E-A947-70E740481C1C}">
                <a14:useLocalDpi xmlns:a14="http://schemas.microsoft.com/office/drawing/2010/main"/>
              </a:ext>
            </a:extLst>
          </a:blip>
          <a:srcRect l="3769"/>
          <a:stretch/>
        </p:blipFill>
        <p:spPr bwMode="auto">
          <a:xfrm>
            <a:off x="2110074" y="4093719"/>
            <a:ext cx="1643652" cy="1251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3568" y="2780928"/>
            <a:ext cx="1512168" cy="646331"/>
          </a:xfrm>
          <a:prstGeom prst="rect">
            <a:avLst/>
          </a:prstGeom>
          <a:noFill/>
        </p:spPr>
        <p:txBody>
          <a:bodyPr wrap="square" rtlCol="0">
            <a:spAutoFit/>
          </a:bodyPr>
          <a:lstStyle/>
          <a:p>
            <a:pPr algn="ctr"/>
            <a:r>
              <a:rPr lang="en-GB" dirty="0" smtClean="0">
                <a:solidFill>
                  <a:schemeClr val="bg2">
                    <a:lumMod val="85000"/>
                  </a:schemeClr>
                </a:solidFill>
                <a:latin typeface="Calibri Light" pitchFamily="34" charset="0"/>
              </a:rPr>
              <a:t>Raise User Awareness</a:t>
            </a:r>
            <a:endParaRPr lang="en-GB" dirty="0">
              <a:solidFill>
                <a:schemeClr val="bg2">
                  <a:lumMod val="85000"/>
                </a:schemeClr>
              </a:solidFill>
              <a:latin typeface="Calibri Light" pitchFamily="34" charset="0"/>
            </a:endParaRPr>
          </a:p>
        </p:txBody>
      </p:sp>
      <p:sp>
        <p:nvSpPr>
          <p:cNvPr id="14" name="TextBox 13"/>
          <p:cNvSpPr txBox="1"/>
          <p:nvPr/>
        </p:nvSpPr>
        <p:spPr>
          <a:xfrm>
            <a:off x="5090026" y="5673442"/>
            <a:ext cx="1714222" cy="707886"/>
          </a:xfrm>
          <a:prstGeom prst="rect">
            <a:avLst/>
          </a:prstGeom>
          <a:noFill/>
        </p:spPr>
        <p:txBody>
          <a:bodyPr wrap="square" rtlCol="0">
            <a:spAutoFit/>
          </a:bodyPr>
          <a:lstStyle/>
          <a:p>
            <a:pPr algn="ctr"/>
            <a:r>
              <a:rPr lang="en-GB" sz="2000" b="1" dirty="0" smtClean="0">
                <a:latin typeface="Calibri Light" pitchFamily="34" charset="0"/>
              </a:rPr>
              <a:t>Simplify</a:t>
            </a:r>
            <a:br>
              <a:rPr lang="en-GB" sz="2000" b="1" dirty="0" smtClean="0">
                <a:latin typeface="Calibri Light" pitchFamily="34" charset="0"/>
              </a:rPr>
            </a:br>
            <a:r>
              <a:rPr lang="en-GB" sz="2000" b="1" dirty="0" smtClean="0">
                <a:latin typeface="Calibri Light" pitchFamily="34" charset="0"/>
              </a:rPr>
              <a:t>access control</a:t>
            </a:r>
            <a:endParaRPr lang="en-GB" sz="2000" b="1" dirty="0">
              <a:latin typeface="Calibri Light" pitchFamily="34" charset="0"/>
            </a:endParaRPr>
          </a:p>
        </p:txBody>
      </p:sp>
      <p:sp>
        <p:nvSpPr>
          <p:cNvPr id="15" name="TextBox 14"/>
          <p:cNvSpPr txBox="1"/>
          <p:nvPr/>
        </p:nvSpPr>
        <p:spPr>
          <a:xfrm>
            <a:off x="1993682" y="5589240"/>
            <a:ext cx="1858238" cy="646331"/>
          </a:xfrm>
          <a:prstGeom prst="rect">
            <a:avLst/>
          </a:prstGeom>
          <a:noFill/>
        </p:spPr>
        <p:txBody>
          <a:bodyPr wrap="square" rtlCol="0">
            <a:spAutoFit/>
          </a:bodyPr>
          <a:lstStyle/>
          <a:p>
            <a:pPr algn="ctr"/>
            <a:r>
              <a:rPr lang="en-GB" dirty="0" smtClean="0">
                <a:solidFill>
                  <a:schemeClr val="bg2">
                    <a:lumMod val="85000"/>
                  </a:schemeClr>
                </a:solidFill>
                <a:latin typeface="Calibri Light" pitchFamily="34" charset="0"/>
              </a:rPr>
              <a:t>Drive technology</a:t>
            </a:r>
            <a:br>
              <a:rPr lang="en-GB" dirty="0" smtClean="0">
                <a:solidFill>
                  <a:schemeClr val="bg2">
                    <a:lumMod val="85000"/>
                  </a:schemeClr>
                </a:solidFill>
                <a:latin typeface="Calibri Light" pitchFamily="34" charset="0"/>
              </a:rPr>
            </a:br>
            <a:r>
              <a:rPr lang="en-GB" dirty="0" smtClean="0">
                <a:solidFill>
                  <a:schemeClr val="bg2">
                    <a:lumMod val="85000"/>
                  </a:schemeClr>
                </a:solidFill>
                <a:latin typeface="Calibri Light" pitchFamily="34" charset="0"/>
              </a:rPr>
              <a:t>via metadata</a:t>
            </a:r>
            <a:endParaRPr lang="en-GB" dirty="0">
              <a:solidFill>
                <a:schemeClr val="bg2">
                  <a:lumMod val="85000"/>
                </a:schemeClr>
              </a:solidFill>
              <a:latin typeface="Calibri Light" pitchFamily="34" charset="0"/>
            </a:endParaRPr>
          </a:p>
        </p:txBody>
      </p:sp>
      <p:sp>
        <p:nvSpPr>
          <p:cNvPr id="20" name="TextBox 19"/>
          <p:cNvSpPr txBox="1"/>
          <p:nvPr/>
        </p:nvSpPr>
        <p:spPr>
          <a:xfrm>
            <a:off x="3372852" y="2880743"/>
            <a:ext cx="2063244" cy="646331"/>
          </a:xfrm>
          <a:prstGeom prst="rect">
            <a:avLst/>
          </a:prstGeom>
          <a:noFill/>
        </p:spPr>
        <p:txBody>
          <a:bodyPr wrap="square" rtlCol="0">
            <a:spAutoFit/>
          </a:bodyPr>
          <a:lstStyle/>
          <a:p>
            <a:pPr algn="ctr"/>
            <a:r>
              <a:rPr lang="en-GB" dirty="0" smtClean="0">
                <a:solidFill>
                  <a:schemeClr val="bg2">
                    <a:lumMod val="85000"/>
                  </a:schemeClr>
                </a:solidFill>
                <a:latin typeface="Calibri Light" pitchFamily="34" charset="0"/>
              </a:rPr>
              <a:t>Control Unstructured Data</a:t>
            </a:r>
            <a:endParaRPr lang="en-GB" dirty="0">
              <a:solidFill>
                <a:schemeClr val="bg2">
                  <a:lumMod val="85000"/>
                </a:schemeClr>
              </a:solidFill>
              <a:latin typeface="Calibri Light" pitchFamily="34" charset="0"/>
            </a:endParaRPr>
          </a:p>
        </p:txBody>
      </p:sp>
      <p:sp>
        <p:nvSpPr>
          <p:cNvPr id="2" name="Title 1"/>
          <p:cNvSpPr>
            <a:spLocks noGrp="1"/>
          </p:cNvSpPr>
          <p:nvPr>
            <p:ph type="title"/>
          </p:nvPr>
        </p:nvSpPr>
        <p:spPr>
          <a:xfrm>
            <a:off x="288776" y="120622"/>
            <a:ext cx="5867400" cy="500066"/>
          </a:xfrm>
        </p:spPr>
        <p:txBody>
          <a:bodyPr/>
          <a:lstStyle/>
          <a:p>
            <a:r>
              <a:rPr lang="en-GB" dirty="0" smtClean="0"/>
              <a:t>How data classification can help</a:t>
            </a:r>
            <a:endParaRPr lang="en-GB" dirty="0"/>
          </a:p>
        </p:txBody>
      </p:sp>
      <p:pic>
        <p:nvPicPr>
          <p:cNvPr id="3074" name="Picture 2" descr="https://encrypted-tbn0.gstatic.com/images?q=tbn:ANd9GcQ7L1yHf8uEi-McfWXBU-oVchIRg0rDXDNo0qUJfVjxHlFmsTnATQ"/>
          <p:cNvPicPr>
            <a:picLocks noChangeAspect="1" noChangeArrowheads="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611560" y="1416061"/>
            <a:ext cx="1606694" cy="1148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AutoShape 4"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63500" y="-401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215900" y="-249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eg;base64,/9j/4AAQSkZJRgABAQAAAQABAAD/2wCEAAkGBxASEhEUERISFhUSFRITFhAQEBIXFRcSFRUXFxcWFBcYHCggGBwlHxcVITEhJSk3Li4uGCAzODMtNygtLi0BCgoKDg0OGhAQGjckICUsNzQtNCwsODgsLC8sMCwrNyssMjc3MDIsLDQtNzA3Kyw3LCssLCwsLDYsLCssLCwsK//AABEIAQMAwgMBIgACEQEDEQH/xAAcAAEAAgMBAQEAAAAAAAAAAAAABQYBBAcDAgj/xABFEAABAwIDAwgHBQUGBwAAAAABAAIDBBEFEiEGMUETIlFhcYGRoQcUMkJyscEjUmKC4VOSoqPRJDNDc5OyJWNks8Lw8f/EABoBAQADAQEBAAAAAAAAAAAAAAADBAUBAgb/xAAlEQEAAgICAQIHAQAAAAAAAAAAAQIDEQQSUSNBFCEiMWGBsRP/2gAMAwEAAhEDEQA/AO4oiICIiAiIgIsEql4t6RYIXS5aeeWKEsbLPGGZWukNmABxBN9PEdKC6otDBsXgqoxJA8Obcgjc5rhva9p1a4dBW+gIiICIobGdp6OlIbNKA46CNgL3/utBKCZRR2CY5TVbC+mlbI1pyuto5rt9ntOrT2qRQEREBERAREQEREBERAREQEREBERBr4hG50UgbvLHAdpC5DieGRujrWvnczlnRvMILb3iDWg5TqfZ110XZlD4zs3TVOsjBmG54AvdBXqDGOULX0wibMGgPab5Zzl5rJHAXYfZyyEH2iOo2DBto4Z3uiIdDUMAL6ScASNHS22kjfxNJGm9UDH9mJqF4mp23buLmXHkPZP/AL2fJxaOqY1s7OUynM0l/JzRvt7UMo1jfa/HKeoXKDrS+ZJA0EuIAGpJNgB1lcan2ixBkrGRV0kkcZGdk0DWVLGl7WASgMLZdXtGZp4hSOIYrLNrM8uA4OsGA9TRvKC24ttUyzmwEnQjlraX6IxvefJUZ9K5lZT1bHMa2KIsu9pdI6oeZMwaN7zZzdf1Xzyk1QQynBbw5bLrr9wW17d3RdWfANgzHz5HHORYvcS59vk3x+qDy9HJbHJJTgh0kbp5Z5GtsLTPa+Nruu5fYX0s7pXQlpYXhcNO0thYGhxLnEAXc473OPErdQEREBERAREQEREBERAREQEREBERARFE41ihi5rLZiMxJ3Nb024nQoJCqewNJky5ba5t1ujr7FyvazBIZCXxZoucMp4h2tiegXt1j5S9VjBeAXPLzwBtYHqA0UNWyTPIOYNY05nAtvcDrJs0daCu0tdJyVS6aJ0mSJsMkrCxtoXyDKRm1Di5oNxusNAtrBsHlrpo2Tva0kPdHSglvNj0Ln78rdQL9a1a/FswqI8jWskbDG5xdckxOzjKB03sejt3SOF40JJuVDuQnJlDMrgYzyjw8s1Gu5otcaDTVB1LZyghibZrSJG2D2vAzNPV1G2hBN7byptUXCtr4pXtiqwaeoboyX3XfCbWIP3Tp4KawXGahz3tnZEWB2RlXTyXjcbgBr43c6NxvpbMD07rhYEREBERAREQEREBERAREQEREBERAREKDAKr+0uCyTEPiIvYNc0m1wL2IPeVPXX0EHNqfZj1S8s7i5zzYNc67nWuQ020DBc6Df3qF2rxDJG9x91uY6CxPAWHcLK47T1GeoDOEYA7zYn6eC596SXWpnHQXkjb3am38PkgocuJZiSBa5JsLnUm5WBiPNczKDmsR0gj6Wvp1q0ei/ZptTyr3taWNs1peQG31Jtff7qzhGBtZjToS0ZbuyjQi+UHTp3lBL4Sa+mjpXVkeannEZiqbh3JmQDIyY+7e4FzxIF9dL1hOD1gla1rWRU5LZJQ6+YvY8PbybbWFyNT1nip3GcPZJQTQPAyup3x2PwEDs4Lx2BxV1Vh9JM/23Rhr/8AMjJY+/5mlBYEREBERAREQEREBERAREQEREBYuvkogyVhEQYK+mlfKy1By7HcbbHNKQ0ve55DWN7bAuPAWUHj1RK2EzvYx3JkFrHNFru0zAkE+A71IVOAzQVR5a5aLuDiObI5zrhwPGw3jgT2L72xjz00rRvczm/E3UfJBj0Y08eICoNQ3+7c0NDHvGhF9ddVHbLYU+oxCuZE/Iacnk3WuRlcQNb7+tVvYjamqw/leSZG8S5biQuFrdisPov2gbBWzuqWlvrjhaVv92xxcTZ5Psgk7ygvLMeni+wrmkhxyCdrdbnQZ2jp6ePWvb0WxmOnqISQeRq6gAjdlkIlbbuesek2UGniaw2kknp2Mc32hnkaCWnsU/gGG8i1xIs6Qhzh2Cwv12CCVReU9Qxgu97Wjpc4AeajZ9pqJm+dh+C7/wDbdBLooGHbLDnHL6zG0k2+0JYL9F3WF1OtcCAQbg6gjdZBlERAREQEREBERARFghB8lfLnI8rUlmsg2eUTOqltBtMymbmdr0NG8noChqHa+oe5pLWNa4/3e8263dKDoudfQK0oXkgEcRey9JaxkbS6Q5QOnf2AcSgr+20oL4WDeA5x/NYD5FU/appFNUObvjhkd3hpUqaozTukdx1t0AaAeCjtozelqutgH70jB8ig4/TVpabHUKeoq2N5A5TI/QBxcQ0jodpa/WoCWDnFX/0TUUHrrRNGx4fG8NEgDgJNCCAdL2BCD7ip6kiEGdzhBI2aJrrlrHt3EC9rdW5TtRX4jMLPq5xf9lki8CxoPmumVGCUz98TQelnN/2qLxbZ+JkTnx5gWi9ibghBz2lwhzbl0kjydS+aR0jvFy3sd2MqX0bp46gMyRvlMPJnntaCbZw7S4HQt1XHC3CekdHxyPhI/LYeRCD82UEk8pLWMLyGlxa3flG824q3bB7V1tLFUSxnlqamMZmo3k52RvJaZIHHRuUgAt3a301KjPR0/ksTpw4e050bgfxNOniAr7huExsxfFKIgZKym5UN4Fr+a8eOqDpODYpDVQxzwOzRyC4PEcC1w4EG4I6Qt1cl9D9TJTVVZh8p0F5YwfvNOV9u1pjPcV1pAREQEREBERAWCsoUGrM5V/G8QbE1xJsACVO1J3rku32IufNyNyGgBx6+gdiCGrKw1MrpZDaNl8oPzK2cGgfUNMhzhhJDWsJaSBxc4a9wVdnqSRl4C+nYCfouhbGgeqRdrx4Pc36IPeB87RZskgH+Y8/MrXrHP3vc53W4k/NTEjVo1kSDzoNAT1FauPi9JP8ACz/uMW/Sx80hfPIcoHxFpdna5paN9iN46LaG/Ug49O3nFWXZEv8AWabkrl/KMsB2691rqcpfRhO915ZWtHQ3U27dw81bsF2Mo6Ozy55eNzzI5vbbLZBe56ljPbcB1E6nsG8qJxKqfMwxxMIDrAvk5ul+A3+IWm7EImewy56ToP6la02Iyu97KOhmn6oIfGKV1O5rXm97c5vsi+6/RuUzsfU2kcw++3d+Jv6XUZiED3wzHKSGsc4uI3ZRe916bMv/ALRF1/VhQcvxdnq+MPtpkq2nudID8nLpu0Y5PHMKlGnLRSwk9OhcB5hc59JTcmL1B/HC/wDlxFdE29flqMCl/wCpjbfqeAEGdpMNFNiuH1bDYSSmGQdIlY5g/icCuhqnek8WpWycYZYJQfglYT5XVxQEREBERAREQEREGtOy4K5L6RaAte2UDccp7Du812F7VT9s8MEkTxbeCujidWznE/ea89+U3XRdnbNpae3vNLu9zi4/NUGaM2II50ZII7LhwVt2QrBJAyIuGeC7SOJYSS1w6rELgtgdovCaxWAi6PGO4U3gmItizZm3zW1Fr6dvBalNCSQGgkngApmnwJ5HOs3q3lB51uMh2kbLfidbyCiXEk3Nyekqxt2fbxd4NW1Bg8Td4Lvi/RBXKLDpJDoO87grBR4LGzV3OPXu8FJNaBoBYdAWVwaGNsHq1QAP8GUWHwFUnZl32sB62ebVfq+IvilaN7mPaO0tIXHsZ2jfhhY1tLNLJE1hMrmlsAdl4kAk+SCF9LzbYnMelkR/lsH0V29Iz/7Pg8n3aqmdf8t/ouRYrtbWVk4nfDCc7mgvjp8xyNsMuY34BfVfj1fFLLGZXkRyOGSSNrxlDiG6PabC1ty7od59KEZdh9SBv5KS3aBcK0UcmaNjvvNafEArkOy2LYvXwuhqKf7KRjmtnc0t3i2sZOb82g6iutYVC5kMLH2zMjja627M1oBsuDaREQEREBERAREQFpYlTZ2lbqFBwjarDTBUk2s2TW/DMN/0XlR4UJHNfBKI5BuOcA9Ysd46l2jFMGjmBDmg9oVQrthYTezLfDcfJBENZiTBzoI5R96KQMPg7Rb+HMqZCA6mfGOLpJIrfwkk+C1hsnUxH7CeRnVckeCtezuFVQANRMHjoEQB/eH9EExg9EI234nipFYAWUBERAREQF41FLG8We1ru0L2QoKrJTRxxP5Noa11RIQAPufZnzYVL0uHwPPKOiYXuDCXOaCTzRbeoSrl/stO79pml/1CX/8AkpnBJrsj622/dP6hTTX04lD29TSUa0DcAOxZRFCmEREBERAREQEREBERAWC0LKIPjkh0L6AWUQEREBERAREQFH7QzmOmqHN9oRvDfjIs3zIUgoXaV+b1WH9vUR3t92G9Q6/V9kB+ZBGbV2jbBG3c1uUdgDQPkvTZuo+zb+GS3c8W+YCjNt6n7Vg6B8z+i89lp8wmZxLS4fE0gj6rQjH6MKHf69r+Csrwopg9jXDiAfFe6z5+S9E7EREdEREBERAREQEREBERAREQEREBERAREQFWjPyuJuGuWiprk8OVqXbu0Mi/jCsUsga1znGwaCSTwAFyVRdlZiaOprHe1iE8kzb8IbiOEf6bAe9eqV7WiHjJbrWZQu1NXmmPVb5X+q+Nmq3k6iM8CQD2HT6qKxWozSOP4j/ReEE1jfoW5/nHXqy4nXzdawSfLJLCfccS34HG4+Z8VOKg1+IlvqtU3W7Q14HHLoR4K9QShzQ5puCLgjoKyM9JrO/P9aOC2668PRERQJhERAREQEREBERAREQEREBERAREQEREFV9I9Q71T1eM2krpI6NhG8CbSR3dGHnuXjtMGQQwQRizImABo4NY3K0eAWzXt5XFaVhtlpqaaot/zZHtijP7om8VD7czc+T8LQPL9Vc4Ne2WFTl21Rz6eS5QGy15Hc5esh0W1pSWSjqy6DIdwNx28VdNgcQzwmJx1hNh8BuW+Go/KFzfC5OCsOytYYayPXmy3jI6zq3zAHeqvNxRbFuPZLxr9b68upIsBZWG0xERAREQEREBERAREQEREBERAREQEREFZpR/xeqvxoqS3YJqi/0UBty3nzd30VhxQGLEaOb3J45qN2n+ISJoiTw9iUdrlG7d018xHvN81e4FtZf0pc2Poify5U/2u9ezjosTR6rBC2VRuYUdT3KTlkyvgcN7ZoD/ADGqPw6O3kpFkJknpYx780RPwscHu8mrxnmIxW34dxxvJDszdwWVhqyvm2uIiICIiAiIgIiICIiAiIgIiICIiAiIg08VoGzxljtNWva8b2SMIcx46w4A9yjcWiM0JDgBKwc5o83N6Wngfqp5eFVSskFnC9txBIcPhcNR3L3jvNLRMI8mOL1mHEK+lLXOb0H/AOLWZEup1ew8L3ZhJJ8LzfzFitM7AC+kjQ3oDXE+JctaObjn3Uvh7wpVHFpfvVr2Awh8krquQWYAWQAg6j3pLHgSLDqHWp6i2Op2W5TNJb3HWDO9o39hKsbWgCwFgOAVXlcuMkda/ZPgwdZ7WZREVBaEREBERAREQEREBERAREQEREBERAREQEREBERAREQEREBERAREQEREBERAREQEREBERAREQEREBERAREQEREBERAREQEREBERAREQEREBERAREQEREBERAREQEREBERAREQEREBERB/9k="/>
          <p:cNvSpPr>
            <a:spLocks noChangeAspect="1" noChangeArrowheads="1"/>
          </p:cNvSpPr>
          <p:nvPr/>
        </p:nvSpPr>
        <p:spPr bwMode="auto">
          <a:xfrm>
            <a:off x="368300" y="-96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9" name="Picture 17" descr="https://encrypted-tbn3.gstatic.com/images?q=tbn:ANd9GcTnEzJKo0Kwip7ZuJ4QfnAETOoJhMej2hhfMEw4KrtVjdqcrLTL"/>
          <p:cNvPicPr>
            <a:picLocks noChangeAspect="1" noChangeArrowheads="1"/>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3576420" y="1283792"/>
            <a:ext cx="1707356" cy="1414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TextBox 17"/>
          <p:cNvSpPr txBox="1"/>
          <p:nvPr/>
        </p:nvSpPr>
        <p:spPr>
          <a:xfrm>
            <a:off x="6323929" y="2949866"/>
            <a:ext cx="2280519" cy="646331"/>
          </a:xfrm>
          <a:prstGeom prst="rect">
            <a:avLst/>
          </a:prstGeom>
          <a:noFill/>
        </p:spPr>
        <p:txBody>
          <a:bodyPr wrap="square" rtlCol="0">
            <a:spAutoFit/>
          </a:bodyPr>
          <a:lstStyle/>
          <a:p>
            <a:pPr algn="ctr"/>
            <a:r>
              <a:rPr lang="en-GB" dirty="0" smtClean="0">
                <a:solidFill>
                  <a:schemeClr val="bg2">
                    <a:lumMod val="85000"/>
                  </a:schemeClr>
                </a:solidFill>
                <a:latin typeface="Calibri Light" pitchFamily="34" charset="0"/>
              </a:rPr>
              <a:t>Protect valuable and sensitive information</a:t>
            </a:r>
            <a:endParaRPr lang="en-GB" dirty="0">
              <a:solidFill>
                <a:schemeClr val="bg2">
                  <a:lumMod val="85000"/>
                </a:schemeClr>
              </a:solidFill>
              <a:latin typeface="Calibri Light" pitchFamily="34" charset="0"/>
            </a:endParaRPr>
          </a:p>
        </p:txBody>
      </p:sp>
      <p:sp>
        <p:nvSpPr>
          <p:cNvPr id="6" name="AutoShape 2" descr="data:image/jpeg;base64,/9j/4AAQSkZJRgABAQAAAQABAAD/2wCEAAkGBxQSEhUUEhQWFhQXFxYXFBcYGBgVGBcUFRUWFxcXFBcYHCggGBolHBQUITEhJSkrLi4uFx8zODMsNygtLiwBCgoKDg0OGhAQGywkHyQsLCwsLCwsLCwsLCwsLCwsLCwsLCwsLCwsLCwsLCwsLCwsLCwsLCwsLCwsLCwsLCwsLP/AABEIAKgBLAMBEQACEQEDEQH/xAAcAAACAwEBAQEAAAAAAAAAAAAEBQIDBgcBAAj/xABHEAABAgMFAwgHBgQFAwUAAAABAgMABBEFBhIhMUFRYQcTIjJxkaGxIzNSYoHB0RRCcrLh8EOCkqIkNFNjwhUWcwglRNLx/8QAGgEAAwEBAQEAAAAAAAAAAAAAAgMEAQAFBv/EADQRAAICAQQBAwMDAwMDBQAAAAABAgMRBBIhMUETIjIUUWEFQnEjM4FDUpEVJHJTYqGx0f/aAAwDAQACEQMRAD8A4zhIirDQrKZa2rZD6pZ9rBaLQPCHYz/gxhktPuN0KFkcNR3Qz1pxjuTEzqhLtGgs++Chk82lxO3YfGGrVt8SRO9KlzEfStjyVpNr+zp5p8CoGmfEDIiMm18g4uUXhnP5uUW0tTbgKVpNCDv+kCijJWBG4MyegRp2SQgcoxslgjnFA5PcEDtceUdk+KKwTW5ZOyNrls4p6XHv17gT8oBcC7n7Aq+Cqzz/AAXTuAEOi8gVfAUOIyjpfYJMGLcDCOexiY6u9bgYStl1HOMOUKkg4VBQ+8k78h3QbixdtW55R7fC225pTXNIUlLaMFVGqldp4fOOSOorcM5M5SA8FGTzDAtYeTj0iMlhnHQbLsF0WU6KAqdwutpBqooFKmnZGp8YIpzTsyLkJxWOv3JgeI/WCyb/AKuUOZhVLQs9exxlA70kfOOyCl7JHPrZawzDydzix/cYX5ZZW8wQFGMYe1jM+TsFaxnC5IJESIFo4+SmsYlk7JcmlOENXQt9liFQaYLRYDDADxQjGjcng/f72mMRpIfv97TBIFosAg0CWTFiup+7UcM4XPRWR8ZNhq65ecABliDmCPCFQpalysYKVNNcPJAVEdyov8mltY2zxEFomkQAI0sa0Fy7qHWzRSTXgRtB4RXGKcAHydGvPYrdrSgnZQenQPSoGqgNUniNRviVTdc8S6Diso5SB84rR2T6mUBLmPAOSSU1jIrev4MyTQmOinF89A5LUpg4+2TQOSQbg0kZk0PJ3LYrQa4Yz/YYmlwhdksrAsvGrFOPn/dX4Kg0njIceIlSEVEOS3IW5A7rdI5PbwNjIGWIGU2+g8lakZRzWEFk8KY5rHJuTzDGKJ2T3BAyjg7JsbvXv5hDaXWQ6Wq8yrEUqQD9070wO3glnVl5Q7RYyl2e4gKRz00r7Q00DQ0SaqSmuppA5xIDd7sgNokpVZDhyOFKT2pWkGCT7DiuJGVvsxgnpkf7hPfn84xdZKaviJDHMYRI84BpYNTPFwMsHIjhgdrNyj5OsYkcySBThBJNAvkghdK12wKljsJoISYemKaLBBgHhT+/3oIFo3J6P3+9gjjj4kbafGNyjMGrl3a9RwKG40PlHtRefjLJ5Mor90S8t4uu2FDhQ+BgmuPdEGLw8xkVqsSXcyJLZ7vAxLOmqXHRXDUWr8lT9wnT0mVpXuByiOdKUnIrhqc/JCibsKZZrzrCwBtAqO8QqPHaHbovoEaNYOE8xyC+DUXIvKuQfCxUtGgdRvTvHERl1PqRx5MjPa8j/lPumjCLQk6KYdFXAnRKj94bgdu4xLp7Ws1z7XQ6a43RObNiKKms8iWy4JhuMLIOT2kLcsrCM3FyEw5YaAbLUt6xyWMgZOlXMfP2IJk0tGaSr0iV5FSSTmD3RHYvd7ugexDyk2S2y82tICVupxOoBqEr2kdpJ7odp55XIaeDNSqIdjDFWPHIfKWMX10GQHWO4fWD2KRPbq1VE08pd+XaGaEmmql5+eQhigoo8t6u6x8Evsci70TzJPApB+FDASaHwlqI88iy2Lg1BVLGp9hW38KvrCpM9CnWS6kjDTEspBKVgpUDQg5EGMkuEegpJrKPENwsxyLQiDj+Qcj2xb5PSqQgJbcSkkt4xUtk6lB1HZC5wUpHemmMLdmCuRs589YPOV7ecxQC4k0bFYyhVymsUtF0+0G1d6Ex0MNB19GWIjWNIqEC/wAHI8AEYsHETAPJqPdkb2cyCzAt8GpEXEjZGTSNTZanKm7bB9IF9kakGg+sDlxftNwmuS4PU6wp4iGqz7oW4LwSKhrXL96xra7MwyrGs5pGXHbxhe6b+Ie2K7IJSRmk07ICOY9MN4fYylLXebpRVe3OPQjqLIpJk89NVLwaGQviNHmgobSPoYb9RubTJ3o8fFmisy1ZB0jC4thfAlA7urE8p7ujlXJfI1aHnWEJdLgmZatHDhGNKfbqnJQG3KJZvnDHRRhuUm6P2cialhWXdIJpmEKVnUe6YOixNem/uOxlGOZeB1iyMuWKlE6Dyd3pDJMrMUVLO5Z5hBVl/SdsSaujc98e0bXbte19Ca/d0jJP9HNhzNpWuXsk7x5R1Mo2LnhmTW18dGZDVIpdf3YOSwIhbjh4FtlqGoOEcmbi9CYLKSwhbYSygg1SSDvGR746Mc9i9xGaQV5kkneTU98bNLpGqZ5KozEHjk6x5RvLBlQGQRqokn4ZRucM8DUycp4MNe+1FuvKQDRtBKQNhI1J35xzbZ72g00YQUn2Zot8YW4eWejwaG7d7npVQBJca2oUa0G9B2GFyw+ETW6aE+UdAvDYLVpS4mZehcw1SR98DVCveEJU8SxIRVug8M5q3L0yIzixRWMj3Ii+ikY4JnReRjd650xOHEgBDQ67q8kADWntRNZONb+45MOvlPSrcszIyq1O8ysrU6aBJUQahPxP/wCwFanu3SRyRVyoorMsr/1JVlXgR8oCrr/IUeDHKTDpYwEmQwwvBuT7m45RNyfFMFg5MgGiTRNSToBnXsgdv2NybY3RaclUFpKw9gxKKjQFY6yFA9Uxvp5Qr1eTITtluNGjiFJ7Rl8CMoB1tDVYmD0oM/gIzGOzc56PKngN2/4RnuO4PKEDWh8IzDxz2dlZ4PHRpUd2hjp+ODY+QkfvKHJimjQtSco71VYT208DHpenprPjwef6mpr+SyEG6KlZtrB7fqIyWnSeUxsdY38kNGLkS6QA68UrVpmAK8AdYncFFMNXzkIL0XYckVJqcTauqriNh4xMvax8ZbjQ8m17hLucy+asOGmeiFHKvYdsbfBTW5dhJYZ05EsiXUZV4BclMVDJOYbUrPmidiTqk/CIMuXuj8kNXD2+Djd+roOWe+UZqaUSppe9O48RF9Nitr9vYE1tEUvMFJzh8Zyi8SETimjp11rabnpcyM0amnoVnUEaCu8bOEItr2y3xF5eNrMballLl3VNODMHI7CNhEPhLK4FbwQsHWNkpN5Zm8vaRrBwXDBci1tnOMguRe4MZbrB98CZSLxKxu1IX6gO7KlKq7IzGWNjZlG+sNv0COz5wucvceRYv6hye1Uelc/Gv8xg5dI+lpfsQApsmMw5D1I+DcMjWkbuOh8j9qFL6pZR6KwVJ4LTrTtHlEmsh7dyFTWWX38sTmpqqBk70gPeJood/nG6WzdD+Ce3KlgtTdyVkEh20VBbmqJdBqT+P907YVK6dz21dfcohBRXu7Mxee+D036NNGpcZJaRkKbMVNYdVp4w5fLGZMzghzOybC/7eJiznN8qE/0GnziOmKcpr8mvjBii1DHXg7J5gjFA1MgqNaNKzAsJGjuZZTiliZRho0sDCo0KiRmE8aGNjHIuyeOB9bdosLGEzC0LOIKKRSmeSXBvGlYbwJWexOr7QhPRWmYb3dbLzjNrX5NUo/wKJjmFnpILSuGndAOMH2hicl0wVyQOqSFDeNewCBdT7QStXTBijePhANfcPP2PCNxpAtfY1MoUwqsKcJBqaJsOisMo5lk5xGdnWmtohSVHIg0qaHhSKo2tRbEzqUl0dCTN2fPJQqYVgWnOhUUkbxXaI6x5RPGLiL+Ue8TL6G2GOklBxKXsyFABviZJjomFSINBs69yb3kRNMmzpw1BFGVE50Gia7FDUGE6mlxfq1/5GVyWNrNFNSQmm12bOn0yBilnv9RA6qx7wyChE8ZOL3w6fYUllbWcWtezFMOqZdGFaDQ8RsI4GPUc4zisEksoHabUghSSag1BGoI0jNr8C3JNcm1avkl1ITNsJWQKYtp457ewwaq2+Seyt+GSwyTvVUps7jp4184apPyRylbErXYFRVtaVwWMIT9bjiSKU2ctPWSfOOisMJamEumWNSxEckC7ExvZ9nFenxMY5KK5JLLdowdu2FCmLPshTuBhqHkb2ZJlttKDmUinjCJSy8hpbnk5TasgpLisSSKqVqCNsWxUWs5Paps9qFi2YYUqRWW47AW40fJymlosdqh/YqJdX/aZyeWjonKcin2dW3ER4pMQ6F8TQvUrEomN5WG/8eri22f7QPlFGi/tf5G2cSMZzUVgbi2UCUuIKxiSFJKhvSCKjugJcrCNUuTql7mGZuTdcqwGWkpVJqQcK0k0xtLRxjy6XKNiXlvkolzHPg5AtMemxKZQsQDQaKiIxoJFZEAwkM7BtsyxIKQttRBUg5dJJqlSTsIgoSwBZXvDZm8Lb6jz8umhOSk5KA4nbB+rF8SQv0pR+LKESbZNZd4pPsqyPftg1CL5gwXOS4mjyYddGTqAsb6fMRz3r5LJi2v4vAFhQc0KKDx0+EBiD+LwHma+SyeqQv7wChw3cYx7l3yctr64LGZVtzILwK3K0hTwMTZebtzH3UBQ2EKFD5QvcgxChgbI6mKwxu5nqZc6AwUetjO3omhShkRBpt+yX/ILwy1ubH3hAZ29gOt+AtpSFQa2sTJSQWxLqSQpBIINQRqCNCIb6bawL9XHZ16xrS/6nLJSpXNzrFFNr24hoob0nQiPNspdUvwymFysX5Ft57NFpsFWHm51iqXE7SRqOKTqDDIex/gXKf3OXsKUhVCNMiDvEX1PkW0pGhsOyRNBSicCU6q48IKWJEV9jqeAicsTmk421BxG8bIKKwhMNTultksM+s2WU4aIOFQFdaRu5sVqLFBZksjloTCNc/7o1ELdE+VwEtTw0daHaIza/ADp8xkP7ObThGAUBziabfkRh55LELcUpQRSiTTPaYxqMV7hsU/B67OLbzWyojejpeEBtjLplVaflHjNsSj3RUtFfZcGH80A4WR5RbXE+mrkyjwqE4a7Wzl3ZiBWqsh2WQizPz/JcvVl1KuCxhPeKiGx/UI/uQ5QkDXYupMy08wpxpWELzUOknQjUaRt+prsqeHybCMlNZRqOVhPomD758v0iTQP3SC1qxtZmOU9is02rew2fOKtF8GvywNVLEl/CMcZeLCb1CKpekYzVPIM6IzAyLBVpjGOTKVIjGEmVKECw0W2bZq5hwNtipOp2AbSYFLJ07FBZZp5hbMthlmWUzC6+lJFaq3Dj5QxNLhLJInKfuk8C6ZlZdZoUuS6tyhVMHsg++Do2zj1yBPWEoZoKVjek/KMelk1mLyMWqj1JYBg843lUjgf1gVKyAe2Ez0zSVddNDvEc7Yy+SOVco/FlkvLV9S4K+ycqwDSXxZuf9yDFLKcpqXJT7acu4wmTY1JeA6XZlCKonnGh7Cq1EKbYWCyRuCSsYnao20FFdkV/TbHnJP9VldD5i6lnuqLKHKPAZgLqoHiDrAWNdhRc3yYi8Nmqk31MuZkUKVbFJOhjYSVix5Q3ayqQlPtCsDbZWvckEn40jZSi17+AcTXRdO3cW0RzjbjZ2YgRXsga1BvhguyUfkiLci6DVCwRuitKW7PgW7q5dh9mWxMSriXAg1SciN20HhCrcvMZLgXthnMWdMatNE0hM7L5OpGF1G0gapUNtNQYmhXte2XXgG1vtCC8d30TREzKkEq66RtO+m/fFFXteGJ+o2fIW2QhcuFtvNq5tepAORpSGR7J75qzDi+UWmfZlWyhvE5U1od3GohsmkTOm3USy+PyRlrWlV9ZCmzw/SF70zLNLqI9coeySkq9U/XgTXzjmyOUX+6IwCXQOm2lwbxrC8r7gYj4bHEmgYRQYRu3RNN84DjE9sdPrD75jrnwv4G0xy2N0IiVsvhApmrKadycbQvtAJ79Y5Wyj0yuEBb/wBltpNZd16XPuLJT8Uq1jfqn1JJlUKy1EtabPVWzMpGxY5pfeMoBzon90OUZroJbvSpvKalXmt6gOcR/UmAenUvhJMYrtvyWA4zUlOpCSptwahKjRQPAGhBhe22p5GuVNqw2hNfm7BeCXW88CAkp90VzB26xTo9SoPbLyRfqOmk4+pDx4OevyQT2x6qZ4MbcsVzDUaVQkBOsRxRGYG6mBHRYK4mMY1E7Osxx9wNtipPcBtJOwQLNnaoLJqJxxMoj7LKdJ5WTjg1ruTu+UaiTO9759A60JkG9iplYzOuAH9/GDT2IFN3y/AqFvOUo5hcHvD5x0b2u+R70sf2vBATTCjUYmle6cobGypvymA67o/ZotVjIyKHU8dYe1Jrh7kLW1Pn2sDcl2yekFNnjpEtldb7yimE5rrDPjd9xQq0Qse6aHuiWVeOmPjZntHrFrzcqaGtPYcTUU+MIlkasDEXqklZvSCSvaUmgPGkJe4Yki66l7UsL9NiKFZHU4eNI9OyxOPPZLKl+DayD9ktumbDrYczPWzqdejviKbk+EFHK4Zh77Wi3PzJdQaJSAlNciQNp74qroTgnnk71WjqHJfJpZsxTkuhLkwcZO9Sx1Uk7qUjztZzclJ8FVUsxyhnZaHrSk3W7Rlw0o1SnUbMlJrmCDCrIxpktksmxe9e5YOYz3JpaTGbS23kjcqh7lfWK69V+SedMGKZgzsv6+VWN5CTTvFRF/1CcU+ySzSRfTwMLv3zaaVVSFJByWKVy+EHJxtg+MEz0lseYvI/ack3VKXKzfNFZqpNQE4t+Be2ExlLHRNa7Y8SiEKZm06LaeTxBST8RUQakQTsp/cmgV5z/XlFfiQAsf25wba8ARX/AKdn/IMJCTdNAvArcro/mpGY8jldqYdrJM3VXq0tKh20jHYuug/rM8SQVKNTDOuMeI+kd7GhU3CXKNrJAlCSdSBXuiGb54OhHg8sFPRWffVHah8r+Bmljnd/I5QmJGz04QLkohbZXCIjvDfOTkFBEw5RZFcCUlagN6qafGG16ay5ZiuCmKGt3rfl51GOWcSsDrDMKSdyknMQi6qdbxJYHwQ4CYSPSAZyxJd3rtIJ30oe8Qcbpx6Yqemqn2iizBzbi2KkoCQpFTUgHUVOyGWLdFTJNPJwtlQ3lJZRm7ausFuK5txFSa4CaEV3RbTqsRW5f5PJ1P6e1ZJ1yX8GUtS77zerSqbwMQ7xFcL4S6ZN6VsPkjOTEsd0OTz0NjNIAdlo7BRGwjJ2Yt5YbbFVHuA2k7hAyaSyG7VFZZo511Ekj7PLdJ9WTjg1ruT+8oFZYhNze+XCB0MpkUY19KZWMhrgB3wfQG53y2x6QqXZC3Uc8VgrVU4TqQNafSN2NrI1aqNcvTxx/wDQhcQBrCWsF6eShdIBjFkrDhGlRGqTXKZu1PsLl7ZcTrRY3KFfGD+on0+QPp4eOBrIWpKqPTDjC/bbJpXiB9IXKaZqraNnZrbrifQuS0637DlEOU7dK/CJpMdFFT9gyRPprMnG17UtgqR2pKTSFbn4YzAPLqsaZ6xQhR7WzFc5qRNGM12aa7VwpBK+eb9MkaAkLSDv4mJp2NcDorPYZYtq2fajjsp9noUA6oCcgcNUkZg1gJqyuKnnsbGMZcHOJu2JmxJ55iXcqgKHRV0kqSQCmo3gGleEVtRurjnsDDg+Cy3OVOcmEFuqGknrYAQT8ScoH6eFcjJyk0LbPvpNt9V9dNxOIeMMUYS7RM4S+5oJflHf0cShfwofCGyohHGBM4zL3LwykwPTS6c9tAfHIwxQajnPBLNWrlMCdsOQdHo1FuvEjwMMiuMCZarUQ/JW3dd1BrLzJ7yPIxkYYYmX6hB/3IBTbtpNbnBxAV9DGSXItx0VvPTCE3lOkzK9uXyUPnGKDxwzPo0ua5hsnOySs0lxk8CQPCogGpoF1WLvk0EliPq5lKxuUAT3jOEyf3iBtH7aMs90TN8lUYcFN3EejJ3qMbqX7v8AAWijmLf5HSExI2epCBelMLZVGJ+cOVuUcRab5XWi8KkE6FBSAKdhBEfS6CSlp0l4GrgF5MLYclrRYwE4XFhpxPtJWaZ9hzhGsjuqal2FHs/Ugj5sqPiY0FsT1pNni15Kin/R/wAnlZxrX/4ie8ktLrd9K4W10Gf3aQ/Tymo8LKIddCmVuXLEhamVmECstMJcG7FXwMOcq3844EKNsPjLKFs/ajqcpuTSse0E0PeKiCjFfskdub+SEzv2B7RTjCuIxJh8XYvyZyuiM3aTMo3zUqecdX13Bx0AglFyeZdGqEp+6XRQ2hMk3zzoxPq6iD92u08YPvoXl3S2R6Qks7/FPqLxJ6JVlqSNggkslN79CtbAl6a+zYaJK2zVTROSkk5EGD3bCeNf1Dbzh+fyZ1iWW85RI1NTuArqYUlvlhHpzsjTXlsPnFS7ZDZRioKFQ1rDpTqj7WiSpX2Lenj8FCLMYd9W7hO5UA665/BlEbrYfNEZi60wBVKMY3oNfCETqaKYXRYmmJZSDRSSk7iCPOFYHKRBtSkmqSUkaEEg/AiAaCyP5W/doNpCUzK6DStFHvIrC3VF+AlNmODkAmOaNfyfX5XZriqo5xlfXRWhBH3k8eEZJblgHo6Q7yuSDSVLl5ZZeWM+glFT7yo56WzKUnwFuSOPW1aTk1Mrfd66ziNNBuA4AUj0IwUZqK6QDeQEg1hNjzJsFtFiEq3RtazJIHguViroYddndwA8BCSugyMMmnsSQt7WM5eVmCgKS2ojfSCaexYJbLKE8Novl5t5BzCh3iOrznkVKumXlDaTvFMJ3ntzjH2Sz0VTNVZ9oTC2wssJWk8QDlwgGokUqYxliLLFvS59dKqQd4T8xSBxLww1vXkJlZKTWfRulJ3H9R84GU7UsNHNKXbNjgok8E+Qjz85ZeoYgU3ZR6AcSfOC1T9536dH+ln8jpCYkZ60YlyUwDKIo5V/6gC2GJeqRzpcVhVtCAnpDsJKe6PX/R92+X2Ns8CDkIsRh99x5ypdYwltP3elUYjvIpBfql0klFeTa0mzvRjwx7ZWowSFSYnfVSbTxbPgYpj/AGn/ACeTbLGsX/iK7zy7C1DnlqQqmRGlK7codp5TivaiTXRrlZ7nhmbXdlKs2H0qPBVD4GKvW/3RJNk4/F5RS59vl/vLUn3hzgjEq5dcA+o/3C+ZtxCspiVQreU9BUM2NfFhYb+LB2rQkWqutoXzgHRQrMA7wY3MscnOu6Xt8GZtO1y6srWKk+A3CCU8F1VGxYRopdhtTbamm6Hm8QdGxYGaVQ6PR5Vlk1OSm+M4x/8Ahl561HZhSUkAnRIA2mFyk5PCPWq09dEG08INnXxKN82mheUOmd0Nk1XHHkmqg9XZvl8V0DXdGLGFIClGmHFoRtoTtjtOll7kP1nGNrwi+cuqtSjzK0fgJoRwgLKsdMbRqMrlAn2S0JQ1SlxIHs9JPcKwhvBWtkuRhKX9c6k3LNPp21GFXzhMoN9McsIOAsSb2uyTh+KK+IhL9WIz2srXyZ4ukzPy62z1Scj8QDHet90btRzYCORrLEJEMgsyBYSEjFFj5sBZc3SpgofKTAeSSAIRwA8hbFK6Q+lLcKeQ+SYLisKE4id0E+WT2S2rLZqWbNaYTjfKajZsr8zDZPwebO2y17YA0xebpejACRvH7pGSltOX6f5l2ES95EnroSf3xjE9wD0Ul8WGNT8mvrN4TwH0hTyD6dse2NZLmP4UwUbgTl3GAk5eUY4vPI5YQ/8AdU24OOXlCJOHnKDjCXgtQ2SRzkqNesnCfjvhbl/tkNUH+6I8mRRtZ91XlEsX7l/JfJYg3+CF20f4dHx8zG6p/wBRm/pkf6CY3SmJmz1oxLQIBjoo4Ly+T+OdaZGjTVT+JxVfJIj6H9Hhity+4qzsF5B5/m7RU3sdaUPikhQ8jC/1Ktuvd9mdB8n6DJjwhjkVKVBoRKQnnFf4lrilYimC/ps8i+X/AHMf4YDeJ5sU51orGeY1ENoUv2sn1c4bvcsmUeYkXD0XFtK418/1irdZ5WSVf+0reZdZTiZnQpFaAFQUPGsckpPlAysl5jkGcthw5PNsujfkDBqvBzju5WUAvGTc6za2jw6QglwavXj8XkCeu4256l9B4K6JjXHIa184fODBXLHm2UlKMWE6hJqILnAxarS2NOXa+5OVkfsbXOLzeV1E+yIKCUPcDO36yxQh8V5Mw8246vapSj8SYTlzZ68XXCKXSNjZzYU0EuEICEUWk9FSVDRSTFe724PKcf6jcecgCLsofOKXnElZ2KNFd9axLLjk9OubxhoYMylsymaKuoHY4KdmsTuSfZVHHhEl3xZV0LSs5JO1SRhV3Gh8YU63+1jVJLtEF2LY01/l5pcus/cc0r/N9YHdbHtBex9ALvJm/X0T7C0bFYqV+GcF6mTMYOeAwGRjLmtYqog87n0Cy1tWph1bzKUgWiaFZR0eK3+QWiaFQlANfc1V3rrOu0W5Vtvj1iOA2dpiinh5JLrlHhDaetliTTzUukKXtOue9StvZDFJJ4JI0TteZdGTm5h19eJZJPgOwbIGeXPBZCEK1hBEvZ61qAGuwQVizIXO6MVlmusy7LbSecmVZD7tcvjv7IzOOInnWamVjxAJS5Z6zmko4io8jC5KSMSsXYYzYkqv1UxQ7iQfOhjHbOPaN77DEXZmE5tOoV2EpgfqYfuR30+ehhZrE8haQvEU1FcwoUrnCbJ0STwFGq+Ml9jV2kKMuH3FeUQV/NI9O9Ypk/we3eR/h2+z5x2pf9VjP02P/bxGoETM9JIlSMGI4/f/AJLpucm3Zlp5o46UQrEkgJAAFaEbI9nR/qNdUFBroTKDbyZu7NybRkJ+XdWwooQ4MSkFKxhV0VVoa0oYpv1dN1LimL5TO+KVHgJGTkUrVDEiaUxPaKvTMn8Q8IprXskeTqZf1of5KbZeeSAWQFa4hrBVRj5E6iySfBk5+1Ef/JlB+IDCf38YqVeOYyEpuXQknmLPdHQWtpW45jxr5walLyGp3Q6jkTTVgLpVpwKG/MfUQzdngor1kG8SjyGSV2FKZSpbxS4okIGqag6E8aRjxxgRb+oqNrUY5iuzMzrb7SilYNQTqCNNxgsnqVTosjlEGbefb6q1D41HcYLkKWhos8IpnLdccViWok/vZAS5GVaKuCxFcFtj20G3kKV1Qc+w5VjovawdRpd9bSNfaU1JKQj7Q8FE1wqRqEnMYgN0FORDp6bY8JFDV1JeYzlZxsnYldAfCkSynjs9GMZ+QpFg2zJ5sKUtI0wLxin4VQlzrlwyhRkia+UCab6FoSSHRtxtlB8QQYD0U/ixim12gR6fsSa6zLkqs7U9WvwqPCCStj28mPawQ3WljmzaCQjZU0PgRDM/cDo58lI7TBxhCP5HtloQdsNw2syeEC2i1DVdNIJe5YiuDGxpZFhuzKghlBVvOiR2nZGWNKO1CpTwdAkbtStno52ZUlSxpXQHchO0wqJJOcpcIz1v3vW/VLVUN6e8Rx3RTHGxs6FCXL7M8xSsBSsyGsZWWyXXEoSQCT4QxPMyW6WyLkzVvTjEimg6bxGm34+yI2cjzo1zveekZ92amJtYrUn7qRoOwRkZ48FqhXUjXWRddthPPTihlojZXjvPCESscniIiVm4OQ9ZznWbKOIBH5THSjdEHMemMZSz5U+pmSg7sX1pCpWWr5Ryaqq5dSwO5CQmEqSRMBxFRUHUjxiayyDT9uGU1UWprbPKHNosFbK0p1KSB2xLVJKaZ6Woqc6pRXeASwbRa5pKCoJUkUKVGhqO2G6iubm5JZTEfp2pqVShJ4kuGmO0LB0IPZEjTR60ZRfTJRgWSJMaA2VKVBpCJyKVqg0iacihaoNIknMT2qr0jJ98+IimpcNHmamXviwK8kwpCAUEg12dkMpS8k9834Mwb0OpyWAscRFHpRxlGKpzXDKVWtKPetZTXeAAfCMWUY6tRDpjUNBxKEthJlyggjakjQjjG9EEpuEsyfvMlJ22uWq282XEpUSg7QeB3RyeEepZo46hKUHhvsOmLcmEo511gc0cxUBVAdK7RBLoRXpNO5+nCfuQsXaki76yXAO0oy+kFnBYtNrKvhP/AJB12FIO+rfU2dy9PH6x2RsdZrKvnDJQ7yduqFWHWnRwVQ/SBbXksq/U0+JRaEk/cydazVLuEb0jGP7awvevuehDURl0xE80pBooFJ4gpPjGdj1hjOzb1Tst6mYcSBsxYh3KrCpwj5QRp5Plgm6YZlpl9O3EnCaduYiXYl0F2TevXZUz66UUwo/eRmK/y/SGwnjtip1vwAuWfZqjVE3QblUr4xUtr8icWfY6hhu/MbJdJPDmz8oh26itlW6BS9yd2S7m05T8LtfAkwSvtTzJAtR8C88lbAWD9oWpsap6IqN1RD/qZzWBMkD2/fCVkEcxJpSpYyonqpO9R2mMQrY2cxtO13ZheN1ZUdm4cANkFkYoKJUFmkVS4qRj/JfLoJjaPLFyaRqrjSNX8R2JPjQRseHk83W2ZhgvnJMPTikilVLwj4ZfKOeOwIScazSvzcvZqKDpvEZDb8fZEJk3IGFbn2Y+0LccmF4lnsGxI3AQyPGMD/SSPm3c4fL5CZQD2Jqkd5ZPOvI9sBt59YS1Wu0jIAbydkTW2RisyMq09k5ba8nUZWYQjCytwF0JFc6E0jxpxcsyS4PpapxglXKXJ7OWKw6arbBJ1IqD3iBjfOPCYduhoteZR5Fj1z2v4bjrZ91X1h31c3w0mI/6XUvi2gJV3p5v1M8SNgcTXxzglfS/lD/g30LocRn/AMlZmLWa6zbDw904T8o7bRLrKActRHvkib2PI9fJOp3lPSHlBrTRfxkJlqJdNHrd9pVWSipB99JHlBfSz8CZXJh7NrMudRxB+IjPSku0SztX3A7WcFWs/viGVrs8++SbRXa82W0YqA50IO6DghE5Z4M67Oy7nXZFeGXlD1GS6Z2LV8WLZmy5Jei1tnvEFlrsZHUamHSTQFM2U602pctMFwDNSRkadgOcblMbXq67J7boY+zEYtwnJwV84PZwek9Gu4GxkbTYeSFl0BPN4FtKNO4QB4F2muqnsUec5TEs1Zcg5tW2e8fOO/kvr1Gth9pApuYlf+XmUHgr9DHcIrr/AFGXVlYO5dC0Gs204uLa6H5QDnHyXQups7JNXhtWU63PADY4jGO+nzhcowkPjVHwMmeVPF0ZuTZeG3Kh7lAwmWnxymPi3Ekq0LvzXrJdyWUdqKgV/kNPCENWrzkdvQM/yfWe/nJWgngleE/QwalLygHbtM/afJpONZpwOjehWfcYZ6e4H6uHkzjthTCDhUy4D+EnyglTIP6it+UQVMkqh8puV2AtiIKmTXIkdmUIvm3M7akENWo+BQPOAHKmNVKdlYWmdhFKUVgkY3gIbag0hcpByWwKRZZwkhEmFNLAEbXxFsU02bHk/NedVsAA8zAJ8EOqhykAXTUXbRBOmJxXnTzELbHzglWkDX6erOuD2cKe5I+schlKxETNuQcfkjZIKQ7nDm/6gtx4NZdC7Ds4rFmhoHpLPkneYnv1Ma8/cyFDsf4Nba142JFH2aTAK9Fr1oe37yvARHVRK6W6wbbdGmOyrv7mQ/6ioqKiolRNSa51j0HFLhLg8aUW3nybe4NsPPOlC1lSAgmhzzqNusebq6oRjlI9b9MusdmyTysDC7F5XJh19CwnC2FEEChyVTOF3aeMIRkvJZp9XZOc1Lx0Su/e4TLTzim8PNCpoa1yJy03Rlmm2tJPs6Gr3xba6L7KvOzMIWtGIBsVXiGgzOytdDHT08q2k/ItamM0y5q1mlt84lxOCtMRyFd2cZ6bTwxE7k1lEJlptfWSlXaAYZFyXRJOYresOXP8JI/DVPlD42z+5HY0yDFmNtqxCpI0qa07ILc2RzaB7WtAN0BAVXUHdBwjkUsyfAmemZZeamu7KG8rybtuXQE4xKL0cUg8f1ECGp6mH7cgj8uqUKXmlc43oqm7cYOKQ6E46pOqaxLwAXisptxIfaHo160+6raDBZwuSrQ6qcJejZ2jPWTLhMy1jzbxjFXSldvCMUs9M9LU2OVE9neDe2hZpfCwpIZKF0QvLCtB0rGPk+d013pSjtblntfYUOXOmNUYF8UqofGAyonsV6mM+0U/ZLTls0peA4dMeFYFygyuEIS5RexyiTjOTyARucQU/SFSrhIphuiG/wDfki+KTVntq3lOGvjSFOiX7ZFEb/ugd6TsGY6pdl1fzAeNRGJWLsJ2xYqm+T9hecrPIXuCqV7wflDFFyFu5LsVu2NaMr6txRA9hyo7jDVTb+0U7aJcSKf+5rRTkqpPFFT4QedTHjaL+n0r5yZZkZkwGneZSkz02fJTE7eW2Cy5KY1AlqYNAMvSqkUxrwt0gHE9U9WMts3PgzaWJVlDFxUCzodx0YJJ5z8Z/pTSAT4PPvWbEB8lTOKZcV7LfipQ+kLm8IfauEZu9EzinHz/ALih3GnyjkxsI8ALJzh1XMjpLCyzpFyLiF0CYm+gyOkEnIqA2qOxMT6jUuM2odgwrU+X0FXsv0nCZaR6DSeiVpyqNyNw47YGnTZzOfZtluFth0Ydt/OLK/kRygWoeqYyT5FuGEdC5L1+nc4NH8wiLWfFfyP/AE9Ytb/B7ydq6c4r3VHxVA6j4wQ3T/3J/wAAdxzSQnlb0H8ioZqFiyAurqaB7hO1lZ4/7f8AwXG3PMotgJYyjxh6tjqO53/kIKTzbkRJYWAq9EwUvyZBIqlH5h9Y2lcSEvnP4LLVtJxFoIQFqCFFFU1yz1ygoQTrbEYUoNjAz6yqYTXqAFHCoJgYxXBFLwZR+dJJxGp2w/GOSuNX2AHpim2OeB8a8g7roVG7E1wNjFoJsS1w0ooczaXkobuMCo8CtVpXNb4cSQyDYlXCk9KXd12ih0I4iO77I2/qYblxOImte77qFHmkFbZzSpOeRjkX6XXVzilY8MWWnPTJb5p3HgGxQOzSppnAyswWU00Ke+CWROxPOtmrbq0diiICKUuy7ZCXgfWfyiTrRoXcQHtAKgJVxbwaqcfE0UpyrqUKPyzLo27D3GoiZ0J9MZGco9ovVeOxpj10lzajtSB5pMcq7I9MJ2xfaA37Dsd71Myto7Ao/wD3EHHd0xUpLwKpu5FM2JlCxs2HvBh0a2+mJlqFHtCx2zp1nRSiOCq+Bh8ar10B69EuGCqtGaGRBJ/DDlfqY8YN9HTPnJnUZJiOv20t/c9QiDEqZhLHBJmYPQYOHLSMwXLOcUah8pA4PUwlGMJrkIqs4gkLfZ0uXTzViqVtU2o/1qpCmyLGbDzkdZ6My5uwJ7gon5QmbH2Lk52+S68spFSpaj3qJhq5DbUY5ZqrEspDI514iozz0H1MU1QxyePqdRO17IG65TZoos2XSkkBZTUaVTgJofCIdKlK+TZ6+xwojE5KlzKLl8GxTjySbdzgavkDKPAUwukC3yKkjofJOurj53NeZ/SI9Xyl/I3SLbJ/wA3Tt9mWEzzysONJSjImp6W7TUQV0HLbjwBVLbKWR7dWw3kWc8hQAW8g4E1zzSaYt2sDZYpTX4AjFxy35EFym1NS1oIcGFaUEEHI1CFw21cxaMnJbkV2Yqtiuf8AkPmmCwnYIteJpBd7T/k1e6j/AIwdPciaDzKRG8h/xzR95vzg6/g0Jqf9KTGGP082PcSf7YWiKXwg/wAmMm3tsMm8vCPYrjwCrf2R0lwkPUMAy102xuxpYyNSKudrA1vnDDUcGiu/aSXEGVfOX8JZ+6d3ZBtc8HlazTSrn69S/lfceS1mTrYAZeQpI0B/UQqTI/U09rzKGGFfarQR15VDo4EfX5Qqbiyyqmr9jYO7aTJ/zVlLG8pQD8hC8S/az1KotAamLBdPTS6wo78aaeYhebU+OT0ISj5K1cndmPZy1pBJ2BRQr6GAds0+UOxB+QKb5KplIqzMMuj4pPzhvruXGBclFCGcubPNatYh7qgqDim3wJc4IUPS7zZ6SFp40I8RByjJM5Srl5RFNrOp0cV8TXzjPqLIvhmPT1y7RaLwPbwfhDV+o2oX9BUxAo5AQq57aoo9MgIlRxMRqMLGtYfQszQLLFHOGXvM2CTSYXHtAsuUYq1D5SAf3OqX1TzNkto380nuFTE7fJNXH3ZCeTJnBZb7ntFw/wBKMMKnzJIbLjLMRKhuXTiOviTwiyOInnT33PAIZxcw4lOeZASkZ6nxMHCfbZTXRGvGOzpHLUrAxKI3Yv7UJER6D5TZdqF7YnJceUWf6QjHJbLHOMp+QFnReHIBvkW4nS+SfJM0r/bH/I/KJdT4RtTw2c4deq4ke8POKPACWIts7RaMo5NOSz7D2BtFCtNTpqRQbdmcSxxHKaJpTUuTF3vnkKdm+bIphCSRoVBFD9IrpWYpMU4v1IsjYJ/9mdr7avNMY1ts5O1PF6QXehXo5T8CfDDB1dskpfun/kpvY8EzbajpRsn4Kg617WDpVupkv5GTqwibUVdR9AShWzEBoYBLkhWZUe3uL5MhbEqphwpV8DsI3iCXtWT2dLbG2GUKFuUjIvhyL1EqL0ZGxvgJRKiaZwUYNPLGJEA7l8Y6LeM/kLaXS9qONdVahnsJEZOXtfAE9PCXgeSN75lNMLyuw5+cTpKTJ/poxfCHcrykTSOsG1jimnlHS08B0G49DVjlDDqau2eHE6FSRiHimJZVYfEiuN/HMQZ+3rFd9dJFs7win5TGKFn3ya7IPwDGWslWbE06ydg5xSfBUNin5Ezm10QcknB6i0ircF4VRVCP2ZHO2P7oAEyqeTqpl0dxiyEbF1hk0p6aXeULHnln1kqDxTQw3Mv3QNiofstAl8xXOXWDuwn5QtqjzBj16/ixGPdOceZq3mWPse8RETIwmIJGFzMVaX55+wLPqwttuRjLkJ3xRCpR90wWF2a1zjzafaWhPeoCMbdjygJcI6vyqs1Zl29BiJP8qafOEw5bJXLYMWiJawVKA/hqIHFaqfOFSf8AVGQjur5OLOvqWanM/vSKVmT4CUIwR2Hkks5tiTfnVIxujHQDMhKE1oncSYl1e5SUCilLDkN7PtRFuWfMc8xzeDEEnWignElSVEajbCWnTNbWMT9SLyjgtchHrz4rRJgvZVHUdv8AgCaJsmphLYMlhHUuTM0l5w7kD8qzCL+WhEHyzmVlnE8Dxh6Du4qG1oWmsOEIWpI2gKIB2Z0jmTUUpQAWHvQO8cXlGpjZQXqRNhdkE2O7XapVO9MblykedrZJapIvvOr0Up+AeSIOviRLpnmdgHf4+lQd7Y8zDKxv6XzCX8n12rQS+2ZV4/8AjVtB2AHygZZzkDX6eVM/Xr/yhnMSZmG1S72T7Y6CvbTsPxgOcEkLlRNXV/F9r7GUfuzNAGrRPYQfnHR+LR7MP1PTS53C12y30asuD+UxsOI8dlUdVRLqSA3GlDVKh8CI1wj08sfGcX0yhSo1vHL6XgasMrUvLPbCpfB58hpEEOEHKF19s1pMZWKyuZdQy2KrWoAfU8BrGJ4zJgell8HaXZ42dzFnyLSXnyCp3EaDipRGhJiH+43KXQ9y9NbUuSM5aUxo/ZaVbygoV5w2MV4kTW2GctBckr1sg42eDfzTFMIsinOXhiCas+zlHoqW2eJUPzQ+MIvliXdqF0kwQ2Oj+FNkfzfrD1UvEwPqp/vq/wDggqz5pPUfCu2DjC9fGZqv00vlBorUZ0ZYWzxhmdWusBf9m/LMIo5x4Nst02z6Q+EAjCQMaCXNaGLtPxByMZMGnbB5VMVxywS1tBMYoSn7psFvBrrhWdjnWAfbBp+EE/KNstSi1EmnPLwaflltDA8y2NQgnsqafKJKnwzJVbh1fwc1YTaNqgwk+Cj5QFMXZaUtYicbaontj0HONfEOxLyzZcn1/FSCloWguMLNSAeklVKVTXXKmUQ31+o8+Rtc/THd7+VVtyXWxItFvGClayAmgV1sITtI2xlekeN8mNduVhI5YTkIut4gkT4JtK1jafL/AAZJBErCBczp9wVUkZ1XunwbV9YXb8kSJ+/BzawzSqoah+o8Ig+9VRMZkOEMRRorlXfM0mq6pZBOM6V4D6xp5+v1XoyxHs0Fo2824lyWlwA02ilRoSNieA8Y1M86OmnFqyx8shen1EqTrhH5Uw+vvIGiebLAXlA6zR/2/nGw8jP0Z8T/AJMexMlC68YyU0m0z3J1744Z0KzZ0TbYorDMN5pV7Q/esBuz0fL6ir6Wxtr2S7/Avm560GzkFkfgxfKNh+SqujQ2rnBQL2TiOs2PihQjoLKQz/pOll8ZY/ySRfxX8SXSfj9RGtPOEav0VL4zZem+Ukr1soD8EH6QqeGuymvQ3w6nkvbtWxHevLlH8hH5TCcWT6L64Wr5MvTZN33dHy2fxqT+YQl+tCXRbDD7GdkytlWUl6bYmEvrCKISVpUoE7EgbzSFuVk/Y0P9seSuzZtUhJu2jN5zcyaoSdQFdRI+GZjPk0vAmT8+TFtX/nQfXYhrmAYr2RzwTyr3FyeUOYPXCFfCnzjI2bSWeiUj5d7wsdNlJ7P1EUx1Cxloll+nSXxkCrteVV1mKfAfKC+opfaMWj1UepkOekzoVo7CoQ6M6O8tB+nq13hn3odk0sD8X1g91X+9nf1vNaP/2Q=="/>
          <p:cNvSpPr>
            <a:spLocks noChangeAspect="1" noChangeArrowheads="1"/>
          </p:cNvSpPr>
          <p:nvPr/>
        </p:nvSpPr>
        <p:spPr bwMode="auto">
          <a:xfrm>
            <a:off x="520700" y="555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s://encrypted-tbn2.gstatic.com/images?q=tbn:ANd9GcQm0v3QaBzRcBBiwZ_OvOv4kBAP5qErkd5EDwCpu0htdyl1ia4J"/>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71119" y="1340768"/>
            <a:ext cx="1512879" cy="132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651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20622"/>
            <a:ext cx="5832648" cy="500066"/>
          </a:xfrm>
        </p:spPr>
        <p:txBody>
          <a:bodyPr/>
          <a:lstStyle/>
          <a:p>
            <a:r>
              <a:rPr lang="en-GB" sz="2600" dirty="0" smtClean="0"/>
              <a:t>Simplify access control to shared data</a:t>
            </a:r>
            <a:endParaRPr lang="en-GB" sz="2600" dirty="0"/>
          </a:p>
        </p:txBody>
      </p:sp>
      <p:grpSp>
        <p:nvGrpSpPr>
          <p:cNvPr id="6" name="Group 5"/>
          <p:cNvGrpSpPr>
            <a:grpSpLocks noChangeAspect="1"/>
          </p:cNvGrpSpPr>
          <p:nvPr/>
        </p:nvGrpSpPr>
        <p:grpSpPr>
          <a:xfrm>
            <a:off x="179512" y="979642"/>
            <a:ext cx="6408712" cy="2898143"/>
            <a:chOff x="179512" y="1002539"/>
            <a:chExt cx="7200800" cy="3256341"/>
          </a:xfrm>
          <a:effectLst>
            <a:outerShdw blurRad="50800" dist="38100" dir="2700000" algn="tl" rotWithShape="0">
              <a:prstClr val="black">
                <a:alpha val="40000"/>
              </a:prstClr>
            </a:outerShdw>
          </a:effectLst>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108"/>
            <a:stretch/>
          </p:blipFill>
          <p:spPr bwMode="auto">
            <a:xfrm>
              <a:off x="179512" y="1002539"/>
              <a:ext cx="7200800" cy="325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228184" y="1340768"/>
              <a:ext cx="9361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a:grpSpLocks noChangeAspect="1"/>
          </p:cNvGrpSpPr>
          <p:nvPr/>
        </p:nvGrpSpPr>
        <p:grpSpPr>
          <a:xfrm>
            <a:off x="2267744" y="4041187"/>
            <a:ext cx="6624736" cy="2484157"/>
            <a:chOff x="1619672" y="3888184"/>
            <a:chExt cx="7416824" cy="2781176"/>
          </a:xfrm>
          <a:effectLst>
            <a:outerShdw blurRad="50800" dist="38100" dir="2700000" algn="tl" rotWithShape="0">
              <a:prstClr val="black">
                <a:alpha val="40000"/>
              </a:prstClr>
            </a:outerShdw>
          </a:effectLst>
        </p:grpSpPr>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33753"/>
            <a:stretch/>
          </p:blipFill>
          <p:spPr bwMode="auto">
            <a:xfrm>
              <a:off x="1619672" y="3888184"/>
              <a:ext cx="7416824" cy="278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7668344" y="4253396"/>
              <a:ext cx="9361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ounded Rectangle 3"/>
          <p:cNvSpPr/>
          <p:nvPr/>
        </p:nvSpPr>
        <p:spPr>
          <a:xfrm>
            <a:off x="755576" y="980727"/>
            <a:ext cx="4807254" cy="46057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Employee View</a:t>
            </a:r>
            <a:endParaRPr lang="en-GB" b="1" dirty="0">
              <a:solidFill>
                <a:schemeClr val="tx1"/>
              </a:solidFill>
            </a:endParaRPr>
          </a:p>
        </p:txBody>
      </p:sp>
      <p:sp>
        <p:nvSpPr>
          <p:cNvPr id="11" name="Rounded Rectangle 10"/>
          <p:cNvSpPr/>
          <p:nvPr/>
        </p:nvSpPr>
        <p:spPr>
          <a:xfrm>
            <a:off x="3059832" y="4041187"/>
            <a:ext cx="4807254" cy="40891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Partner View</a:t>
            </a:r>
            <a:endParaRPr lang="en-GB" b="1" dirty="0">
              <a:solidFill>
                <a:schemeClr val="tx1"/>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346426"/>
            <a:ext cx="2125677" cy="165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74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5867400" cy="500066"/>
          </a:xfrm>
        </p:spPr>
        <p:txBody>
          <a:bodyPr/>
          <a:lstStyle/>
          <a:p>
            <a:r>
              <a:rPr lang="en-GB" dirty="0" smtClean="0"/>
              <a:t>Protecting data on the move</a:t>
            </a:r>
            <a:endParaRPr lang="en-GB" dirty="0"/>
          </a:p>
        </p:txBody>
      </p:sp>
      <p:sp>
        <p:nvSpPr>
          <p:cNvPr id="3" name="Content Placeholder 2"/>
          <p:cNvSpPr>
            <a:spLocks noGrp="1"/>
          </p:cNvSpPr>
          <p:nvPr>
            <p:ph idx="1"/>
          </p:nvPr>
        </p:nvSpPr>
        <p:spPr>
          <a:xfrm>
            <a:off x="251521" y="1340768"/>
            <a:ext cx="4248472" cy="4805131"/>
          </a:xfrm>
        </p:spPr>
        <p:txBody>
          <a:bodyPr>
            <a:normAutofit/>
          </a:bodyPr>
          <a:lstStyle/>
          <a:p>
            <a:pPr>
              <a:spcBef>
                <a:spcPts val="1200"/>
              </a:spcBef>
            </a:pPr>
            <a:r>
              <a:rPr lang="en-GB" sz="2400" dirty="0">
                <a:latin typeface="Calibri Light" pitchFamily="34" charset="0"/>
              </a:rPr>
              <a:t>Mobile Classifier Email labelling for </a:t>
            </a:r>
            <a:r>
              <a:rPr lang="en-GB" sz="2400" dirty="0" smtClean="0">
                <a:latin typeface="Calibri Light" pitchFamily="34" charset="0"/>
              </a:rPr>
              <a:t>mobile data</a:t>
            </a:r>
            <a:endParaRPr lang="en-GB" sz="2400" dirty="0">
              <a:latin typeface="Calibri Light" pitchFamily="34" charset="0"/>
            </a:endParaRPr>
          </a:p>
          <a:p>
            <a:pPr marL="342900" lvl="1" indent="-342900">
              <a:spcBef>
                <a:spcPts val="1200"/>
              </a:spcBef>
            </a:pPr>
            <a:r>
              <a:rPr lang="en-GB" sz="2400" dirty="0" smtClean="0">
                <a:latin typeface="Calibri Light" pitchFamily="34" charset="0"/>
              </a:rPr>
              <a:t>Web-based </a:t>
            </a:r>
            <a:r>
              <a:rPr lang="en-GB" sz="2400" dirty="0">
                <a:latin typeface="Calibri Light" pitchFamily="34" charset="0"/>
              </a:rPr>
              <a:t>email app</a:t>
            </a:r>
          </a:p>
          <a:p>
            <a:pPr marL="800100" lvl="3" indent="-342900">
              <a:spcBef>
                <a:spcPts val="1200"/>
              </a:spcBef>
            </a:pPr>
            <a:r>
              <a:rPr lang="en-GB" dirty="0">
                <a:latin typeface="Calibri Light" pitchFamily="34" charset="0"/>
              </a:rPr>
              <a:t>Lightweight mobile app leveraging Microsoft OWA/EWS </a:t>
            </a:r>
          </a:p>
          <a:p>
            <a:pPr marL="800100" lvl="3" indent="-342900">
              <a:spcBef>
                <a:spcPts val="1200"/>
              </a:spcBef>
            </a:pPr>
            <a:r>
              <a:rPr lang="en-GB" dirty="0">
                <a:latin typeface="Calibri Light" pitchFamily="34" charset="0"/>
              </a:rPr>
              <a:t>Multiplatform –  Android and iOS, Windows mobile </a:t>
            </a:r>
          </a:p>
          <a:p>
            <a:pPr marL="800100" lvl="3" indent="-342900">
              <a:spcBef>
                <a:spcPts val="1200"/>
              </a:spcBef>
            </a:pPr>
            <a:r>
              <a:rPr lang="en-GB" dirty="0">
                <a:latin typeface="Calibri Light" pitchFamily="34" charset="0"/>
              </a:rPr>
              <a:t>Multi-format – Smartphone and tablet touchscreen</a:t>
            </a:r>
          </a:p>
          <a:p>
            <a:pPr marL="800100" lvl="3" indent="-342900">
              <a:spcBef>
                <a:spcPts val="1200"/>
              </a:spcBef>
            </a:pPr>
            <a:r>
              <a:rPr lang="en-GB" dirty="0">
                <a:latin typeface="Calibri Light" pitchFamily="34" charset="0"/>
              </a:rPr>
              <a:t>Compatible with Exchange Online (Office 365)</a:t>
            </a:r>
          </a:p>
        </p:txBody>
      </p:sp>
      <p:pic>
        <p:nvPicPr>
          <p:cNvPr id="1027" name="Picture 3" descr="\\GANYMEDE\marketing\Products\Mobile Classifier\Screen shots Sept14\Compose Label Se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2472097" cy="3413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NYMEDE\marketing\Products\Mobile Classifier\Screen shots Sept14\Compose Label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456" y="3556248"/>
            <a:ext cx="2267040" cy="313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758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5568"/>
            <a:ext cx="5867400" cy="500066"/>
          </a:xfrm>
        </p:spPr>
        <p:txBody>
          <a:bodyPr/>
          <a:lstStyle/>
          <a:p>
            <a:r>
              <a:rPr lang="en-GB" dirty="0"/>
              <a:t>Improving Business Performance</a:t>
            </a:r>
          </a:p>
        </p:txBody>
      </p:sp>
      <p:sp>
        <p:nvSpPr>
          <p:cNvPr id="4" name="Round Same Side Corner Rectangle 3"/>
          <p:cNvSpPr/>
          <p:nvPr/>
        </p:nvSpPr>
        <p:spPr>
          <a:xfrm flipV="1">
            <a:off x="228599" y="1631958"/>
            <a:ext cx="8714565" cy="4923220"/>
          </a:xfrm>
          <a:prstGeom prst="round2SameRect">
            <a:avLst>
              <a:gd name="adj1" fmla="val 10595"/>
              <a:gd name="adj2" fmla="val 0"/>
            </a:avLst>
          </a:prstGeom>
          <a:solidFill>
            <a:schemeClr val="bg2"/>
          </a:solidFill>
          <a:ln>
            <a:noFill/>
          </a:ln>
          <a:effectLst>
            <a:outerShdw blurRad="63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aphicFrame>
        <p:nvGraphicFramePr>
          <p:cNvPr id="8" name="Chart 7"/>
          <p:cNvGraphicFramePr/>
          <p:nvPr>
            <p:extLst>
              <p:ext uri="{D42A27DB-BD31-4B8C-83A1-F6EECF244321}">
                <p14:modId xmlns:p14="http://schemas.microsoft.com/office/powerpoint/2010/main" val="2139640782"/>
              </p:ext>
            </p:extLst>
          </p:nvPr>
        </p:nvGraphicFramePr>
        <p:xfrm>
          <a:off x="423081" y="2609637"/>
          <a:ext cx="8407019" cy="3318301"/>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flipV="1">
            <a:off x="1543050" y="2819401"/>
            <a:ext cx="4762500" cy="78105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543050" y="3716338"/>
            <a:ext cx="4762500" cy="102711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91020" y="2103839"/>
            <a:ext cx="7843405" cy="307777"/>
          </a:xfrm>
          <a:prstGeom prst="rect">
            <a:avLst/>
          </a:prstGeom>
        </p:spPr>
        <p:txBody>
          <a:bodyPr wrap="square">
            <a:spAutoFit/>
          </a:bodyPr>
          <a:lstStyle/>
          <a:p>
            <a:pPr lvl="0"/>
            <a:r>
              <a:rPr lang="en-GB" sz="1400" dirty="0" smtClean="0"/>
              <a:t>Data Classification as a Current Enterprise Capability by Maturity Class 2007-2012</a:t>
            </a:r>
            <a:endParaRPr lang="en-GB" sz="1400" dirty="0"/>
          </a:p>
        </p:txBody>
      </p:sp>
      <p:sp>
        <p:nvSpPr>
          <p:cNvPr id="18" name="Rectangle 17"/>
          <p:cNvSpPr/>
          <p:nvPr/>
        </p:nvSpPr>
        <p:spPr>
          <a:xfrm>
            <a:off x="891020" y="6113864"/>
            <a:ext cx="7843405" cy="246221"/>
          </a:xfrm>
          <a:prstGeom prst="rect">
            <a:avLst/>
          </a:prstGeom>
        </p:spPr>
        <p:txBody>
          <a:bodyPr wrap="square">
            <a:spAutoFit/>
          </a:bodyPr>
          <a:lstStyle/>
          <a:p>
            <a:pPr lvl="0"/>
            <a:r>
              <a:rPr lang="en-GB" sz="1000" dirty="0" smtClean="0"/>
              <a:t>Source: Aberdeen Group, February 2013</a:t>
            </a:r>
            <a:endParaRPr lang="en-GB" sz="1000" dirty="0"/>
          </a:p>
        </p:txBody>
      </p:sp>
      <p:sp>
        <p:nvSpPr>
          <p:cNvPr id="7" name="TextBox 6"/>
          <p:cNvSpPr txBox="1"/>
          <p:nvPr/>
        </p:nvSpPr>
        <p:spPr>
          <a:xfrm>
            <a:off x="166118" y="1139252"/>
            <a:ext cx="8777047" cy="584774"/>
          </a:xfrm>
          <a:prstGeom prst="rect">
            <a:avLst/>
          </a:prstGeom>
          <a:noFill/>
        </p:spPr>
        <p:txBody>
          <a:bodyPr wrap="square" lIns="180000" rtlCol="0" anchor="ctr">
            <a:spAutoFit/>
          </a:bodyPr>
          <a:lstStyle/>
          <a:p>
            <a:r>
              <a:rPr lang="en-GB" sz="1600" dirty="0">
                <a:solidFill>
                  <a:schemeClr val="bg2"/>
                </a:solidFill>
              </a:rPr>
              <a:t>Companies who have a </a:t>
            </a:r>
            <a:r>
              <a:rPr lang="en-GB" sz="1600" b="1" dirty="0" smtClean="0">
                <a:solidFill>
                  <a:schemeClr val="bg2"/>
                </a:solidFill>
              </a:rPr>
              <a:t>Best-in-Class</a:t>
            </a:r>
            <a:r>
              <a:rPr lang="en-GB" sz="1600" dirty="0" smtClean="0">
                <a:solidFill>
                  <a:schemeClr val="bg2"/>
                </a:solidFill>
              </a:rPr>
              <a:t> </a:t>
            </a:r>
            <a:r>
              <a:rPr lang="en-GB" sz="1600" dirty="0">
                <a:solidFill>
                  <a:schemeClr val="bg2"/>
                </a:solidFill>
              </a:rPr>
              <a:t>security score are </a:t>
            </a:r>
            <a:r>
              <a:rPr lang="en-GB" sz="1600" b="1" dirty="0">
                <a:solidFill>
                  <a:schemeClr val="bg2"/>
                </a:solidFill>
              </a:rPr>
              <a:t>3 times more likely </a:t>
            </a:r>
            <a:r>
              <a:rPr lang="en-GB" sz="1600" dirty="0">
                <a:solidFill>
                  <a:schemeClr val="bg2"/>
                </a:solidFill>
              </a:rPr>
              <a:t>to be using data classification. </a:t>
            </a:r>
          </a:p>
        </p:txBody>
      </p:sp>
      <p:sp>
        <p:nvSpPr>
          <p:cNvPr id="3" name="TextBox 2"/>
          <p:cNvSpPr txBox="1"/>
          <p:nvPr/>
        </p:nvSpPr>
        <p:spPr>
          <a:xfrm>
            <a:off x="520952" y="2389512"/>
            <a:ext cx="378630" cy="307777"/>
          </a:xfrm>
          <a:prstGeom prst="rect">
            <a:avLst/>
          </a:prstGeom>
          <a:noFill/>
        </p:spPr>
        <p:txBody>
          <a:bodyPr wrap="none" rtlCol="0">
            <a:spAutoFit/>
          </a:bodyPr>
          <a:lstStyle/>
          <a:p>
            <a:r>
              <a:rPr lang="en-GB" sz="1400" dirty="0" smtClean="0"/>
              <a:t>%</a:t>
            </a:r>
            <a:endParaRPr lang="en-GB" sz="1400" dirty="0"/>
          </a:p>
        </p:txBody>
      </p:sp>
      <p:grpSp>
        <p:nvGrpSpPr>
          <p:cNvPr id="14" name="Group 13"/>
          <p:cNvGrpSpPr/>
          <p:nvPr/>
        </p:nvGrpSpPr>
        <p:grpSpPr>
          <a:xfrm>
            <a:off x="203365" y="1043716"/>
            <a:ext cx="8737270" cy="588242"/>
            <a:chOff x="3650101" y="2929934"/>
            <a:chExt cx="1230546" cy="313143"/>
          </a:xfrm>
        </p:grpSpPr>
        <p:sp>
          <p:nvSpPr>
            <p:cNvPr id="15" name="Round Same Side Corner Rectangle 14"/>
            <p:cNvSpPr/>
            <p:nvPr/>
          </p:nvSpPr>
          <p:spPr>
            <a:xfrm>
              <a:off x="3662304" y="2940256"/>
              <a:ext cx="1218343" cy="302821"/>
            </a:xfrm>
            <a:prstGeom prst="round2SameRect">
              <a:avLst>
                <a:gd name="adj1" fmla="val 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650101" y="2929934"/>
              <a:ext cx="1228915" cy="311297"/>
            </a:xfrm>
            <a:prstGeom prst="rect">
              <a:avLst/>
            </a:prstGeom>
            <a:noFill/>
          </p:spPr>
          <p:txBody>
            <a:bodyPr wrap="square" lIns="180000" rtlCol="0" anchor="ctr">
              <a:spAutoFit/>
            </a:bodyPr>
            <a:lstStyle/>
            <a:p>
              <a:r>
                <a:rPr lang="en-GB" sz="1600" dirty="0" smtClean="0">
                  <a:solidFill>
                    <a:schemeClr val="bg2"/>
                  </a:solidFill>
                </a:rPr>
                <a:t>Companies who have a </a:t>
              </a:r>
              <a:r>
                <a:rPr lang="en-GB" sz="1600" b="1" dirty="0" smtClean="0">
                  <a:solidFill>
                    <a:schemeClr val="bg2"/>
                  </a:solidFill>
                </a:rPr>
                <a:t>Best-in-Class</a:t>
              </a:r>
              <a:r>
                <a:rPr lang="en-GB" sz="1600" dirty="0" smtClean="0">
                  <a:solidFill>
                    <a:schemeClr val="bg2"/>
                  </a:solidFill>
                </a:rPr>
                <a:t> security score are </a:t>
              </a:r>
              <a:r>
                <a:rPr lang="en-GB" sz="1600" b="1" dirty="0" smtClean="0">
                  <a:solidFill>
                    <a:schemeClr val="bg2"/>
                  </a:solidFill>
                </a:rPr>
                <a:t>3 times more likely</a:t>
              </a:r>
              <a:r>
                <a:rPr lang="en-GB" sz="1600" dirty="0" smtClean="0">
                  <a:solidFill>
                    <a:schemeClr val="bg2"/>
                  </a:solidFill>
                </a:rPr>
                <a:t> to be using data classification.</a:t>
              </a:r>
              <a:endParaRPr lang="en-GB" sz="1600" dirty="0">
                <a:solidFill>
                  <a:schemeClr val="bg2"/>
                </a:solidFill>
              </a:endParaRPr>
            </a:p>
          </p:txBody>
        </p:sp>
      </p:grpSp>
      <p:sp>
        <p:nvSpPr>
          <p:cNvPr id="19" name="TextBox 18"/>
          <p:cNvSpPr txBox="1"/>
          <p:nvPr/>
        </p:nvSpPr>
        <p:spPr>
          <a:xfrm rot="16200000">
            <a:off x="-793190" y="4028666"/>
            <a:ext cx="2286652" cy="276999"/>
          </a:xfrm>
          <a:prstGeom prst="rect">
            <a:avLst/>
          </a:prstGeom>
          <a:noFill/>
        </p:spPr>
        <p:txBody>
          <a:bodyPr wrap="none" rtlCol="0">
            <a:spAutoFit/>
          </a:bodyPr>
          <a:lstStyle/>
          <a:p>
            <a:r>
              <a:rPr lang="en-GB" sz="1200" dirty="0" smtClean="0"/>
              <a:t>Percentage of Respondents</a:t>
            </a:r>
            <a:endParaRPr lang="en-GB" sz="1200" dirty="0"/>
          </a:p>
        </p:txBody>
      </p:sp>
    </p:spTree>
    <p:extLst>
      <p:ext uri="{BB962C8B-B14F-4D97-AF65-F5344CB8AC3E}">
        <p14:creationId xmlns:p14="http://schemas.microsoft.com/office/powerpoint/2010/main" val="253653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11" dur="500"/>
                                        <p:tgtEl>
                                          <p:spTgt spid="8">
                                            <p:graphicEl>
                                              <a:chart seriesIdx="-3" categoryIdx="-3" bldStep="gridLegend"/>
                                            </p:graphicEl>
                                          </p:spTgt>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par>
                          <p:cTn id="15" fill="hold">
                            <p:stCondLst>
                              <p:cond delay="1000"/>
                            </p:stCondLst>
                            <p:childTnLst>
                              <p:par>
                                <p:cTn id="16" presetID="22" presetClass="entr" presetSubtype="4" fill="hold" grpId="0" nodeType="afterEffect">
                                  <p:stCondLst>
                                    <p:cond delay="500"/>
                                  </p:stCondLst>
                                  <p:childTnLst>
                                    <p:set>
                                      <p:cBhvr>
                                        <p:cTn id="17"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8" dur="500"/>
                                        <p:tgtEl>
                                          <p:spTgt spid="8">
                                            <p:graphicEl>
                                              <a:chart seriesIdx="0" categoryIdx="-4" bldStep="series"/>
                                            </p:graphicEl>
                                          </p:spTgt>
                                        </p:tgtEl>
                                      </p:cBhvr>
                                    </p:animEffect>
                                  </p:childTnLst>
                                </p:cTn>
                              </p:par>
                            </p:childTnLst>
                          </p:cTn>
                        </p:par>
                        <p:par>
                          <p:cTn id="19" fill="hold">
                            <p:stCondLst>
                              <p:cond delay="2000"/>
                            </p:stCondLst>
                            <p:childTnLst>
                              <p:par>
                                <p:cTn id="20" presetID="22" presetClass="entr" presetSubtype="4" fill="hold" grpId="0" nodeType="afterEffect">
                                  <p:stCondLst>
                                    <p:cond delay="500"/>
                                  </p:stCondLst>
                                  <p:childTnLst>
                                    <p:set>
                                      <p:cBhvr>
                                        <p:cTn id="2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22" dur="500"/>
                                        <p:tgtEl>
                                          <p:spTgt spid="8">
                                            <p:graphicEl>
                                              <a:chart seriesIdx="1" categoryIdx="-4" bldStep="series"/>
                                            </p:graphicEl>
                                          </p:spTgt>
                                        </p:tgtEl>
                                      </p:cBhvr>
                                    </p:animEffect>
                                  </p:childTnLst>
                                </p:cTn>
                              </p:par>
                            </p:childTnLst>
                          </p:cTn>
                        </p:par>
                        <p:par>
                          <p:cTn id="23" fill="hold">
                            <p:stCondLst>
                              <p:cond delay="3000"/>
                            </p:stCondLst>
                            <p:childTnLst>
                              <p:par>
                                <p:cTn id="24" presetID="22" presetClass="entr" presetSubtype="4" fill="hold" grpId="0" nodeType="afterEffect">
                                  <p:stCondLst>
                                    <p:cond delay="500"/>
                                  </p:stCondLst>
                                  <p:childTnLst>
                                    <p:set>
                                      <p:cBhvr>
                                        <p:cTn id="25"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down)">
                                      <p:cBhvr>
                                        <p:cTn id="26" dur="500"/>
                                        <p:tgtEl>
                                          <p:spTgt spid="8">
                                            <p:graphicEl>
                                              <a:chart seriesIdx="2" categoryIdx="-4" bldStep="series"/>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
                                        <p:tgtEl>
                                          <p:spTgt spid="19"/>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4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50"/>
                                        <p:tgtEl>
                                          <p:spTgt spid="14"/>
                                        </p:tgtEl>
                                      </p:cBhvr>
                                    </p:animEffect>
                                    <p:anim calcmode="lin" valueType="num">
                                      <p:cBhvr>
                                        <p:cTn id="48" dur="750" fill="hold"/>
                                        <p:tgtEl>
                                          <p:spTgt spid="14"/>
                                        </p:tgtEl>
                                        <p:attrNameLst>
                                          <p:attrName>ppt_x</p:attrName>
                                        </p:attrNameLst>
                                      </p:cBhvr>
                                      <p:tavLst>
                                        <p:tav tm="0">
                                          <p:val>
                                            <p:strVal val="#ppt_x"/>
                                          </p:val>
                                        </p:tav>
                                        <p:tav tm="100000">
                                          <p:val>
                                            <p:strVal val="#ppt_x"/>
                                          </p:val>
                                        </p:tav>
                                      </p:tavLst>
                                    </p:anim>
                                    <p:anim calcmode="lin" valueType="num">
                                      <p:cBhvr>
                                        <p:cTn id="4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8" grpId="0">
        <p:bldSub>
          <a:bldChart bld="series"/>
        </p:bldSub>
      </p:bldGraphic>
      <p:bldP spid="17" grpId="0"/>
      <p:bldP spid="18" grpId="0"/>
      <p:bldP spid="3" grpId="0"/>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4293096"/>
            <a:ext cx="9324528" cy="1065600"/>
          </a:xfrm>
        </p:spPr>
        <p:txBody>
          <a:bodyPr>
            <a:noAutofit/>
          </a:bodyPr>
          <a:lstStyle/>
          <a:p>
            <a:r>
              <a:rPr lang="en-GB" dirty="0" smtClean="0"/>
              <a:t>Case Studies: Implementing </a:t>
            </a:r>
            <a:br>
              <a:rPr lang="en-GB" dirty="0" smtClean="0"/>
            </a:br>
            <a:r>
              <a:rPr lang="en-GB" dirty="0" smtClean="0"/>
              <a:t>Data Classification</a:t>
            </a:r>
            <a:endParaRPr lang="en-GB" dirty="0"/>
          </a:p>
        </p:txBody>
      </p:sp>
    </p:spTree>
    <p:extLst>
      <p:ext uri="{BB962C8B-B14F-4D97-AF65-F5344CB8AC3E}">
        <p14:creationId xmlns:p14="http://schemas.microsoft.com/office/powerpoint/2010/main" val="48197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4293096"/>
            <a:ext cx="9324528" cy="1440160"/>
          </a:xfrm>
        </p:spPr>
        <p:txBody>
          <a:bodyPr>
            <a:normAutofit/>
          </a:bodyPr>
          <a:lstStyle/>
          <a:p>
            <a:r>
              <a:rPr lang="en-GB" dirty="0" smtClean="0"/>
              <a:t>Why is Data Classification </a:t>
            </a:r>
            <a:br>
              <a:rPr lang="en-GB" dirty="0" smtClean="0"/>
            </a:br>
            <a:r>
              <a:rPr lang="en-GB" dirty="0" smtClean="0"/>
              <a:t>Important Today?</a:t>
            </a:r>
            <a:endParaRPr lang="en-GB" dirty="0"/>
          </a:p>
        </p:txBody>
      </p:sp>
    </p:spTree>
    <p:extLst>
      <p:ext uri="{BB962C8B-B14F-4D97-AF65-F5344CB8AC3E}">
        <p14:creationId xmlns:p14="http://schemas.microsoft.com/office/powerpoint/2010/main" val="3603122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6120680" cy="500066"/>
          </a:xfrm>
        </p:spPr>
        <p:txBody>
          <a:bodyPr/>
          <a:lstStyle/>
          <a:p>
            <a:r>
              <a:rPr lang="en-GB" dirty="0" smtClean="0"/>
              <a:t>Case study: protecting valuable data</a:t>
            </a:r>
            <a:endParaRPr lang="en-GB" dirty="0"/>
          </a:p>
        </p:txBody>
      </p:sp>
      <p:sp>
        <p:nvSpPr>
          <p:cNvPr id="6" name="Content Placeholder 2"/>
          <p:cNvSpPr>
            <a:spLocks noGrp="1"/>
          </p:cNvSpPr>
          <p:nvPr>
            <p:ph idx="1"/>
          </p:nvPr>
        </p:nvSpPr>
        <p:spPr>
          <a:xfrm>
            <a:off x="251520" y="1124744"/>
            <a:ext cx="5976664" cy="5733256"/>
          </a:xfrm>
        </p:spPr>
        <p:txBody>
          <a:bodyPr>
            <a:noAutofit/>
          </a:bodyPr>
          <a:lstStyle/>
          <a:p>
            <a:pPr>
              <a:spcBef>
                <a:spcPts val="800"/>
              </a:spcBef>
            </a:pPr>
            <a:r>
              <a:rPr lang="en-GB" sz="2000" b="1" dirty="0" smtClean="0">
                <a:latin typeface="Calibri Light" pitchFamily="34" charset="0"/>
              </a:rPr>
              <a:t>Background </a:t>
            </a:r>
          </a:p>
          <a:p>
            <a:pPr lvl="1">
              <a:spcBef>
                <a:spcPts val="800"/>
              </a:spcBef>
            </a:pPr>
            <a:r>
              <a:rPr lang="en-GB" sz="1800" dirty="0">
                <a:latin typeface="Calibri Light" pitchFamily="34" charset="0"/>
              </a:rPr>
              <a:t>Management concerned </a:t>
            </a:r>
            <a:r>
              <a:rPr lang="en-GB" sz="1800" dirty="0" smtClean="0">
                <a:latin typeface="Calibri Light" pitchFamily="34" charset="0"/>
              </a:rPr>
              <a:t>about accidental release of </a:t>
            </a:r>
            <a:r>
              <a:rPr lang="en-GB" sz="1800" b="1" dirty="0" smtClean="0">
                <a:latin typeface="Calibri Light" pitchFamily="34" charset="0"/>
              </a:rPr>
              <a:t>commercially-sensitive content</a:t>
            </a:r>
            <a:endParaRPr lang="en-GB" sz="1800" dirty="0">
              <a:latin typeface="Calibri Light" pitchFamily="34" charset="0"/>
            </a:endParaRPr>
          </a:p>
          <a:p>
            <a:pPr lvl="1">
              <a:spcBef>
                <a:spcPts val="800"/>
              </a:spcBef>
            </a:pPr>
            <a:r>
              <a:rPr lang="en-GB" sz="1800" dirty="0">
                <a:latin typeface="Calibri Light" pitchFamily="34" charset="0"/>
              </a:rPr>
              <a:t>Decision already taken to enhance collaboration and information </a:t>
            </a:r>
            <a:r>
              <a:rPr lang="en-GB" sz="1800" dirty="0" smtClean="0">
                <a:latin typeface="Calibri Light" pitchFamily="34" charset="0"/>
              </a:rPr>
              <a:t>sharing</a:t>
            </a:r>
          </a:p>
          <a:p>
            <a:pPr lvl="1">
              <a:spcBef>
                <a:spcPts val="800"/>
              </a:spcBef>
            </a:pPr>
            <a:r>
              <a:rPr lang="en-GB" sz="1800" dirty="0" smtClean="0">
                <a:latin typeface="Calibri Light" pitchFamily="34" charset="0"/>
              </a:rPr>
              <a:t>Focus on brand and employee protection</a:t>
            </a:r>
            <a:endParaRPr lang="en-GB" sz="1800" dirty="0">
              <a:latin typeface="Calibri Light" pitchFamily="34" charset="0"/>
            </a:endParaRPr>
          </a:p>
          <a:p>
            <a:pPr>
              <a:spcBef>
                <a:spcPts val="1200"/>
              </a:spcBef>
            </a:pPr>
            <a:r>
              <a:rPr lang="en-GB" sz="2000" b="1" dirty="0" smtClean="0">
                <a:latin typeface="Calibri Light" pitchFamily="34" charset="0"/>
              </a:rPr>
              <a:t>The Challenge</a:t>
            </a:r>
          </a:p>
          <a:p>
            <a:pPr lvl="1">
              <a:spcBef>
                <a:spcPts val="800"/>
              </a:spcBef>
            </a:pPr>
            <a:r>
              <a:rPr lang="en-GB" sz="1800" dirty="0" smtClean="0">
                <a:latin typeface="Calibri Light" pitchFamily="34" charset="0"/>
              </a:rPr>
              <a:t>Stretched archiving procedures &amp; reduced storage costs</a:t>
            </a:r>
            <a:endParaRPr lang="en-GB" sz="1800" dirty="0">
              <a:latin typeface="Calibri Light" pitchFamily="34" charset="0"/>
            </a:endParaRPr>
          </a:p>
          <a:p>
            <a:pPr lvl="1">
              <a:spcBef>
                <a:spcPts val="800"/>
              </a:spcBef>
            </a:pPr>
            <a:r>
              <a:rPr lang="en-GB" sz="1800" dirty="0" smtClean="0">
                <a:latin typeface="Calibri Light" pitchFamily="34" charset="0"/>
              </a:rPr>
              <a:t>Wide spectrum of data types and sources to consider - including </a:t>
            </a:r>
            <a:r>
              <a:rPr lang="en-GB" sz="1800" b="1" dirty="0">
                <a:latin typeface="Calibri Light" pitchFamily="34" charset="0"/>
              </a:rPr>
              <a:t>surveys</a:t>
            </a:r>
            <a:r>
              <a:rPr lang="en-GB" sz="1800" dirty="0">
                <a:latin typeface="Calibri Light" pitchFamily="34" charset="0"/>
              </a:rPr>
              <a:t>, </a:t>
            </a:r>
            <a:r>
              <a:rPr lang="en-GB" sz="1800" b="1" dirty="0" smtClean="0">
                <a:latin typeface="Calibri Light" pitchFamily="34" charset="0"/>
              </a:rPr>
              <a:t>financials</a:t>
            </a:r>
            <a:r>
              <a:rPr lang="en-GB" sz="1800" dirty="0">
                <a:latin typeface="Calibri Light" pitchFamily="34" charset="0"/>
              </a:rPr>
              <a:t>, </a:t>
            </a:r>
            <a:r>
              <a:rPr lang="en-GB" sz="1800" dirty="0" smtClean="0">
                <a:latin typeface="Calibri Light" pitchFamily="34" charset="0"/>
              </a:rPr>
              <a:t>energy </a:t>
            </a:r>
            <a:r>
              <a:rPr lang="en-GB" sz="1800" b="1" dirty="0" smtClean="0">
                <a:latin typeface="Calibri Light" pitchFamily="34" charset="0"/>
              </a:rPr>
              <a:t>production </a:t>
            </a:r>
            <a:r>
              <a:rPr lang="en-GB" sz="1800" dirty="0" smtClean="0">
                <a:latin typeface="Calibri Light" pitchFamily="34" charset="0"/>
              </a:rPr>
              <a:t>projects</a:t>
            </a:r>
          </a:p>
          <a:p>
            <a:pPr lvl="1">
              <a:spcBef>
                <a:spcPts val="800"/>
              </a:spcBef>
            </a:pPr>
            <a:r>
              <a:rPr lang="en-GB" sz="1800" dirty="0" smtClean="0">
                <a:latin typeface="Calibri Light" pitchFamily="34" charset="0"/>
              </a:rPr>
              <a:t>Lack of knowledge about </a:t>
            </a:r>
            <a:r>
              <a:rPr lang="en-GB" sz="1800" b="1" dirty="0" smtClean="0">
                <a:latin typeface="Calibri Light" pitchFamily="34" charset="0"/>
              </a:rPr>
              <a:t>what data was being stored </a:t>
            </a:r>
            <a:r>
              <a:rPr lang="en-GB" sz="1800" dirty="0" smtClean="0">
                <a:latin typeface="Calibri Light" pitchFamily="34" charset="0"/>
              </a:rPr>
              <a:t>in tools like SharePoint and Symantec</a:t>
            </a:r>
          </a:p>
          <a:p>
            <a:pPr lvl="1">
              <a:spcBef>
                <a:spcPts val="800"/>
              </a:spcBef>
            </a:pPr>
            <a:r>
              <a:rPr lang="en-GB" sz="1800" b="1" dirty="0" smtClean="0">
                <a:latin typeface="Calibri Light" pitchFamily="34" charset="0"/>
              </a:rPr>
              <a:t>Discover</a:t>
            </a:r>
            <a:r>
              <a:rPr lang="en-GB" sz="1800" dirty="0" smtClean="0">
                <a:latin typeface="Calibri Light" pitchFamily="34" charset="0"/>
              </a:rPr>
              <a:t> </a:t>
            </a:r>
            <a:r>
              <a:rPr lang="en-GB" sz="1800" dirty="0">
                <a:latin typeface="Calibri Light" pitchFamily="34" charset="0"/>
              </a:rPr>
              <a:t>what data they had and </a:t>
            </a:r>
            <a:r>
              <a:rPr lang="en-GB" sz="1800" b="1" dirty="0">
                <a:latin typeface="Calibri Light" pitchFamily="34" charset="0"/>
              </a:rPr>
              <a:t>define</a:t>
            </a:r>
            <a:r>
              <a:rPr lang="en-GB" sz="1800" dirty="0">
                <a:latin typeface="Calibri Light" pitchFamily="34" charset="0"/>
              </a:rPr>
              <a:t> a data classification </a:t>
            </a:r>
            <a:r>
              <a:rPr lang="en-GB" sz="1800" dirty="0" smtClean="0">
                <a:latin typeface="Calibri Light" pitchFamily="34" charset="0"/>
              </a:rPr>
              <a:t>policy</a:t>
            </a:r>
            <a:endParaRPr lang="en-GB" sz="2000" dirty="0" smtClean="0">
              <a:latin typeface="Calibri Light" pitchFamily="34" charset="0"/>
            </a:endParaRPr>
          </a:p>
          <a:p>
            <a:pPr lvl="1">
              <a:spcBef>
                <a:spcPts val="800"/>
              </a:spcBef>
            </a:pPr>
            <a:endParaRPr lang="en-GB" sz="2000" dirty="0" smtClean="0">
              <a:latin typeface="Calibri Light" pitchFamily="34" charset="0"/>
            </a:endParaRPr>
          </a:p>
          <a:p>
            <a:pPr>
              <a:spcBef>
                <a:spcPts val="800"/>
              </a:spcBef>
            </a:pPr>
            <a:endParaRPr lang="en-GB" sz="2000" dirty="0">
              <a:latin typeface="Calibri Light" pitchFamily="34" charset="0"/>
            </a:endParaRPr>
          </a:p>
          <a:p>
            <a:pPr>
              <a:spcBef>
                <a:spcPts val="800"/>
              </a:spcBef>
            </a:pPr>
            <a:endParaRPr lang="en-GB" sz="2000" dirty="0" smtClean="0">
              <a:latin typeface="Calibri Light" pitchFamily="34" charset="0"/>
            </a:endParaRPr>
          </a:p>
          <a:p>
            <a:pPr>
              <a:spcBef>
                <a:spcPts val="800"/>
              </a:spcBef>
            </a:pPr>
            <a:endParaRPr lang="en-GB" sz="2000" dirty="0">
              <a:latin typeface="Calibri Light" pitchFamily="34" charset="0"/>
            </a:endParaRPr>
          </a:p>
          <a:p>
            <a:pPr marL="0" indent="0">
              <a:spcBef>
                <a:spcPts val="800"/>
              </a:spcBef>
              <a:buNone/>
            </a:pPr>
            <a:endParaRPr lang="en-GB" sz="2000" dirty="0">
              <a:latin typeface="Calibri Light" pitchFamily="34" charset="0"/>
            </a:endParaRPr>
          </a:p>
          <a:p>
            <a:pPr>
              <a:spcBef>
                <a:spcPts val="800"/>
              </a:spcBef>
            </a:pPr>
            <a:endParaRPr lang="en-GB" sz="2000" dirty="0" smtClean="0">
              <a:latin typeface="Calibri Light" pitchFamily="34" charset="0"/>
            </a:endParaRPr>
          </a:p>
          <a:p>
            <a:pPr>
              <a:spcBef>
                <a:spcPts val="800"/>
              </a:spcBef>
            </a:pPr>
            <a:endParaRPr lang="en-GB" sz="2000" dirty="0">
              <a:latin typeface="Calibri Light" pitchFamily="34" charset="0"/>
            </a:endParaRPr>
          </a:p>
          <a:p>
            <a:pPr marL="0" indent="0">
              <a:spcBef>
                <a:spcPts val="800"/>
              </a:spcBef>
              <a:buNone/>
            </a:pPr>
            <a:endParaRPr lang="en-GB" sz="2000" dirty="0">
              <a:latin typeface="Calibri Light" pitchFamily="34" charset="0"/>
            </a:endParaRPr>
          </a:p>
          <a:p>
            <a:pPr>
              <a:spcBef>
                <a:spcPts val="800"/>
              </a:spcBef>
            </a:pPr>
            <a:endParaRPr lang="en-GB" sz="2000" dirty="0" smtClean="0">
              <a:latin typeface="Calibri Light" pitchFamily="34" charset="0"/>
            </a:endParaRPr>
          </a:p>
          <a:p>
            <a:pPr>
              <a:spcBef>
                <a:spcPts val="800"/>
              </a:spcBef>
            </a:pPr>
            <a:endParaRPr lang="en-GB" sz="2000" dirty="0">
              <a:latin typeface="Calibri Light" pitchFamily="34" charset="0"/>
            </a:endParaRPr>
          </a:p>
          <a:p>
            <a:pPr>
              <a:spcBef>
                <a:spcPts val="800"/>
              </a:spcBef>
            </a:pPr>
            <a:endParaRPr lang="en-GB" sz="2000" dirty="0" smtClean="0">
              <a:latin typeface="Calibri Light" pitchFamily="34" charset="0"/>
            </a:endParaRPr>
          </a:p>
          <a:p>
            <a:pPr>
              <a:spcBef>
                <a:spcPts val="800"/>
              </a:spcBef>
            </a:pPr>
            <a:endParaRPr lang="en-GB" sz="2000" dirty="0" smtClean="0">
              <a:latin typeface="Calibri Light" pitchFamily="34" charset="0"/>
            </a:endParaRPr>
          </a:p>
          <a:p>
            <a:pPr>
              <a:spcBef>
                <a:spcPts val="800"/>
              </a:spcBef>
            </a:pPr>
            <a:endParaRPr lang="en-GB" sz="2000" dirty="0" smtClean="0">
              <a:latin typeface="Calibri Light" pitchFamily="34" charset="0"/>
            </a:endParaRPr>
          </a:p>
          <a:p>
            <a:pPr>
              <a:spcBef>
                <a:spcPts val="800"/>
              </a:spcBef>
            </a:pPr>
            <a:endParaRPr lang="en-GB" sz="2000" dirty="0" smtClean="0">
              <a:latin typeface="Calibri Light" pitchFamily="34" charset="0"/>
            </a:endParaRPr>
          </a:p>
          <a:p>
            <a:pPr marL="0" indent="0">
              <a:spcBef>
                <a:spcPts val="800"/>
              </a:spcBef>
              <a:buNone/>
            </a:pPr>
            <a:endParaRPr lang="en-GB" sz="2000" dirty="0" smtClean="0">
              <a:latin typeface="Calibri Light" pitchFamily="34" charset="0"/>
            </a:endParaRPr>
          </a:p>
          <a:p>
            <a:pPr>
              <a:spcBef>
                <a:spcPts val="800"/>
              </a:spcBef>
            </a:pPr>
            <a:endParaRPr lang="en-GB" sz="1800" dirty="0" smtClean="0">
              <a:latin typeface="Calibri Light" pitchFamily="34" charset="0"/>
            </a:endParaRPr>
          </a:p>
          <a:p>
            <a:pPr>
              <a:spcBef>
                <a:spcPts val="800"/>
              </a:spcBef>
            </a:pPr>
            <a:endParaRPr lang="en-GB" sz="1800" dirty="0">
              <a:latin typeface="Calibri Light"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311368"/>
            <a:ext cx="2776646" cy="1973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4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5364088" cy="500066"/>
          </a:xfrm>
        </p:spPr>
        <p:txBody>
          <a:bodyPr/>
          <a:lstStyle/>
          <a:p>
            <a:r>
              <a:rPr lang="en-GB" dirty="0" smtClean="0"/>
              <a:t>Case Study cont. </a:t>
            </a:r>
            <a:endParaRPr lang="en-GB" dirty="0"/>
          </a:p>
        </p:txBody>
      </p:sp>
      <p:sp>
        <p:nvSpPr>
          <p:cNvPr id="6" name="Content Placeholder 2"/>
          <p:cNvSpPr>
            <a:spLocks noGrp="1"/>
          </p:cNvSpPr>
          <p:nvPr>
            <p:ph idx="1"/>
          </p:nvPr>
        </p:nvSpPr>
        <p:spPr>
          <a:xfrm>
            <a:off x="251520" y="1124744"/>
            <a:ext cx="5184576" cy="5544616"/>
          </a:xfrm>
        </p:spPr>
        <p:txBody>
          <a:bodyPr>
            <a:noAutofit/>
          </a:bodyPr>
          <a:lstStyle/>
          <a:p>
            <a:pPr>
              <a:spcBef>
                <a:spcPts val="1200"/>
              </a:spcBef>
            </a:pPr>
            <a:r>
              <a:rPr lang="en-GB" sz="2200" b="1" dirty="0" smtClean="0">
                <a:latin typeface="Calibri Light" pitchFamily="34" charset="0"/>
              </a:rPr>
              <a:t>Requirements  &amp; Constraints</a:t>
            </a:r>
          </a:p>
          <a:p>
            <a:pPr lvl="1">
              <a:spcBef>
                <a:spcPts val="1200"/>
              </a:spcBef>
            </a:pPr>
            <a:r>
              <a:rPr lang="en-GB" sz="2200" dirty="0" smtClean="0">
                <a:latin typeface="Calibri Light" pitchFamily="34" charset="0"/>
              </a:rPr>
              <a:t>Integration with existing applications &amp; platforms – SharePoint, intranets, supplier extranets</a:t>
            </a:r>
          </a:p>
          <a:p>
            <a:pPr lvl="1">
              <a:spcBef>
                <a:spcPts val="1200"/>
              </a:spcBef>
            </a:pPr>
            <a:r>
              <a:rPr lang="en-GB" sz="2200" dirty="0" smtClean="0">
                <a:latin typeface="Calibri Light" pitchFamily="34" charset="0"/>
              </a:rPr>
              <a:t>Meeting strict industry regulations, processes and procedures</a:t>
            </a:r>
          </a:p>
          <a:p>
            <a:pPr lvl="2">
              <a:spcBef>
                <a:spcPts val="1200"/>
              </a:spcBef>
            </a:pPr>
            <a:r>
              <a:rPr lang="en-GB" sz="2200" i="1" dirty="0" smtClean="0">
                <a:latin typeface="Calibri Light" pitchFamily="34" charset="0"/>
              </a:rPr>
              <a:t>Future attainment of ISO27001</a:t>
            </a:r>
          </a:p>
          <a:p>
            <a:pPr lvl="1">
              <a:spcBef>
                <a:spcPts val="1200"/>
              </a:spcBef>
            </a:pPr>
            <a:r>
              <a:rPr lang="en-GB" sz="2200" dirty="0" smtClean="0">
                <a:latin typeface="Calibri Light" pitchFamily="34" charset="0"/>
              </a:rPr>
              <a:t>Ensuring the solution had a low overhead and seamlessly integrated with Symantec’s </a:t>
            </a:r>
            <a:r>
              <a:rPr lang="en-GB" sz="2200" dirty="0">
                <a:latin typeface="Calibri Light" pitchFamily="34" charset="0"/>
              </a:rPr>
              <a:t>email security </a:t>
            </a:r>
            <a:r>
              <a:rPr lang="en-GB" sz="2200" dirty="0" smtClean="0">
                <a:latin typeface="Calibri Light" pitchFamily="34" charset="0"/>
              </a:rPr>
              <a:t>suite</a:t>
            </a:r>
          </a:p>
          <a:p>
            <a:pPr lvl="1">
              <a:spcBef>
                <a:spcPts val="1200"/>
              </a:spcBef>
            </a:pPr>
            <a:r>
              <a:rPr lang="en-GB" sz="2200" dirty="0" smtClean="0">
                <a:latin typeface="Calibri Light" pitchFamily="34" charset="0"/>
              </a:rPr>
              <a:t>The flexibility to apply different rules to different user communities</a:t>
            </a:r>
          </a:p>
          <a:p>
            <a:pPr lvl="1">
              <a:spcBef>
                <a:spcPts val="1200"/>
              </a:spcBef>
            </a:pPr>
            <a:endParaRPr lang="en-GB" sz="2200" dirty="0" smtClean="0">
              <a:latin typeface="Calibri Light" pitchFamily="34" charset="0"/>
            </a:endParaRPr>
          </a:p>
          <a:p>
            <a:pPr>
              <a:spcBef>
                <a:spcPts val="1200"/>
              </a:spcBef>
            </a:pPr>
            <a:endParaRPr lang="en-GB" sz="2200" dirty="0">
              <a:latin typeface="Calibri Light" pitchFamily="34" charset="0"/>
            </a:endParaRPr>
          </a:p>
          <a:p>
            <a:pPr>
              <a:spcBef>
                <a:spcPts val="1200"/>
              </a:spcBef>
            </a:pPr>
            <a:endParaRPr lang="en-GB" sz="2200" dirty="0" smtClean="0">
              <a:latin typeface="Calibri Light" pitchFamily="34" charset="0"/>
            </a:endParaRPr>
          </a:p>
          <a:p>
            <a:pPr>
              <a:spcBef>
                <a:spcPts val="1200"/>
              </a:spcBef>
            </a:pPr>
            <a:endParaRPr lang="en-GB" sz="2200" dirty="0">
              <a:latin typeface="Calibri Light" pitchFamily="34" charset="0"/>
            </a:endParaRPr>
          </a:p>
          <a:p>
            <a:pPr marL="0" indent="0">
              <a:spcBef>
                <a:spcPts val="1200"/>
              </a:spcBef>
              <a:buNone/>
            </a:pPr>
            <a:endParaRPr lang="en-GB" sz="2200" dirty="0">
              <a:latin typeface="Calibri Light" pitchFamily="34" charset="0"/>
            </a:endParaRPr>
          </a:p>
          <a:p>
            <a:pPr>
              <a:spcBef>
                <a:spcPts val="1200"/>
              </a:spcBef>
            </a:pPr>
            <a:endParaRPr lang="en-GB" sz="2200" dirty="0" smtClean="0">
              <a:latin typeface="Calibri Light" pitchFamily="34" charset="0"/>
            </a:endParaRPr>
          </a:p>
          <a:p>
            <a:pPr>
              <a:spcBef>
                <a:spcPts val="1200"/>
              </a:spcBef>
            </a:pPr>
            <a:endParaRPr lang="en-GB" sz="2200" dirty="0">
              <a:latin typeface="Calibri Light" pitchFamily="34" charset="0"/>
            </a:endParaRPr>
          </a:p>
          <a:p>
            <a:pPr marL="0" indent="0">
              <a:spcBef>
                <a:spcPts val="1200"/>
              </a:spcBef>
              <a:buNone/>
            </a:pPr>
            <a:endParaRPr lang="en-GB" sz="2200" dirty="0">
              <a:latin typeface="Calibri Light" pitchFamily="34" charset="0"/>
            </a:endParaRPr>
          </a:p>
          <a:p>
            <a:pPr>
              <a:spcBef>
                <a:spcPts val="1200"/>
              </a:spcBef>
            </a:pPr>
            <a:endParaRPr lang="en-GB" sz="2200" dirty="0" smtClean="0">
              <a:latin typeface="Calibri Light" pitchFamily="34" charset="0"/>
            </a:endParaRPr>
          </a:p>
          <a:p>
            <a:pPr>
              <a:spcBef>
                <a:spcPts val="1200"/>
              </a:spcBef>
            </a:pPr>
            <a:endParaRPr lang="en-GB" sz="2200" dirty="0">
              <a:latin typeface="Calibri Light" pitchFamily="34" charset="0"/>
            </a:endParaRPr>
          </a:p>
          <a:p>
            <a:pPr>
              <a:spcBef>
                <a:spcPts val="1200"/>
              </a:spcBef>
            </a:pPr>
            <a:endParaRPr lang="en-GB" sz="2200" dirty="0" smtClean="0">
              <a:latin typeface="Calibri Light" pitchFamily="34" charset="0"/>
            </a:endParaRPr>
          </a:p>
          <a:p>
            <a:pPr>
              <a:spcBef>
                <a:spcPts val="1200"/>
              </a:spcBef>
            </a:pPr>
            <a:endParaRPr lang="en-GB" sz="2200" dirty="0" smtClean="0">
              <a:latin typeface="Calibri Light" pitchFamily="34" charset="0"/>
            </a:endParaRPr>
          </a:p>
          <a:p>
            <a:pPr>
              <a:spcBef>
                <a:spcPts val="1200"/>
              </a:spcBef>
            </a:pPr>
            <a:endParaRPr lang="en-GB" sz="2200" dirty="0" smtClean="0">
              <a:latin typeface="Calibri Light" pitchFamily="34" charset="0"/>
            </a:endParaRPr>
          </a:p>
          <a:p>
            <a:pPr>
              <a:spcBef>
                <a:spcPts val="1200"/>
              </a:spcBef>
            </a:pPr>
            <a:endParaRPr lang="en-GB" sz="2200" dirty="0" smtClean="0">
              <a:latin typeface="Calibri Light" pitchFamily="34" charset="0"/>
            </a:endParaRPr>
          </a:p>
          <a:p>
            <a:pPr marL="0" indent="0">
              <a:spcBef>
                <a:spcPts val="1200"/>
              </a:spcBef>
              <a:buNone/>
            </a:pPr>
            <a:endParaRPr lang="en-GB" sz="2200" dirty="0" smtClean="0">
              <a:latin typeface="Calibri Light" pitchFamily="34" charset="0"/>
            </a:endParaRPr>
          </a:p>
          <a:p>
            <a:pPr>
              <a:spcBef>
                <a:spcPts val="1200"/>
              </a:spcBef>
            </a:pPr>
            <a:endParaRPr lang="en-GB" sz="2200" dirty="0" smtClean="0">
              <a:latin typeface="Calibri Light" pitchFamily="34" charset="0"/>
            </a:endParaRPr>
          </a:p>
          <a:p>
            <a:pPr>
              <a:spcBef>
                <a:spcPts val="1200"/>
              </a:spcBef>
            </a:pPr>
            <a:endParaRPr lang="en-GB" sz="2200" dirty="0">
              <a:latin typeface="Calibri Light" pitchFamily="34" charset="0"/>
            </a:endParaRPr>
          </a:p>
        </p:txBody>
      </p:sp>
      <p:pic>
        <p:nvPicPr>
          <p:cNvPr id="3074" name="Picture 2" descr="http://www.gazprom.com/f/posts/63/288917/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373" y="3717031"/>
            <a:ext cx="3130115" cy="2088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http://www.latrocorp.com/LatroCorpWP/wp-content/uploads/2013/03/Solutions-Industry-oil-gas-energy.ashx_.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1556" y="1268760"/>
            <a:ext cx="3077152" cy="18850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0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6984672" y="1862081"/>
            <a:ext cx="1481380" cy="2365458"/>
          </a:xfrm>
          <a:prstGeom prst="rect">
            <a:avLst/>
          </a:prstGeom>
          <a:gradFill flip="none" rotWithShape="1">
            <a:gsLst>
              <a:gs pos="0">
                <a:schemeClr val="accent2">
                  <a:alpha val="14000"/>
                </a:schemeClr>
              </a:gs>
              <a:gs pos="100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93465" y="1862081"/>
            <a:ext cx="1507564" cy="2365458"/>
          </a:xfrm>
          <a:prstGeom prst="rect">
            <a:avLst/>
          </a:prstGeom>
          <a:gradFill flip="none" rotWithShape="1">
            <a:gsLst>
              <a:gs pos="0">
                <a:schemeClr val="accent2">
                  <a:alpha val="14000"/>
                </a:schemeClr>
              </a:gs>
              <a:gs pos="100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1829587" y="1862081"/>
            <a:ext cx="1494016" cy="2365458"/>
          </a:xfrm>
          <a:prstGeom prst="rect">
            <a:avLst/>
          </a:prstGeom>
          <a:gradFill flip="none" rotWithShape="1">
            <a:gsLst>
              <a:gs pos="0">
                <a:schemeClr val="accent5">
                  <a:alpha val="21000"/>
                </a:schemeClr>
              </a:gs>
              <a:gs pos="100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3552161" y="1862081"/>
            <a:ext cx="1494016" cy="2365458"/>
          </a:xfrm>
          <a:prstGeom prst="rect">
            <a:avLst/>
          </a:prstGeom>
          <a:gradFill flip="none" rotWithShape="1">
            <a:gsLst>
              <a:gs pos="0">
                <a:schemeClr val="accent3">
                  <a:alpha val="25000"/>
                </a:schemeClr>
              </a:gs>
              <a:gs pos="100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274735" y="1862081"/>
            <a:ext cx="1481380" cy="2365458"/>
          </a:xfrm>
          <a:prstGeom prst="rect">
            <a:avLst/>
          </a:prstGeom>
          <a:gradFill flip="none" rotWithShape="1">
            <a:gsLst>
              <a:gs pos="0">
                <a:schemeClr val="accent1">
                  <a:alpha val="11000"/>
                </a:schemeClr>
              </a:gs>
              <a:gs pos="100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rot="16200000">
            <a:off x="485431" y="4227537"/>
            <a:ext cx="510639" cy="0"/>
          </a:xfrm>
          <a:prstGeom prst="line">
            <a:avLst/>
          </a:prstGeom>
          <a:ln w="38100">
            <a:solidFill>
              <a:srgbClr val="A9B3B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2250790" y="4227537"/>
            <a:ext cx="510639" cy="0"/>
          </a:xfrm>
          <a:prstGeom prst="line">
            <a:avLst/>
          </a:prstGeom>
          <a:ln w="38100">
            <a:solidFill>
              <a:srgbClr val="A9B3B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528" y="120622"/>
            <a:ext cx="5867400" cy="500066"/>
          </a:xfrm>
        </p:spPr>
        <p:txBody>
          <a:bodyPr/>
          <a:lstStyle/>
          <a:p>
            <a:r>
              <a:rPr lang="en-GB" sz="2400" dirty="0" smtClean="0"/>
              <a:t>Typical large organisation solution timeline</a:t>
            </a:r>
            <a:endParaRPr lang="en-GB" sz="2400" dirty="0"/>
          </a:p>
        </p:txBody>
      </p:sp>
      <p:sp>
        <p:nvSpPr>
          <p:cNvPr id="43" name="Rectangle 42"/>
          <p:cNvSpPr/>
          <p:nvPr/>
        </p:nvSpPr>
        <p:spPr>
          <a:xfrm>
            <a:off x="1933985" y="2430179"/>
            <a:ext cx="1288537" cy="1384995"/>
          </a:xfrm>
          <a:prstGeom prst="rect">
            <a:avLst/>
          </a:prstGeom>
        </p:spPr>
        <p:txBody>
          <a:bodyPr wrap="square">
            <a:spAutoFit/>
          </a:bodyPr>
          <a:lstStyle/>
          <a:p>
            <a:r>
              <a:rPr lang="en-GB" sz="1400" dirty="0" smtClean="0">
                <a:solidFill>
                  <a:schemeClr val="accent1"/>
                </a:solidFill>
                <a:latin typeface="Calibri Light" pitchFamily="34" charset="0"/>
                <a:cs typeface="Arial" pitchFamily="34" charset="0"/>
              </a:rPr>
              <a:t>Requirements &amp; Data Classification Policy</a:t>
            </a:r>
          </a:p>
          <a:p>
            <a:r>
              <a:rPr lang="en-GB" sz="1400" dirty="0" smtClean="0">
                <a:solidFill>
                  <a:schemeClr val="accent1"/>
                </a:solidFill>
                <a:latin typeface="Calibri Light" pitchFamily="34" charset="0"/>
                <a:cs typeface="Arial" pitchFamily="34" charset="0"/>
              </a:rPr>
              <a:t>Deep data dive/audit</a:t>
            </a:r>
          </a:p>
        </p:txBody>
      </p:sp>
      <p:sp>
        <p:nvSpPr>
          <p:cNvPr id="44" name="Rectangle 43"/>
          <p:cNvSpPr/>
          <p:nvPr/>
        </p:nvSpPr>
        <p:spPr>
          <a:xfrm>
            <a:off x="3634028" y="2636912"/>
            <a:ext cx="1341833" cy="1169551"/>
          </a:xfrm>
          <a:prstGeom prst="rect">
            <a:avLst/>
          </a:prstGeom>
        </p:spPr>
        <p:txBody>
          <a:bodyPr wrap="square">
            <a:spAutoFit/>
          </a:bodyPr>
          <a:lstStyle/>
          <a:p>
            <a:r>
              <a:rPr lang="en-GB" sz="1400" dirty="0" smtClean="0">
                <a:solidFill>
                  <a:schemeClr val="accent1"/>
                </a:solidFill>
                <a:latin typeface="Calibri Light" pitchFamily="34" charset="0"/>
                <a:cs typeface="Arial" pitchFamily="34" charset="0"/>
              </a:rPr>
              <a:t>Solution evaluation, Down select, Initial Product Trial (</a:t>
            </a:r>
            <a:r>
              <a:rPr lang="en-GB" sz="1400" dirty="0" err="1" smtClean="0">
                <a:solidFill>
                  <a:schemeClr val="accent1"/>
                </a:solidFill>
                <a:latin typeface="Calibri Light" pitchFamily="34" charset="0"/>
                <a:cs typeface="Arial" pitchFamily="34" charset="0"/>
              </a:rPr>
              <a:t>PoC</a:t>
            </a:r>
            <a:r>
              <a:rPr lang="en-GB" sz="1400" dirty="0" smtClean="0">
                <a:solidFill>
                  <a:schemeClr val="accent1"/>
                </a:solidFill>
                <a:latin typeface="Calibri Light" pitchFamily="34" charset="0"/>
                <a:cs typeface="Arial" pitchFamily="34" charset="0"/>
              </a:rPr>
              <a:t>)</a:t>
            </a:r>
          </a:p>
        </p:txBody>
      </p:sp>
      <p:sp>
        <p:nvSpPr>
          <p:cNvPr id="45" name="Rectangle 44"/>
          <p:cNvSpPr/>
          <p:nvPr/>
        </p:nvSpPr>
        <p:spPr>
          <a:xfrm>
            <a:off x="5325139" y="2060848"/>
            <a:ext cx="1410961" cy="1815882"/>
          </a:xfrm>
          <a:prstGeom prst="rect">
            <a:avLst/>
          </a:prstGeom>
        </p:spPr>
        <p:txBody>
          <a:bodyPr wrap="square">
            <a:spAutoFit/>
          </a:bodyPr>
          <a:lstStyle/>
          <a:p>
            <a:r>
              <a:rPr lang="en-GB" sz="1400" dirty="0" smtClean="0">
                <a:solidFill>
                  <a:schemeClr val="accent1"/>
                </a:solidFill>
                <a:latin typeface="Calibri Light" pitchFamily="34" charset="0"/>
                <a:cs typeface="Arial" pitchFamily="34" charset="0"/>
              </a:rPr>
              <a:t>Involve Super-Users in </a:t>
            </a:r>
            <a:r>
              <a:rPr lang="en-GB" sz="1400" dirty="0" err="1" smtClean="0">
                <a:solidFill>
                  <a:schemeClr val="accent1"/>
                </a:solidFill>
                <a:latin typeface="Calibri Light" pitchFamily="34" charset="0"/>
                <a:cs typeface="Arial" pitchFamily="34" charset="0"/>
              </a:rPr>
              <a:t>PoC</a:t>
            </a:r>
            <a:r>
              <a:rPr lang="en-GB" sz="1400" dirty="0" smtClean="0">
                <a:solidFill>
                  <a:schemeClr val="accent1"/>
                </a:solidFill>
                <a:latin typeface="Calibri Light" pitchFamily="34" charset="0"/>
                <a:cs typeface="Arial" pitchFamily="34" charset="0"/>
              </a:rPr>
              <a:t> to test applicability of classification policy &amp; level of integration with complementary solutions</a:t>
            </a:r>
          </a:p>
        </p:txBody>
      </p:sp>
      <p:sp>
        <p:nvSpPr>
          <p:cNvPr id="46" name="Rectangle 45"/>
          <p:cNvSpPr/>
          <p:nvPr/>
        </p:nvSpPr>
        <p:spPr>
          <a:xfrm>
            <a:off x="7089283" y="2614845"/>
            <a:ext cx="1281953" cy="1169551"/>
          </a:xfrm>
          <a:prstGeom prst="rect">
            <a:avLst/>
          </a:prstGeom>
        </p:spPr>
        <p:txBody>
          <a:bodyPr wrap="square">
            <a:spAutoFit/>
          </a:bodyPr>
          <a:lstStyle/>
          <a:p>
            <a:r>
              <a:rPr lang="en-GB" sz="1400" dirty="0" smtClean="0">
                <a:solidFill>
                  <a:schemeClr val="accent1"/>
                </a:solidFill>
                <a:latin typeface="Calibri Light" pitchFamily="34" charset="0"/>
                <a:cs typeface="Arial" pitchFamily="34" charset="0"/>
              </a:rPr>
              <a:t>Full roll-out in advisory mode, complete user training &amp; awareness</a:t>
            </a:r>
          </a:p>
        </p:txBody>
      </p:sp>
      <p:sp>
        <p:nvSpPr>
          <p:cNvPr id="32" name="TextBox 31"/>
          <p:cNvSpPr txBox="1"/>
          <p:nvPr/>
        </p:nvSpPr>
        <p:spPr>
          <a:xfrm>
            <a:off x="1006103" y="4978681"/>
            <a:ext cx="7341316" cy="707886"/>
          </a:xfrm>
          <a:prstGeom prst="rect">
            <a:avLst/>
          </a:prstGeom>
          <a:noFill/>
        </p:spPr>
        <p:txBody>
          <a:bodyPr wrap="square" rtlCol="0">
            <a:spAutoFit/>
          </a:bodyPr>
          <a:lstStyle/>
          <a:p>
            <a:pPr algn="ctr"/>
            <a:r>
              <a:rPr lang="en-GB" sz="2000" b="1" dirty="0">
                <a:solidFill>
                  <a:schemeClr val="accent1"/>
                </a:solidFill>
              </a:rPr>
              <a:t>Senior Management Team </a:t>
            </a:r>
            <a:r>
              <a:rPr lang="en-GB" sz="2000" b="1" dirty="0" smtClean="0">
                <a:solidFill>
                  <a:schemeClr val="accent1"/>
                </a:solidFill>
              </a:rPr>
              <a:t>Involvement </a:t>
            </a:r>
            <a:r>
              <a:rPr lang="en-GB" sz="2000" b="1" dirty="0">
                <a:solidFill>
                  <a:schemeClr val="accent1"/>
                </a:solidFill>
              </a:rPr>
              <a:t>&amp; </a:t>
            </a:r>
            <a:r>
              <a:rPr lang="en-GB" sz="2000" b="1" dirty="0" smtClean="0">
                <a:solidFill>
                  <a:schemeClr val="accent1"/>
                </a:solidFill>
              </a:rPr>
              <a:t>Sponsorship</a:t>
            </a:r>
            <a:endParaRPr lang="en-GB" sz="2000" b="1" dirty="0">
              <a:solidFill>
                <a:schemeClr val="accent1"/>
              </a:solidFill>
            </a:endParaRPr>
          </a:p>
        </p:txBody>
      </p:sp>
      <p:sp>
        <p:nvSpPr>
          <p:cNvPr id="50" name="Rectangle 49"/>
          <p:cNvSpPr/>
          <p:nvPr/>
        </p:nvSpPr>
        <p:spPr>
          <a:xfrm>
            <a:off x="324272" y="2799511"/>
            <a:ext cx="1045950" cy="954107"/>
          </a:xfrm>
          <a:prstGeom prst="rect">
            <a:avLst/>
          </a:prstGeom>
        </p:spPr>
        <p:txBody>
          <a:bodyPr wrap="square">
            <a:spAutoFit/>
          </a:bodyPr>
          <a:lstStyle/>
          <a:p>
            <a:r>
              <a:rPr lang="en-GB" sz="1400" dirty="0">
                <a:solidFill>
                  <a:schemeClr val="accent1"/>
                </a:solidFill>
                <a:latin typeface="Calibri Light" pitchFamily="34" charset="0"/>
                <a:cs typeface="Arial" pitchFamily="34" charset="0"/>
              </a:rPr>
              <a:t>Decision made that solution needed</a:t>
            </a:r>
          </a:p>
        </p:txBody>
      </p:sp>
      <p:cxnSp>
        <p:nvCxnSpPr>
          <p:cNvPr id="52" name="Straight Connector 51"/>
          <p:cNvCxnSpPr/>
          <p:nvPr/>
        </p:nvCxnSpPr>
        <p:spPr>
          <a:xfrm rot="16200000">
            <a:off x="4004474" y="4227538"/>
            <a:ext cx="510639" cy="0"/>
          </a:xfrm>
          <a:prstGeom prst="line">
            <a:avLst/>
          </a:prstGeom>
          <a:ln w="38100">
            <a:solidFill>
              <a:srgbClr val="A9B3B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7295308" y="4227770"/>
            <a:ext cx="510639" cy="0"/>
          </a:xfrm>
          <a:prstGeom prst="line">
            <a:avLst/>
          </a:prstGeom>
          <a:ln w="38100">
            <a:solidFill>
              <a:srgbClr val="A9B3B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5699210" y="4227538"/>
            <a:ext cx="510639" cy="0"/>
          </a:xfrm>
          <a:prstGeom prst="line">
            <a:avLst/>
          </a:prstGeom>
          <a:ln w="38100">
            <a:solidFill>
              <a:srgbClr val="A9B3B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842844" y="4172535"/>
            <a:ext cx="978153" cy="400110"/>
          </a:xfrm>
          <a:prstGeom prst="rect">
            <a:avLst/>
          </a:prstGeom>
          <a:noFill/>
        </p:spPr>
        <p:txBody>
          <a:bodyPr wrap="none" rtlCol="0">
            <a:spAutoFit/>
          </a:bodyPr>
          <a:lstStyle/>
          <a:p>
            <a:r>
              <a:rPr lang="en-GB" sz="2000" b="1" dirty="0" smtClean="0">
                <a:solidFill>
                  <a:srgbClr val="A9B3B9"/>
                </a:solidFill>
              </a:rPr>
              <a:t>1</a:t>
            </a:r>
            <a:r>
              <a:rPr lang="en-GB" sz="1200" b="1" dirty="0" smtClean="0">
                <a:solidFill>
                  <a:srgbClr val="A9B3B9"/>
                </a:solidFill>
              </a:rPr>
              <a:t> month</a:t>
            </a:r>
            <a:endParaRPr lang="en-GB" sz="1200" b="1" dirty="0">
              <a:solidFill>
                <a:srgbClr val="A9B3B9"/>
              </a:solidFill>
            </a:endParaRPr>
          </a:p>
        </p:txBody>
      </p:sp>
      <p:sp>
        <p:nvSpPr>
          <p:cNvPr id="64" name="TextBox 63"/>
          <p:cNvSpPr txBox="1"/>
          <p:nvPr/>
        </p:nvSpPr>
        <p:spPr>
          <a:xfrm>
            <a:off x="2577701" y="4172535"/>
            <a:ext cx="1375698" cy="400110"/>
          </a:xfrm>
          <a:prstGeom prst="rect">
            <a:avLst/>
          </a:prstGeom>
          <a:noFill/>
        </p:spPr>
        <p:txBody>
          <a:bodyPr wrap="none" rtlCol="0">
            <a:spAutoFit/>
          </a:bodyPr>
          <a:lstStyle/>
          <a:p>
            <a:r>
              <a:rPr lang="en-GB" sz="2000" b="1" dirty="0" smtClean="0">
                <a:solidFill>
                  <a:srgbClr val="A9B3B9"/>
                </a:solidFill>
              </a:rPr>
              <a:t>2-3</a:t>
            </a:r>
            <a:r>
              <a:rPr lang="en-GB" sz="1200" b="1" dirty="0" smtClean="0">
                <a:solidFill>
                  <a:srgbClr val="A9B3B9"/>
                </a:solidFill>
              </a:rPr>
              <a:t> months</a:t>
            </a:r>
            <a:endParaRPr lang="en-GB" sz="1200" b="1" dirty="0">
              <a:solidFill>
                <a:srgbClr val="A9B3B9"/>
              </a:solidFill>
            </a:endParaRPr>
          </a:p>
        </p:txBody>
      </p:sp>
      <p:sp>
        <p:nvSpPr>
          <p:cNvPr id="65" name="TextBox 64"/>
          <p:cNvSpPr txBox="1"/>
          <p:nvPr/>
        </p:nvSpPr>
        <p:spPr>
          <a:xfrm>
            <a:off x="4349874" y="4172535"/>
            <a:ext cx="1375698" cy="400110"/>
          </a:xfrm>
          <a:prstGeom prst="rect">
            <a:avLst/>
          </a:prstGeom>
          <a:noFill/>
        </p:spPr>
        <p:txBody>
          <a:bodyPr wrap="none" rtlCol="0">
            <a:spAutoFit/>
          </a:bodyPr>
          <a:lstStyle/>
          <a:p>
            <a:r>
              <a:rPr lang="en-GB" sz="2000" b="1" dirty="0" smtClean="0">
                <a:solidFill>
                  <a:srgbClr val="A9B3B9"/>
                </a:solidFill>
              </a:rPr>
              <a:t>4-6</a:t>
            </a:r>
            <a:r>
              <a:rPr lang="en-GB" sz="1200" b="1" dirty="0" smtClean="0">
                <a:solidFill>
                  <a:srgbClr val="A9B3B9"/>
                </a:solidFill>
              </a:rPr>
              <a:t> months</a:t>
            </a:r>
            <a:endParaRPr lang="en-GB" sz="1200" b="1" dirty="0">
              <a:solidFill>
                <a:srgbClr val="A9B3B9"/>
              </a:solidFill>
            </a:endParaRPr>
          </a:p>
        </p:txBody>
      </p:sp>
      <p:sp>
        <p:nvSpPr>
          <p:cNvPr id="66" name="TextBox 65"/>
          <p:cNvSpPr txBox="1"/>
          <p:nvPr/>
        </p:nvSpPr>
        <p:spPr>
          <a:xfrm>
            <a:off x="5943674" y="4172535"/>
            <a:ext cx="1375698" cy="400110"/>
          </a:xfrm>
          <a:prstGeom prst="rect">
            <a:avLst/>
          </a:prstGeom>
          <a:noFill/>
        </p:spPr>
        <p:txBody>
          <a:bodyPr wrap="none" rtlCol="0">
            <a:spAutoFit/>
          </a:bodyPr>
          <a:lstStyle/>
          <a:p>
            <a:r>
              <a:rPr lang="en-GB" sz="2000" b="1" dirty="0" smtClean="0">
                <a:solidFill>
                  <a:srgbClr val="A9B3B9"/>
                </a:solidFill>
              </a:rPr>
              <a:t>6-9</a:t>
            </a:r>
            <a:r>
              <a:rPr lang="en-GB" sz="1200" b="1" dirty="0" smtClean="0">
                <a:solidFill>
                  <a:srgbClr val="A9B3B9"/>
                </a:solidFill>
              </a:rPr>
              <a:t> months</a:t>
            </a:r>
            <a:endParaRPr lang="en-GB" sz="1200" b="1" dirty="0">
              <a:solidFill>
                <a:srgbClr val="A9B3B9"/>
              </a:solidFill>
            </a:endParaRPr>
          </a:p>
        </p:txBody>
      </p:sp>
      <p:sp>
        <p:nvSpPr>
          <p:cNvPr id="67" name="TextBox 66"/>
          <p:cNvSpPr txBox="1"/>
          <p:nvPr/>
        </p:nvSpPr>
        <p:spPr>
          <a:xfrm>
            <a:off x="7522479" y="4172535"/>
            <a:ext cx="1558440" cy="400110"/>
          </a:xfrm>
          <a:prstGeom prst="rect">
            <a:avLst/>
          </a:prstGeom>
          <a:noFill/>
        </p:spPr>
        <p:txBody>
          <a:bodyPr wrap="none" rtlCol="0">
            <a:spAutoFit/>
          </a:bodyPr>
          <a:lstStyle/>
          <a:p>
            <a:r>
              <a:rPr lang="en-GB" sz="2000" b="1" dirty="0">
                <a:solidFill>
                  <a:srgbClr val="A9B3B9"/>
                </a:solidFill>
              </a:rPr>
              <a:t>9-12</a:t>
            </a:r>
            <a:r>
              <a:rPr lang="en-GB" sz="1200" b="1" dirty="0">
                <a:solidFill>
                  <a:srgbClr val="A9B3B9"/>
                </a:solidFill>
              </a:rPr>
              <a:t> </a:t>
            </a:r>
            <a:r>
              <a:rPr lang="en-GB" sz="1200" b="1" dirty="0" smtClean="0">
                <a:solidFill>
                  <a:srgbClr val="A9B3B9"/>
                </a:solidFill>
              </a:rPr>
              <a:t>months</a:t>
            </a:r>
            <a:endParaRPr lang="en-GB" sz="1200" b="1" dirty="0">
              <a:solidFill>
                <a:srgbClr val="A9B3B9"/>
              </a:solidFill>
            </a:endParaRPr>
          </a:p>
        </p:txBody>
      </p:sp>
      <p:cxnSp>
        <p:nvCxnSpPr>
          <p:cNvPr id="22" name="Straight Connector 21"/>
          <p:cNvCxnSpPr>
            <a:endCxn id="14" idx="2"/>
          </p:cNvCxnSpPr>
          <p:nvPr/>
        </p:nvCxnSpPr>
        <p:spPr>
          <a:xfrm>
            <a:off x="-441771" y="4554108"/>
            <a:ext cx="1066679" cy="0"/>
          </a:xfrm>
          <a:prstGeom prst="line">
            <a:avLst/>
          </a:prstGeom>
          <a:ln w="57150">
            <a:solidFill>
              <a:srgbClr val="A9B3B9"/>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47" idx="2"/>
          </p:cNvCxnSpPr>
          <p:nvPr/>
        </p:nvCxnSpPr>
        <p:spPr>
          <a:xfrm>
            <a:off x="821150" y="4554108"/>
            <a:ext cx="1569117" cy="0"/>
          </a:xfrm>
          <a:prstGeom prst="line">
            <a:avLst/>
          </a:prstGeom>
          <a:ln w="57150">
            <a:solidFill>
              <a:srgbClr val="A9B3B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401278" y="4554108"/>
            <a:ext cx="1937227" cy="0"/>
          </a:xfrm>
          <a:prstGeom prst="line">
            <a:avLst/>
          </a:prstGeom>
          <a:ln w="57150">
            <a:solidFill>
              <a:srgbClr val="A9B3B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54" idx="2"/>
          </p:cNvCxnSpPr>
          <p:nvPr/>
        </p:nvCxnSpPr>
        <p:spPr>
          <a:xfrm>
            <a:off x="4212241" y="4554108"/>
            <a:ext cx="1626446" cy="0"/>
          </a:xfrm>
          <a:prstGeom prst="line">
            <a:avLst/>
          </a:prstGeom>
          <a:ln w="57150">
            <a:solidFill>
              <a:srgbClr val="A9B3B9"/>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9" idx="2"/>
          </p:cNvCxnSpPr>
          <p:nvPr/>
        </p:nvCxnSpPr>
        <p:spPr>
          <a:xfrm>
            <a:off x="7434785" y="4554108"/>
            <a:ext cx="1796887" cy="0"/>
          </a:xfrm>
          <a:prstGeom prst="line">
            <a:avLst/>
          </a:prstGeom>
          <a:ln w="57150">
            <a:solidFill>
              <a:srgbClr val="A9B3B9"/>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24908" y="4447230"/>
            <a:ext cx="213755" cy="213755"/>
          </a:xfrm>
          <a:prstGeom prst="ellipse">
            <a:avLst/>
          </a:prstGeom>
          <a:solidFill>
            <a:schemeClr val="accent2"/>
          </a:solidFill>
          <a:ln>
            <a:solidFill>
              <a:srgbClr val="A9B3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2390267" y="4447230"/>
            <a:ext cx="213755" cy="213755"/>
          </a:xfrm>
          <a:prstGeom prst="ellipse">
            <a:avLst/>
          </a:prstGeom>
          <a:solidFill>
            <a:schemeClr val="accent5"/>
          </a:solidFill>
          <a:ln>
            <a:solidFill>
              <a:srgbClr val="A9B3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4146481" y="4447230"/>
            <a:ext cx="213755" cy="213755"/>
          </a:xfrm>
          <a:prstGeom prst="ellipse">
            <a:avLst/>
          </a:prstGeom>
          <a:solidFill>
            <a:schemeClr val="accent3"/>
          </a:solidFill>
          <a:ln>
            <a:solidFill>
              <a:srgbClr val="A9B3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434785" y="4447230"/>
            <a:ext cx="213755" cy="213755"/>
          </a:xfrm>
          <a:prstGeom prst="ellipse">
            <a:avLst/>
          </a:prstGeom>
          <a:solidFill>
            <a:schemeClr val="accent2"/>
          </a:solidFill>
          <a:ln>
            <a:solidFill>
              <a:srgbClr val="A9B3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p:cNvCxnSpPr>
            <a:endCxn id="49" idx="2"/>
          </p:cNvCxnSpPr>
          <p:nvPr/>
        </p:nvCxnSpPr>
        <p:spPr>
          <a:xfrm>
            <a:off x="5985258" y="4554108"/>
            <a:ext cx="1449527" cy="0"/>
          </a:xfrm>
          <a:prstGeom prst="line">
            <a:avLst/>
          </a:prstGeom>
          <a:ln w="57150">
            <a:solidFill>
              <a:srgbClr val="A9B3B9"/>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838687" y="4447230"/>
            <a:ext cx="213755" cy="213755"/>
          </a:xfrm>
          <a:prstGeom prst="ellipse">
            <a:avLst/>
          </a:prstGeom>
          <a:solidFill>
            <a:schemeClr val="tx2"/>
          </a:solidFill>
          <a:ln>
            <a:solidFill>
              <a:srgbClr val="A9B3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01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750"/>
                                        <p:tgtEl>
                                          <p:spTgt spid="63"/>
                                        </p:tgtEl>
                                      </p:cBhvr>
                                    </p:animEffect>
                                  </p:childTnLst>
                                </p:cTn>
                              </p:par>
                              <p:par>
                                <p:cTn id="16" presetID="0" presetClass="path" presetSubtype="0" decel="100000" fill="hold" grpId="1" nodeType="withEffect">
                                  <p:stCondLst>
                                    <p:cond delay="0"/>
                                  </p:stCondLst>
                                  <p:childTnLst>
                                    <p:animMotion origin="layout" path="M 0.03542 -0.00022 L -5.55556E-7 6.89177E-6 " pathEditMode="relative" ptsTypes="AA">
                                      <p:cBhvr>
                                        <p:cTn id="17" dur="750" fill="hold"/>
                                        <p:tgtEl>
                                          <p:spTgt spid="63"/>
                                        </p:tgtEl>
                                        <p:attrNameLst>
                                          <p:attrName>ppt_x</p:attrName>
                                          <p:attrName>ppt_y</p:attrName>
                                        </p:attrNameLst>
                                      </p:cBhvr>
                                    </p:animMotion>
                                  </p:childTnLst>
                                </p:cTn>
                              </p:par>
                            </p:childTnLst>
                          </p:cTn>
                        </p:par>
                        <p:par>
                          <p:cTn id="18" fill="hold">
                            <p:stCondLst>
                              <p:cond delay="750"/>
                            </p:stCondLst>
                            <p:childTnLst>
                              <p:par>
                                <p:cTn id="19" presetID="2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750"/>
                                        <p:tgtEl>
                                          <p:spTgt spid="50"/>
                                        </p:tgtEl>
                                      </p:cBhvr>
                                    </p:animEffect>
                                  </p:childTnLst>
                                </p:cTn>
                              </p:par>
                            </p:childTnLst>
                          </p:cTn>
                        </p:par>
                        <p:par>
                          <p:cTn id="30" fill="hold">
                            <p:stCondLst>
                              <p:cond delay="175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750"/>
                                        <p:tgtEl>
                                          <p:spTgt spid="64"/>
                                        </p:tgtEl>
                                      </p:cBhvr>
                                    </p:animEffect>
                                  </p:childTnLst>
                                </p:cTn>
                              </p:par>
                              <p:par>
                                <p:cTn id="42" presetID="0" presetClass="path" presetSubtype="0" decel="100000" fill="hold" grpId="1" nodeType="withEffect">
                                  <p:stCondLst>
                                    <p:cond delay="0"/>
                                  </p:stCondLst>
                                  <p:childTnLst>
                                    <p:animMotion origin="layout" path="M 0.03542 -0.00022 L -5.55556E-7 6.89177E-6 " pathEditMode="relative" ptsTypes="AA">
                                      <p:cBhvr>
                                        <p:cTn id="43" dur="750" fill="hold"/>
                                        <p:tgtEl>
                                          <p:spTgt spid="64"/>
                                        </p:tgtEl>
                                        <p:attrNameLst>
                                          <p:attrName>ppt_x</p:attrName>
                                          <p:attrName>ppt_y</p:attrName>
                                        </p:attrNameLst>
                                      </p:cBhvr>
                                    </p:animMotion>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750"/>
                                        <p:tgtEl>
                                          <p:spTgt spid="43"/>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left)">
                                      <p:cBhvr>
                                        <p:cTn id="59" dur="500"/>
                                        <p:tgtEl>
                                          <p:spTgt spid="6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500" fill="hold"/>
                                        <p:tgtEl>
                                          <p:spTgt spid="48"/>
                                        </p:tgtEl>
                                        <p:attrNameLst>
                                          <p:attrName>ppt_w</p:attrName>
                                        </p:attrNameLst>
                                      </p:cBhvr>
                                      <p:tavLst>
                                        <p:tav tm="0">
                                          <p:val>
                                            <p:fltVal val="0"/>
                                          </p:val>
                                        </p:tav>
                                        <p:tav tm="100000">
                                          <p:val>
                                            <p:strVal val="#ppt_w"/>
                                          </p:val>
                                        </p:tav>
                                      </p:tavLst>
                                    </p:anim>
                                    <p:anim calcmode="lin" valueType="num">
                                      <p:cBhvr>
                                        <p:cTn id="63" dur="500" fill="hold"/>
                                        <p:tgtEl>
                                          <p:spTgt spid="48"/>
                                        </p:tgtEl>
                                        <p:attrNameLst>
                                          <p:attrName>ppt_h</p:attrName>
                                        </p:attrNameLst>
                                      </p:cBhvr>
                                      <p:tavLst>
                                        <p:tav tm="0">
                                          <p:val>
                                            <p:fltVal val="0"/>
                                          </p:val>
                                        </p:tav>
                                        <p:tav tm="100000">
                                          <p:val>
                                            <p:strVal val="#ppt_h"/>
                                          </p:val>
                                        </p:tav>
                                      </p:tavLst>
                                    </p:anim>
                                    <p:animEffect transition="in" filter="fade">
                                      <p:cBhvr>
                                        <p:cTn id="64" dur="500"/>
                                        <p:tgtEl>
                                          <p:spTgt spid="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750"/>
                                        <p:tgtEl>
                                          <p:spTgt spid="65"/>
                                        </p:tgtEl>
                                      </p:cBhvr>
                                    </p:animEffect>
                                  </p:childTnLst>
                                </p:cTn>
                              </p:par>
                              <p:par>
                                <p:cTn id="68" presetID="0" presetClass="path" presetSubtype="0" decel="100000" fill="hold" grpId="1" nodeType="withEffect">
                                  <p:stCondLst>
                                    <p:cond delay="0"/>
                                  </p:stCondLst>
                                  <p:childTnLst>
                                    <p:animMotion origin="layout" path="M 0.03542 -0.00022 L -5.55556E-7 6.89177E-6 " pathEditMode="relative" ptsTypes="AA">
                                      <p:cBhvr>
                                        <p:cTn id="69" dur="750" fill="hold"/>
                                        <p:tgtEl>
                                          <p:spTgt spid="65"/>
                                        </p:tgtEl>
                                        <p:attrNameLst>
                                          <p:attrName>ppt_x</p:attrName>
                                          <p:attrName>ppt_y</p:attrName>
                                        </p:attrNameLst>
                                      </p:cBhvr>
                                    </p:animMotion>
                                  </p:childTnLst>
                                </p:cTn>
                              </p:par>
                            </p:childTnLst>
                          </p:cTn>
                        </p:par>
                        <p:par>
                          <p:cTn id="70" fill="hold">
                            <p:stCondLst>
                              <p:cond delay="4250"/>
                            </p:stCondLst>
                            <p:childTnLst>
                              <p:par>
                                <p:cTn id="71" presetID="22" presetClass="entr" presetSubtype="4" fill="hold"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down)">
                                      <p:cBhvr>
                                        <p:cTn id="73" dur="500"/>
                                        <p:tgtEl>
                                          <p:spTgt spid="52"/>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1000"/>
                                        <p:tgtEl>
                                          <p:spTgt spid="57"/>
                                        </p:tgtEl>
                                      </p:cBhvr>
                                    </p:animEffect>
                                    <p:anim calcmode="lin" valueType="num">
                                      <p:cBhvr>
                                        <p:cTn id="77" dur="1000" fill="hold"/>
                                        <p:tgtEl>
                                          <p:spTgt spid="57"/>
                                        </p:tgtEl>
                                        <p:attrNameLst>
                                          <p:attrName>ppt_x</p:attrName>
                                        </p:attrNameLst>
                                      </p:cBhvr>
                                      <p:tavLst>
                                        <p:tav tm="0">
                                          <p:val>
                                            <p:strVal val="#ppt_x"/>
                                          </p:val>
                                        </p:tav>
                                        <p:tav tm="100000">
                                          <p:val>
                                            <p:strVal val="#ppt_x"/>
                                          </p:val>
                                        </p:tav>
                                      </p:tavLst>
                                    </p:anim>
                                    <p:anim calcmode="lin" valueType="num">
                                      <p:cBhvr>
                                        <p:cTn id="78" dur="1000" fill="hold"/>
                                        <p:tgtEl>
                                          <p:spTgt spid="57"/>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750"/>
                                        <p:tgtEl>
                                          <p:spTgt spid="44"/>
                                        </p:tgtEl>
                                      </p:cBhvr>
                                    </p:animEffect>
                                  </p:childTnLst>
                                </p:cTn>
                              </p:par>
                            </p:childTnLst>
                          </p:cTn>
                        </p:par>
                        <p:par>
                          <p:cTn id="82" fill="hold">
                            <p:stCondLst>
                              <p:cond delay="5250"/>
                            </p:stCondLst>
                            <p:childTnLst>
                              <p:par>
                                <p:cTn id="83" presetID="22" presetClass="entr" presetSubtype="8" fill="hold"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500"/>
                                        <p:tgtEl>
                                          <p:spTgt spid="7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p:cTn id="88" dur="500" fill="hold"/>
                                        <p:tgtEl>
                                          <p:spTgt spid="54"/>
                                        </p:tgtEl>
                                        <p:attrNameLst>
                                          <p:attrName>ppt_w</p:attrName>
                                        </p:attrNameLst>
                                      </p:cBhvr>
                                      <p:tavLst>
                                        <p:tav tm="0">
                                          <p:val>
                                            <p:fltVal val="0"/>
                                          </p:val>
                                        </p:tav>
                                        <p:tav tm="100000">
                                          <p:val>
                                            <p:strVal val="#ppt_w"/>
                                          </p:val>
                                        </p:tav>
                                      </p:tavLst>
                                    </p:anim>
                                    <p:anim calcmode="lin" valueType="num">
                                      <p:cBhvr>
                                        <p:cTn id="89" dur="500" fill="hold"/>
                                        <p:tgtEl>
                                          <p:spTgt spid="54"/>
                                        </p:tgtEl>
                                        <p:attrNameLst>
                                          <p:attrName>ppt_h</p:attrName>
                                        </p:attrNameLst>
                                      </p:cBhvr>
                                      <p:tavLst>
                                        <p:tav tm="0">
                                          <p:val>
                                            <p:fltVal val="0"/>
                                          </p:val>
                                        </p:tav>
                                        <p:tav tm="100000">
                                          <p:val>
                                            <p:strVal val="#ppt_h"/>
                                          </p:val>
                                        </p:tav>
                                      </p:tavLst>
                                    </p:anim>
                                    <p:animEffect transition="in" filter="fade">
                                      <p:cBhvr>
                                        <p:cTn id="90" dur="500"/>
                                        <p:tgtEl>
                                          <p:spTgt spid="5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750"/>
                                        <p:tgtEl>
                                          <p:spTgt spid="66"/>
                                        </p:tgtEl>
                                      </p:cBhvr>
                                    </p:animEffect>
                                  </p:childTnLst>
                                </p:cTn>
                              </p:par>
                              <p:par>
                                <p:cTn id="94" presetID="0" presetClass="path" presetSubtype="0" decel="100000" fill="hold" grpId="1" nodeType="withEffect">
                                  <p:stCondLst>
                                    <p:cond delay="0"/>
                                  </p:stCondLst>
                                  <p:childTnLst>
                                    <p:animMotion origin="layout" path="M 0.03542 -0.00022 L -5.55556E-7 6.89177E-6 " pathEditMode="relative" ptsTypes="AA">
                                      <p:cBhvr>
                                        <p:cTn id="95" dur="750" fill="hold"/>
                                        <p:tgtEl>
                                          <p:spTgt spid="66"/>
                                        </p:tgtEl>
                                        <p:attrNameLst>
                                          <p:attrName>ppt_x</p:attrName>
                                          <p:attrName>ppt_y</p:attrName>
                                        </p:attrNameLst>
                                      </p:cBhvr>
                                    </p:animMotion>
                                  </p:childTnLst>
                                </p:cTn>
                              </p:par>
                            </p:childTnLst>
                          </p:cTn>
                        </p:par>
                        <p:par>
                          <p:cTn id="96" fill="hold">
                            <p:stCondLst>
                              <p:cond delay="6000"/>
                            </p:stCondLst>
                            <p:childTnLst>
                              <p:par>
                                <p:cTn id="97" presetID="22" presetClass="entr" presetSubtype="4" fill="hold"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down)">
                                      <p:cBhvr>
                                        <p:cTn id="99" dur="500"/>
                                        <p:tgtEl>
                                          <p:spTgt spid="55"/>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1000"/>
                                        <p:tgtEl>
                                          <p:spTgt spid="58"/>
                                        </p:tgtEl>
                                      </p:cBhvr>
                                    </p:animEffect>
                                    <p:anim calcmode="lin" valueType="num">
                                      <p:cBhvr>
                                        <p:cTn id="103" dur="1000" fill="hold"/>
                                        <p:tgtEl>
                                          <p:spTgt spid="58"/>
                                        </p:tgtEl>
                                        <p:attrNameLst>
                                          <p:attrName>ppt_x</p:attrName>
                                        </p:attrNameLst>
                                      </p:cBhvr>
                                      <p:tavLst>
                                        <p:tav tm="0">
                                          <p:val>
                                            <p:strVal val="#ppt_x"/>
                                          </p:val>
                                        </p:tav>
                                        <p:tav tm="100000">
                                          <p:val>
                                            <p:strVal val="#ppt_x"/>
                                          </p:val>
                                        </p:tav>
                                      </p:tavLst>
                                    </p:anim>
                                    <p:anim calcmode="lin" valueType="num">
                                      <p:cBhvr>
                                        <p:cTn id="104" dur="1000" fill="hold"/>
                                        <p:tgtEl>
                                          <p:spTgt spid="58"/>
                                        </p:tgtEl>
                                        <p:attrNameLst>
                                          <p:attrName>ppt_y</p:attrName>
                                        </p:attrNameLst>
                                      </p:cBhvr>
                                      <p:tavLst>
                                        <p:tav tm="0">
                                          <p:val>
                                            <p:strVal val="#ppt_y+.1"/>
                                          </p:val>
                                        </p:tav>
                                        <p:tav tm="100000">
                                          <p:val>
                                            <p:strVal val="#ppt_y"/>
                                          </p:val>
                                        </p:tav>
                                      </p:tavLst>
                                    </p:anim>
                                  </p:childTnLst>
                                </p:cTn>
                              </p:par>
                              <p:par>
                                <p:cTn id="105" presetID="10"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750"/>
                                        <p:tgtEl>
                                          <p:spTgt spid="45"/>
                                        </p:tgtEl>
                                      </p:cBhvr>
                                    </p:animEffect>
                                  </p:childTnLst>
                                </p:cTn>
                              </p:par>
                            </p:childTnLst>
                          </p:cTn>
                        </p:par>
                        <p:par>
                          <p:cTn id="108" fill="hold">
                            <p:stCondLst>
                              <p:cond delay="7000"/>
                            </p:stCondLst>
                            <p:childTnLst>
                              <p:par>
                                <p:cTn id="109" presetID="22" presetClass="entr" presetSubtype="8" fill="hold"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left)">
                                      <p:cBhvr>
                                        <p:cTn id="111" dur="500"/>
                                        <p:tgtEl>
                                          <p:spTgt spid="6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500" fill="hold"/>
                                        <p:tgtEl>
                                          <p:spTgt spid="49"/>
                                        </p:tgtEl>
                                        <p:attrNameLst>
                                          <p:attrName>ppt_w</p:attrName>
                                        </p:attrNameLst>
                                      </p:cBhvr>
                                      <p:tavLst>
                                        <p:tav tm="0">
                                          <p:val>
                                            <p:fltVal val="0"/>
                                          </p:val>
                                        </p:tav>
                                        <p:tav tm="100000">
                                          <p:val>
                                            <p:strVal val="#ppt_w"/>
                                          </p:val>
                                        </p:tav>
                                      </p:tavLst>
                                    </p:anim>
                                    <p:anim calcmode="lin" valueType="num">
                                      <p:cBhvr>
                                        <p:cTn id="115" dur="500" fill="hold"/>
                                        <p:tgtEl>
                                          <p:spTgt spid="49"/>
                                        </p:tgtEl>
                                        <p:attrNameLst>
                                          <p:attrName>ppt_h</p:attrName>
                                        </p:attrNameLst>
                                      </p:cBhvr>
                                      <p:tavLst>
                                        <p:tav tm="0">
                                          <p:val>
                                            <p:fltVal val="0"/>
                                          </p:val>
                                        </p:tav>
                                        <p:tav tm="100000">
                                          <p:val>
                                            <p:strVal val="#ppt_h"/>
                                          </p:val>
                                        </p:tav>
                                      </p:tavLst>
                                    </p:anim>
                                    <p:animEffect transition="in" filter="fade">
                                      <p:cBhvr>
                                        <p:cTn id="116" dur="500"/>
                                        <p:tgtEl>
                                          <p:spTgt spid="4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750"/>
                                        <p:tgtEl>
                                          <p:spTgt spid="67"/>
                                        </p:tgtEl>
                                      </p:cBhvr>
                                    </p:animEffect>
                                  </p:childTnLst>
                                </p:cTn>
                              </p:par>
                              <p:par>
                                <p:cTn id="120" presetID="0" presetClass="path" presetSubtype="0" decel="100000" fill="hold" grpId="1" nodeType="withEffect">
                                  <p:stCondLst>
                                    <p:cond delay="0"/>
                                  </p:stCondLst>
                                  <p:childTnLst>
                                    <p:animMotion origin="layout" path="M 0.03542 -0.00022 L -5.55556E-7 6.89177E-6 " pathEditMode="relative" ptsTypes="AA">
                                      <p:cBhvr>
                                        <p:cTn id="121" dur="750" fill="hold"/>
                                        <p:tgtEl>
                                          <p:spTgt spid="67"/>
                                        </p:tgtEl>
                                        <p:attrNameLst>
                                          <p:attrName>ppt_x</p:attrName>
                                          <p:attrName>ppt_y</p:attrName>
                                        </p:attrNameLst>
                                      </p:cBhvr>
                                    </p:animMotion>
                                  </p:childTnLst>
                                </p:cTn>
                              </p:par>
                            </p:childTnLst>
                          </p:cTn>
                        </p:par>
                        <p:par>
                          <p:cTn id="122" fill="hold">
                            <p:stCondLst>
                              <p:cond delay="7750"/>
                            </p:stCondLst>
                            <p:childTnLst>
                              <p:par>
                                <p:cTn id="123" presetID="22" presetClass="entr" presetSubtype="4" fill="hold" nodeType="after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wipe(down)">
                                      <p:cBhvr>
                                        <p:cTn id="125" dur="500"/>
                                        <p:tgtEl>
                                          <p:spTgt spid="5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750"/>
                                        <p:tgtEl>
                                          <p:spTgt spid="46"/>
                                        </p:tgtEl>
                                      </p:cBhvr>
                                    </p:animEffect>
                                  </p:childTnLst>
                                </p:cTn>
                              </p:par>
                              <p:par>
                                <p:cTn id="129" presetID="42" presetClass="entr" presetSubtype="0"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1000"/>
                                        <p:tgtEl>
                                          <p:spTgt spid="39"/>
                                        </p:tgtEl>
                                      </p:cBhvr>
                                    </p:animEffect>
                                    <p:anim calcmode="lin" valueType="num">
                                      <p:cBhvr>
                                        <p:cTn id="132" dur="1000" fill="hold"/>
                                        <p:tgtEl>
                                          <p:spTgt spid="39"/>
                                        </p:tgtEl>
                                        <p:attrNameLst>
                                          <p:attrName>ppt_x</p:attrName>
                                        </p:attrNameLst>
                                      </p:cBhvr>
                                      <p:tavLst>
                                        <p:tav tm="0">
                                          <p:val>
                                            <p:strVal val="#ppt_x"/>
                                          </p:val>
                                        </p:tav>
                                        <p:tav tm="100000">
                                          <p:val>
                                            <p:strVal val="#ppt_x"/>
                                          </p:val>
                                        </p:tav>
                                      </p:tavLst>
                                    </p:anim>
                                    <p:anim calcmode="lin" valueType="num">
                                      <p:cBhvr>
                                        <p:cTn id="133" dur="1000" fill="hold"/>
                                        <p:tgtEl>
                                          <p:spTgt spid="39"/>
                                        </p:tgtEl>
                                        <p:attrNameLst>
                                          <p:attrName>ppt_y</p:attrName>
                                        </p:attrNameLst>
                                      </p:cBhvr>
                                      <p:tavLst>
                                        <p:tav tm="0">
                                          <p:val>
                                            <p:strVal val="#ppt_y+.1"/>
                                          </p:val>
                                        </p:tav>
                                        <p:tav tm="100000">
                                          <p:val>
                                            <p:strVal val="#ppt_y"/>
                                          </p:val>
                                        </p:tav>
                                      </p:tavLst>
                                    </p:anim>
                                  </p:childTnLst>
                                </p:cTn>
                              </p:par>
                            </p:childTnLst>
                          </p:cTn>
                        </p:par>
                        <p:par>
                          <p:cTn id="134" fill="hold">
                            <p:stCondLst>
                              <p:cond delay="8750"/>
                            </p:stCondLst>
                            <p:childTnLst>
                              <p:par>
                                <p:cTn id="135" presetID="22" presetClass="entr" presetSubtype="8" fill="hold" nodeType="after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wipe(left)">
                                      <p:cBhvr>
                                        <p:cTn id="137" dur="500"/>
                                        <p:tgtEl>
                                          <p:spTgt spid="71"/>
                                        </p:tgtEl>
                                      </p:cBhvr>
                                    </p:animEffect>
                                  </p:childTnLst>
                                </p:cTn>
                              </p:par>
                            </p:childTnLst>
                          </p:cTn>
                        </p:par>
                        <p:par>
                          <p:cTn id="138" fill="hold">
                            <p:stCondLst>
                              <p:cond delay="9250"/>
                            </p:stCondLst>
                            <p:childTnLst>
                              <p:par>
                                <p:cTn id="139" presetID="22" presetClass="entr" presetSubtype="8" fill="hold" grpId="0" nodeType="after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wipe(left)">
                                      <p:cBhvr>
                                        <p:cTn id="14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9" grpId="0" animBg="1"/>
      <p:bldP spid="56" grpId="0" animBg="1"/>
      <p:bldP spid="57" grpId="0" animBg="1"/>
      <p:bldP spid="58" grpId="0" animBg="1"/>
      <p:bldP spid="43" grpId="0"/>
      <p:bldP spid="44" grpId="0"/>
      <p:bldP spid="45" grpId="0"/>
      <p:bldP spid="46" grpId="0"/>
      <p:bldP spid="32" grpId="0"/>
      <p:bldP spid="50" grpId="0"/>
      <p:bldP spid="63" grpId="0"/>
      <p:bldP spid="63" grpId="1"/>
      <p:bldP spid="64" grpId="0"/>
      <p:bldP spid="64" grpId="1"/>
      <p:bldP spid="65" grpId="0"/>
      <p:bldP spid="65" grpId="1"/>
      <p:bldP spid="66" grpId="0"/>
      <p:bldP spid="66" grpId="1"/>
      <p:bldP spid="67" grpId="0"/>
      <p:bldP spid="67" grpId="1"/>
      <p:bldP spid="14" grpId="0" animBg="1"/>
      <p:bldP spid="47" grpId="0" animBg="1"/>
      <p:bldP spid="48" grpId="0" animBg="1"/>
      <p:bldP spid="49" grpId="0" animBg="1"/>
      <p:bldP spid="5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5364088" cy="500066"/>
          </a:xfrm>
        </p:spPr>
        <p:txBody>
          <a:bodyPr/>
          <a:lstStyle/>
          <a:p>
            <a:r>
              <a:rPr lang="en-GB" dirty="0" smtClean="0"/>
              <a:t>Customer Results</a:t>
            </a:r>
            <a:endParaRPr lang="en-GB" dirty="0"/>
          </a:p>
        </p:txBody>
      </p:sp>
      <p:sp>
        <p:nvSpPr>
          <p:cNvPr id="6" name="Content Placeholder 2"/>
          <p:cNvSpPr>
            <a:spLocks noGrp="1"/>
          </p:cNvSpPr>
          <p:nvPr>
            <p:ph idx="1"/>
          </p:nvPr>
        </p:nvSpPr>
        <p:spPr>
          <a:xfrm>
            <a:off x="179512" y="1080120"/>
            <a:ext cx="7488832" cy="5877272"/>
          </a:xfrm>
        </p:spPr>
        <p:txBody>
          <a:bodyPr>
            <a:normAutofit lnSpcReduction="10000"/>
          </a:bodyPr>
          <a:lstStyle/>
          <a:p>
            <a:pPr>
              <a:spcBef>
                <a:spcPts val="1200"/>
              </a:spcBef>
            </a:pPr>
            <a:r>
              <a:rPr lang="en-GB" sz="2800" b="1" dirty="0" smtClean="0">
                <a:latin typeface="Calibri Light" pitchFamily="34" charset="0"/>
              </a:rPr>
              <a:t>Benefits</a:t>
            </a:r>
            <a:endParaRPr lang="en-GB" sz="2800" b="1" dirty="0">
              <a:latin typeface="Calibri Light" pitchFamily="34" charset="0"/>
            </a:endParaRPr>
          </a:p>
          <a:p>
            <a:pPr lvl="1">
              <a:spcBef>
                <a:spcPts val="1200"/>
              </a:spcBef>
            </a:pPr>
            <a:r>
              <a:rPr lang="en-GB" sz="2000" dirty="0">
                <a:latin typeface="Calibri Light" pitchFamily="34" charset="0"/>
              </a:rPr>
              <a:t>SharePoint Classifier enabled users to </a:t>
            </a:r>
            <a:r>
              <a:rPr lang="en-GB" sz="2000" b="1" dirty="0">
                <a:latin typeface="Calibri Light" pitchFamily="34" charset="0"/>
              </a:rPr>
              <a:t>apply labels </a:t>
            </a:r>
            <a:r>
              <a:rPr lang="en-GB" sz="2000" dirty="0">
                <a:latin typeface="Calibri Light" pitchFamily="34" charset="0"/>
              </a:rPr>
              <a:t>to </a:t>
            </a:r>
            <a:r>
              <a:rPr lang="en-GB" sz="2000" dirty="0" smtClean="0">
                <a:latin typeface="Calibri Light" pitchFamily="34" charset="0"/>
              </a:rPr>
              <a:t>files  </a:t>
            </a:r>
            <a:r>
              <a:rPr lang="en-GB" sz="2000" dirty="0">
                <a:latin typeface="Calibri Light" pitchFamily="34" charset="0"/>
              </a:rPr>
              <a:t>held in SharePoint </a:t>
            </a:r>
          </a:p>
          <a:p>
            <a:pPr lvl="1">
              <a:spcBef>
                <a:spcPts val="1200"/>
              </a:spcBef>
            </a:pPr>
            <a:r>
              <a:rPr lang="en-GB" sz="2000" dirty="0">
                <a:latin typeface="Calibri Light" pitchFamily="34" charset="0"/>
              </a:rPr>
              <a:t>Increased </a:t>
            </a:r>
            <a:r>
              <a:rPr lang="en-GB" sz="2000" b="1" dirty="0">
                <a:latin typeface="Calibri Light" pitchFamily="34" charset="0"/>
              </a:rPr>
              <a:t>user awareness </a:t>
            </a:r>
            <a:r>
              <a:rPr lang="en-GB" sz="2000" dirty="0">
                <a:latin typeface="Calibri Light" pitchFamily="34" charset="0"/>
              </a:rPr>
              <a:t>of the value of sensitive information </a:t>
            </a:r>
          </a:p>
          <a:p>
            <a:pPr lvl="1">
              <a:spcBef>
                <a:spcPts val="1200"/>
              </a:spcBef>
            </a:pPr>
            <a:r>
              <a:rPr lang="en-GB" sz="2000" dirty="0" smtClean="0">
                <a:latin typeface="Calibri Light" pitchFamily="34" charset="0"/>
              </a:rPr>
              <a:t>Metadata </a:t>
            </a:r>
            <a:r>
              <a:rPr lang="en-GB" sz="2000" dirty="0">
                <a:latin typeface="Calibri Light" pitchFamily="34" charset="0"/>
              </a:rPr>
              <a:t>ensured </a:t>
            </a:r>
            <a:r>
              <a:rPr lang="en-GB" sz="2000" b="1" dirty="0">
                <a:latin typeface="Calibri Light" pitchFamily="34" charset="0"/>
              </a:rPr>
              <a:t>consistent control </a:t>
            </a:r>
            <a:r>
              <a:rPr lang="en-GB" sz="2000" dirty="0">
                <a:latin typeface="Calibri Light" pitchFamily="34" charset="0"/>
              </a:rPr>
              <a:t>over the dissemination of information</a:t>
            </a:r>
          </a:p>
          <a:p>
            <a:pPr lvl="1">
              <a:spcBef>
                <a:spcPts val="1200"/>
              </a:spcBef>
            </a:pPr>
            <a:r>
              <a:rPr lang="en-GB" sz="2000" dirty="0" smtClean="0">
                <a:latin typeface="Calibri Light" pitchFamily="34" charset="0"/>
              </a:rPr>
              <a:t>Radical </a:t>
            </a:r>
            <a:r>
              <a:rPr lang="en-GB" sz="2000" dirty="0">
                <a:latin typeface="Calibri Light" pitchFamily="34" charset="0"/>
              </a:rPr>
              <a:t>improvement in the way </a:t>
            </a:r>
            <a:r>
              <a:rPr lang="en-GB" sz="2000" dirty="0" smtClean="0">
                <a:latin typeface="Calibri Light" pitchFamily="34" charset="0"/>
              </a:rPr>
              <a:t>SharePoint-sourced </a:t>
            </a:r>
            <a:r>
              <a:rPr lang="en-GB" sz="2000" dirty="0">
                <a:latin typeface="Calibri Light" pitchFamily="34" charset="0"/>
              </a:rPr>
              <a:t>information </a:t>
            </a:r>
            <a:r>
              <a:rPr lang="en-GB" sz="2000" dirty="0" smtClean="0">
                <a:latin typeface="Calibri Light" pitchFamily="34" charset="0"/>
              </a:rPr>
              <a:t>is </a:t>
            </a:r>
            <a:r>
              <a:rPr lang="en-GB" sz="2000" b="1" dirty="0">
                <a:latin typeface="Calibri Light" pitchFamily="34" charset="0"/>
              </a:rPr>
              <a:t>managed, controlled and shared </a:t>
            </a:r>
            <a:r>
              <a:rPr lang="en-GB" sz="2000" dirty="0">
                <a:latin typeface="Calibri Light" pitchFamily="34" charset="0"/>
              </a:rPr>
              <a:t>throughout the organisation. </a:t>
            </a:r>
          </a:p>
          <a:p>
            <a:pPr lvl="1">
              <a:spcBef>
                <a:spcPts val="1200"/>
              </a:spcBef>
            </a:pPr>
            <a:r>
              <a:rPr lang="en-GB" sz="2000" dirty="0">
                <a:latin typeface="Calibri Light" pitchFamily="34" charset="0"/>
              </a:rPr>
              <a:t>Classifier helped </a:t>
            </a:r>
            <a:r>
              <a:rPr lang="en-GB" sz="2000" dirty="0" smtClean="0">
                <a:latin typeface="Calibri Light" pitchFamily="34" charset="0"/>
              </a:rPr>
              <a:t>enforce </a:t>
            </a:r>
            <a:r>
              <a:rPr lang="en-GB" sz="2000" dirty="0">
                <a:latin typeface="Calibri Light" pitchFamily="34" charset="0"/>
              </a:rPr>
              <a:t>corporate policy and rules on handling and release of emails</a:t>
            </a:r>
          </a:p>
          <a:p>
            <a:pPr lvl="1">
              <a:spcBef>
                <a:spcPts val="1200"/>
              </a:spcBef>
            </a:pPr>
            <a:r>
              <a:rPr lang="en-GB" sz="2000" b="1" dirty="0">
                <a:latin typeface="Calibri Light" pitchFamily="34" charset="0"/>
              </a:rPr>
              <a:t>Boosted ROI </a:t>
            </a:r>
            <a:r>
              <a:rPr lang="en-GB" sz="2000" dirty="0">
                <a:latin typeface="Calibri Light" pitchFamily="34" charset="0"/>
              </a:rPr>
              <a:t>in DLP, encryption, archiving &amp; storage, e-discovery, information rights management and ERDMS</a:t>
            </a:r>
          </a:p>
          <a:p>
            <a:pPr lvl="1">
              <a:spcBef>
                <a:spcPts val="1200"/>
              </a:spcBef>
            </a:pPr>
            <a:r>
              <a:rPr lang="en-GB" sz="2000" dirty="0">
                <a:latin typeface="Calibri Light" pitchFamily="34" charset="0"/>
              </a:rPr>
              <a:t>Helped meet key regulatory and assurance requirements, including </a:t>
            </a:r>
            <a:r>
              <a:rPr lang="en-GB" sz="2000" b="1" dirty="0" smtClean="0">
                <a:latin typeface="Calibri Light" pitchFamily="34" charset="0"/>
              </a:rPr>
              <a:t>ISO27001</a:t>
            </a:r>
          </a:p>
          <a:p>
            <a:pPr lvl="1">
              <a:spcBef>
                <a:spcPts val="1200"/>
              </a:spcBef>
            </a:pPr>
            <a:r>
              <a:rPr lang="en-GB" sz="2000" dirty="0" smtClean="0">
                <a:latin typeface="Calibri Light" pitchFamily="34" charset="0"/>
              </a:rPr>
              <a:t>Core part of the organisation’s data protection strategy</a:t>
            </a:r>
            <a:endParaRPr lang="en-GB" sz="2000" dirty="0">
              <a:latin typeface="Calibri Light" pitchFamily="34" charset="0"/>
            </a:endParaRPr>
          </a:p>
          <a:p>
            <a:pPr lvl="1">
              <a:spcBef>
                <a:spcPts val="1200"/>
              </a:spcBef>
            </a:pPr>
            <a:endParaRPr lang="en-GB" sz="2000" dirty="0">
              <a:latin typeface="Calibri Light" pitchFamily="34" charset="0"/>
            </a:endParaRPr>
          </a:p>
          <a:p>
            <a:pPr marL="457200" lvl="1" indent="0">
              <a:spcBef>
                <a:spcPts val="1200"/>
              </a:spcBef>
              <a:buNone/>
            </a:pPr>
            <a:endParaRPr lang="en-GB" sz="2000" dirty="0">
              <a:latin typeface="Calibri Light" pitchFamily="34" charset="0"/>
            </a:endParaRPr>
          </a:p>
          <a:p>
            <a:pPr lvl="1">
              <a:spcBef>
                <a:spcPts val="1200"/>
              </a:spcBef>
            </a:pPr>
            <a:endParaRPr lang="en-GB" sz="2000" dirty="0" smtClean="0">
              <a:latin typeface="Calibri Light" pitchFamily="34" charset="0"/>
            </a:endParaRPr>
          </a:p>
          <a:p>
            <a:pPr>
              <a:spcBef>
                <a:spcPts val="1200"/>
              </a:spcBef>
            </a:pPr>
            <a:endParaRPr lang="en-GB" sz="2400" b="1" dirty="0" smtClean="0">
              <a:latin typeface="Calibri Light" pitchFamily="34" charset="0"/>
            </a:endParaRPr>
          </a:p>
          <a:p>
            <a:pPr lvl="1">
              <a:spcBef>
                <a:spcPts val="1200"/>
              </a:spcBef>
            </a:pPr>
            <a:endParaRPr lang="en-GB" sz="2400" dirty="0" smtClean="0">
              <a:latin typeface="Calibri Light" pitchFamily="34" charset="0"/>
            </a:endParaRPr>
          </a:p>
          <a:p>
            <a:pPr lvl="1">
              <a:spcBef>
                <a:spcPts val="1200"/>
              </a:spcBef>
            </a:pPr>
            <a:endParaRPr lang="en-GB" sz="2400" dirty="0" smtClean="0">
              <a:latin typeface="Calibri Light" pitchFamily="34" charset="0"/>
            </a:endParaRPr>
          </a:p>
          <a:p>
            <a:pPr lvl="1">
              <a:spcBef>
                <a:spcPts val="1200"/>
              </a:spcBef>
            </a:pPr>
            <a:endParaRPr lang="en-GB" sz="2400" dirty="0" smtClean="0">
              <a:latin typeface="Calibri Light" pitchFamily="34" charset="0"/>
            </a:endParaRPr>
          </a:p>
          <a:p>
            <a:pPr>
              <a:spcBef>
                <a:spcPts val="1200"/>
              </a:spcBef>
            </a:pPr>
            <a:endParaRPr lang="en-GB" sz="2400" dirty="0">
              <a:latin typeface="Calibri Light" pitchFamily="34" charset="0"/>
            </a:endParaRPr>
          </a:p>
          <a:p>
            <a:pPr>
              <a:spcBef>
                <a:spcPts val="1200"/>
              </a:spcBef>
            </a:pPr>
            <a:endParaRPr lang="en-GB" sz="2400" dirty="0" smtClean="0">
              <a:latin typeface="Calibri Light" pitchFamily="34" charset="0"/>
            </a:endParaRPr>
          </a:p>
          <a:p>
            <a:pPr>
              <a:spcBef>
                <a:spcPts val="1200"/>
              </a:spcBef>
            </a:pPr>
            <a:endParaRPr lang="en-GB" sz="2400" dirty="0">
              <a:latin typeface="Calibri Light" pitchFamily="34" charset="0"/>
            </a:endParaRPr>
          </a:p>
          <a:p>
            <a:pPr marL="0" indent="0">
              <a:spcBef>
                <a:spcPts val="1200"/>
              </a:spcBef>
              <a:buNone/>
            </a:pPr>
            <a:endParaRPr lang="en-GB" sz="2400" dirty="0">
              <a:latin typeface="Calibri Light" pitchFamily="34" charset="0"/>
            </a:endParaRPr>
          </a:p>
          <a:p>
            <a:pPr>
              <a:spcBef>
                <a:spcPts val="1200"/>
              </a:spcBef>
            </a:pPr>
            <a:endParaRPr lang="en-GB" sz="2400" dirty="0" smtClean="0">
              <a:latin typeface="Calibri Light" pitchFamily="34" charset="0"/>
            </a:endParaRPr>
          </a:p>
          <a:p>
            <a:pPr>
              <a:spcBef>
                <a:spcPts val="1200"/>
              </a:spcBef>
            </a:pPr>
            <a:endParaRPr lang="en-GB" sz="2400" dirty="0">
              <a:latin typeface="Calibri Light" pitchFamily="34" charset="0"/>
            </a:endParaRPr>
          </a:p>
          <a:p>
            <a:pPr marL="0" indent="0">
              <a:spcBef>
                <a:spcPts val="1200"/>
              </a:spcBef>
              <a:buNone/>
            </a:pPr>
            <a:endParaRPr lang="en-GB" sz="2400" dirty="0">
              <a:latin typeface="Calibri Light" pitchFamily="34" charset="0"/>
            </a:endParaRPr>
          </a:p>
          <a:p>
            <a:pPr>
              <a:spcBef>
                <a:spcPts val="1200"/>
              </a:spcBef>
            </a:pPr>
            <a:endParaRPr lang="en-GB" sz="2400" dirty="0" smtClean="0">
              <a:latin typeface="Calibri Light" pitchFamily="34" charset="0"/>
            </a:endParaRPr>
          </a:p>
          <a:p>
            <a:pPr>
              <a:spcBef>
                <a:spcPts val="1200"/>
              </a:spcBef>
            </a:pPr>
            <a:endParaRPr lang="en-GB" sz="2400" dirty="0">
              <a:latin typeface="Calibri Light" pitchFamily="34" charset="0"/>
            </a:endParaRPr>
          </a:p>
          <a:p>
            <a:pPr>
              <a:spcBef>
                <a:spcPts val="1200"/>
              </a:spcBef>
            </a:pPr>
            <a:endParaRPr lang="en-GB" sz="2400" dirty="0" smtClean="0">
              <a:latin typeface="Calibri Light" pitchFamily="34" charset="0"/>
            </a:endParaRPr>
          </a:p>
          <a:p>
            <a:pPr>
              <a:spcBef>
                <a:spcPts val="1200"/>
              </a:spcBef>
            </a:pPr>
            <a:endParaRPr lang="en-GB" sz="2400" dirty="0" smtClean="0">
              <a:latin typeface="Calibri Light" pitchFamily="34" charset="0"/>
            </a:endParaRPr>
          </a:p>
          <a:p>
            <a:pPr>
              <a:spcBef>
                <a:spcPts val="1200"/>
              </a:spcBef>
            </a:pPr>
            <a:endParaRPr lang="en-GB" sz="2400" dirty="0" smtClean="0">
              <a:latin typeface="Calibri Light" pitchFamily="34" charset="0"/>
            </a:endParaRPr>
          </a:p>
          <a:p>
            <a:pPr>
              <a:spcBef>
                <a:spcPts val="1200"/>
              </a:spcBef>
            </a:pPr>
            <a:endParaRPr lang="en-GB" sz="2400" dirty="0" smtClean="0">
              <a:latin typeface="Calibri Light" pitchFamily="34" charset="0"/>
            </a:endParaRPr>
          </a:p>
          <a:p>
            <a:pPr marL="0" indent="0">
              <a:spcBef>
                <a:spcPts val="1200"/>
              </a:spcBef>
              <a:buNone/>
            </a:pPr>
            <a:endParaRPr lang="en-GB" sz="2400" dirty="0" smtClean="0">
              <a:latin typeface="Calibri Light" pitchFamily="34" charset="0"/>
            </a:endParaRPr>
          </a:p>
          <a:p>
            <a:pPr>
              <a:spcBef>
                <a:spcPts val="1200"/>
              </a:spcBef>
            </a:pPr>
            <a:endParaRPr lang="en-GB" sz="2000" dirty="0" smtClean="0">
              <a:latin typeface="Calibri Light" pitchFamily="34" charset="0"/>
            </a:endParaRPr>
          </a:p>
          <a:p>
            <a:pPr>
              <a:spcBef>
                <a:spcPts val="1200"/>
              </a:spcBef>
            </a:pPr>
            <a:endParaRPr lang="en-GB" sz="2000" dirty="0">
              <a:latin typeface="Calibri Light" pitchFamily="34" charset="0"/>
            </a:endParaRPr>
          </a:p>
        </p:txBody>
      </p:sp>
      <p:pic>
        <p:nvPicPr>
          <p:cNvPr id="5" name="Picture 2" descr="http://www.theagenci.com/wp-content/uploads/2013/04/TickBlue.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32687" y="1412776"/>
            <a:ext cx="1647825" cy="164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4293096"/>
            <a:ext cx="9324528" cy="1065600"/>
          </a:xfrm>
        </p:spPr>
        <p:txBody>
          <a:bodyPr>
            <a:normAutofit/>
          </a:bodyPr>
          <a:lstStyle/>
          <a:p>
            <a:r>
              <a:rPr lang="en-GB" dirty="0" smtClean="0"/>
              <a:t>Data Classification Best Practice</a:t>
            </a:r>
            <a:endParaRPr lang="en-GB" dirty="0"/>
          </a:p>
        </p:txBody>
      </p:sp>
    </p:spTree>
    <p:extLst>
      <p:ext uri="{BB962C8B-B14F-4D97-AF65-F5344CB8AC3E}">
        <p14:creationId xmlns:p14="http://schemas.microsoft.com/office/powerpoint/2010/main" val="210072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76" y="120622"/>
            <a:ext cx="5867400" cy="500066"/>
          </a:xfrm>
        </p:spPr>
        <p:txBody>
          <a:bodyPr/>
          <a:lstStyle/>
          <a:p>
            <a:r>
              <a:rPr lang="en-GB" dirty="0" smtClean="0"/>
              <a:t>What a Policy Looks Like</a:t>
            </a:r>
            <a:endParaRPr lang="en-GB" dirty="0"/>
          </a:p>
        </p:txBody>
      </p:sp>
      <p:graphicFrame>
        <p:nvGraphicFramePr>
          <p:cNvPr id="24" name="Diagram 23"/>
          <p:cNvGraphicFramePr/>
          <p:nvPr>
            <p:extLst>
              <p:ext uri="{D42A27DB-BD31-4B8C-83A1-F6EECF244321}">
                <p14:modId xmlns:p14="http://schemas.microsoft.com/office/powerpoint/2010/main" val="80686813"/>
              </p:ext>
            </p:extLst>
          </p:nvPr>
        </p:nvGraphicFramePr>
        <p:xfrm>
          <a:off x="395536" y="1052736"/>
          <a:ext cx="741682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157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graphicEl>
                                              <a:dgm id="{E049996A-E749-47A5-8E11-D894287C9F4B}"/>
                                            </p:graphicEl>
                                          </p:spTgt>
                                        </p:tgtEl>
                                        <p:attrNameLst>
                                          <p:attrName>style.visibility</p:attrName>
                                        </p:attrNameLst>
                                      </p:cBhvr>
                                      <p:to>
                                        <p:strVal val="visible"/>
                                      </p:to>
                                    </p:set>
                                    <p:animEffect transition="in" filter="fade">
                                      <p:cBhvr>
                                        <p:cTn id="7" dur="500"/>
                                        <p:tgtEl>
                                          <p:spTgt spid="24">
                                            <p:graphicEl>
                                              <a:dgm id="{E049996A-E749-47A5-8E11-D894287C9F4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graphicEl>
                                              <a:dgm id="{EB5C8D10-1DE5-4475-9B63-24BDCB6181F3}"/>
                                            </p:graphicEl>
                                          </p:spTgt>
                                        </p:tgtEl>
                                        <p:attrNameLst>
                                          <p:attrName>style.visibility</p:attrName>
                                        </p:attrNameLst>
                                      </p:cBhvr>
                                      <p:to>
                                        <p:strVal val="visible"/>
                                      </p:to>
                                    </p:set>
                                    <p:animEffect transition="in" filter="fade">
                                      <p:cBhvr>
                                        <p:cTn id="10" dur="500"/>
                                        <p:tgtEl>
                                          <p:spTgt spid="24">
                                            <p:graphicEl>
                                              <a:dgm id="{EB5C8D10-1DE5-4475-9B63-24BDCB6181F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graphicEl>
                                              <a:dgm id="{946EA933-1C19-4EAC-B3FB-3918266FD63D}"/>
                                            </p:graphicEl>
                                          </p:spTgt>
                                        </p:tgtEl>
                                        <p:attrNameLst>
                                          <p:attrName>style.visibility</p:attrName>
                                        </p:attrNameLst>
                                      </p:cBhvr>
                                      <p:to>
                                        <p:strVal val="visible"/>
                                      </p:to>
                                    </p:set>
                                    <p:animEffect transition="in" filter="fade">
                                      <p:cBhvr>
                                        <p:cTn id="15" dur="500"/>
                                        <p:tgtEl>
                                          <p:spTgt spid="24">
                                            <p:graphicEl>
                                              <a:dgm id="{946EA933-1C19-4EAC-B3FB-3918266FD63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graphicEl>
                                              <a:dgm id="{5291A75B-60FD-4D69-9DBE-134AE857A98D}"/>
                                            </p:graphicEl>
                                          </p:spTgt>
                                        </p:tgtEl>
                                        <p:attrNameLst>
                                          <p:attrName>style.visibility</p:attrName>
                                        </p:attrNameLst>
                                      </p:cBhvr>
                                      <p:to>
                                        <p:strVal val="visible"/>
                                      </p:to>
                                    </p:set>
                                    <p:animEffect transition="in" filter="fade">
                                      <p:cBhvr>
                                        <p:cTn id="18" dur="500"/>
                                        <p:tgtEl>
                                          <p:spTgt spid="24">
                                            <p:graphicEl>
                                              <a:dgm id="{5291A75B-60FD-4D69-9DBE-134AE857A98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graphicEl>
                                              <a:dgm id="{A54AD1F5-A74A-4C21-8AC0-D1D601D17A24}"/>
                                            </p:graphicEl>
                                          </p:spTgt>
                                        </p:tgtEl>
                                        <p:attrNameLst>
                                          <p:attrName>style.visibility</p:attrName>
                                        </p:attrNameLst>
                                      </p:cBhvr>
                                      <p:to>
                                        <p:strVal val="visible"/>
                                      </p:to>
                                    </p:set>
                                    <p:animEffect transition="in" filter="fade">
                                      <p:cBhvr>
                                        <p:cTn id="23" dur="500"/>
                                        <p:tgtEl>
                                          <p:spTgt spid="24">
                                            <p:graphicEl>
                                              <a:dgm id="{A54AD1F5-A74A-4C21-8AC0-D1D601D17A2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graphicEl>
                                              <a:dgm id="{7BEB9472-545D-466A-80A9-01411468CBA3}"/>
                                            </p:graphicEl>
                                          </p:spTgt>
                                        </p:tgtEl>
                                        <p:attrNameLst>
                                          <p:attrName>style.visibility</p:attrName>
                                        </p:attrNameLst>
                                      </p:cBhvr>
                                      <p:to>
                                        <p:strVal val="visible"/>
                                      </p:to>
                                    </p:set>
                                    <p:animEffect transition="in" filter="fade">
                                      <p:cBhvr>
                                        <p:cTn id="26" dur="500"/>
                                        <p:tgtEl>
                                          <p:spTgt spid="24">
                                            <p:graphicEl>
                                              <a:dgm id="{7BEB9472-545D-466A-80A9-01411468CB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0622"/>
            <a:ext cx="5867400" cy="500066"/>
          </a:xfrm>
        </p:spPr>
        <p:txBody>
          <a:bodyPr/>
          <a:lstStyle/>
          <a:p>
            <a:r>
              <a:rPr lang="en-GB" dirty="0" smtClean="0"/>
              <a:t>Data classification policy (cont.)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718542" cy="561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encrypted-tbn3.gstatic.com/images?q=tbn:ANd9GcTO15LMIifTIENEMugTLSlW_AoyGZCs4JFg_IQIma0bo63Q-Yb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5373216"/>
            <a:ext cx="1381450" cy="110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4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0622"/>
            <a:ext cx="5867400" cy="500066"/>
          </a:xfrm>
        </p:spPr>
        <p:txBody>
          <a:bodyPr/>
          <a:lstStyle/>
          <a:p>
            <a:r>
              <a:rPr lang="en-GB" sz="2600" dirty="0" smtClean="0"/>
              <a:t>User Driven Data Classification - 	 Best Practice</a:t>
            </a:r>
            <a:endParaRPr lang="en-GB" sz="2600" dirty="0"/>
          </a:p>
        </p:txBody>
      </p:sp>
      <p:sp>
        <p:nvSpPr>
          <p:cNvPr id="3" name="Content Placeholder 2"/>
          <p:cNvSpPr>
            <a:spLocks noGrp="1"/>
          </p:cNvSpPr>
          <p:nvPr>
            <p:ph idx="1"/>
          </p:nvPr>
        </p:nvSpPr>
        <p:spPr>
          <a:xfrm>
            <a:off x="302840" y="1296144"/>
            <a:ext cx="8229600" cy="5517232"/>
          </a:xfrm>
        </p:spPr>
        <p:txBody>
          <a:bodyPr>
            <a:normAutofit/>
          </a:bodyPr>
          <a:lstStyle/>
          <a:p>
            <a:pPr marL="514350" lvl="0" indent="-514350">
              <a:lnSpc>
                <a:spcPct val="150000"/>
              </a:lnSpc>
              <a:buClr>
                <a:srgbClr val="4DAAD7"/>
              </a:buClr>
              <a:buFont typeface="+mj-lt"/>
              <a:buAutoNum type="arabicPeriod"/>
            </a:pPr>
            <a:r>
              <a:rPr lang="en-GB" sz="3200" dirty="0">
                <a:latin typeface="Calibri Light" pitchFamily="34" charset="0"/>
              </a:rPr>
              <a:t>Keep </a:t>
            </a:r>
            <a:r>
              <a:rPr lang="en-GB" sz="3200" dirty="0" smtClean="0">
                <a:latin typeface="Calibri Light" pitchFamily="34" charset="0"/>
              </a:rPr>
              <a:t>Policy Simple &amp; Easy to Use</a:t>
            </a:r>
            <a:endParaRPr lang="en-GB" sz="3200" dirty="0">
              <a:latin typeface="Calibri Light" pitchFamily="34" charset="0"/>
            </a:endParaRPr>
          </a:p>
          <a:p>
            <a:pPr marL="514350" lvl="0" indent="-514350">
              <a:lnSpc>
                <a:spcPct val="150000"/>
              </a:lnSpc>
              <a:buClr>
                <a:srgbClr val="4DAAD7"/>
              </a:buClr>
              <a:buFont typeface="+mj-lt"/>
              <a:buAutoNum type="arabicPeriod"/>
            </a:pPr>
            <a:r>
              <a:rPr lang="en-GB" sz="3200" dirty="0" smtClean="0">
                <a:latin typeface="Calibri Light" pitchFamily="34" charset="0"/>
              </a:rPr>
              <a:t>One size does not fit all </a:t>
            </a:r>
          </a:p>
          <a:p>
            <a:pPr marL="514350" lvl="0" indent="-514350">
              <a:lnSpc>
                <a:spcPct val="150000"/>
              </a:lnSpc>
              <a:buClr>
                <a:srgbClr val="4DAAD7"/>
              </a:buClr>
              <a:buFont typeface="+mj-lt"/>
              <a:buAutoNum type="arabicPeriod"/>
            </a:pPr>
            <a:r>
              <a:rPr lang="en-GB" sz="3200" dirty="0" smtClean="0">
                <a:latin typeface="Calibri Light" pitchFamily="34" charset="0"/>
              </a:rPr>
              <a:t>Consider how you Collaborate </a:t>
            </a:r>
            <a:endParaRPr lang="en-GB" sz="3200" dirty="0">
              <a:latin typeface="Calibri Light" pitchFamily="34" charset="0"/>
            </a:endParaRPr>
          </a:p>
          <a:p>
            <a:pPr marL="514350" lvl="0" indent="-514350">
              <a:lnSpc>
                <a:spcPct val="150000"/>
              </a:lnSpc>
              <a:buClr>
                <a:srgbClr val="4DAAD7"/>
              </a:buClr>
              <a:buFont typeface="+mj-lt"/>
              <a:buAutoNum type="arabicPeriod"/>
            </a:pPr>
            <a:r>
              <a:rPr lang="en-GB" sz="3200" dirty="0" smtClean="0">
                <a:latin typeface="Calibri Light" pitchFamily="34" charset="0"/>
              </a:rPr>
              <a:t>Plan </a:t>
            </a:r>
            <a:r>
              <a:rPr lang="en-GB" sz="3200" dirty="0">
                <a:latin typeface="Calibri Light" pitchFamily="34" charset="0"/>
              </a:rPr>
              <a:t>For </a:t>
            </a:r>
            <a:r>
              <a:rPr lang="en-GB" sz="3200" dirty="0" smtClean="0">
                <a:latin typeface="Calibri Light" pitchFamily="34" charset="0"/>
              </a:rPr>
              <a:t>Legacy Data</a:t>
            </a:r>
          </a:p>
          <a:p>
            <a:pPr marL="514350" lvl="0" indent="-514350">
              <a:lnSpc>
                <a:spcPct val="150000"/>
              </a:lnSpc>
              <a:buClr>
                <a:srgbClr val="4DAAD7"/>
              </a:buClr>
              <a:buFont typeface="+mj-lt"/>
              <a:buAutoNum type="arabicPeriod"/>
            </a:pPr>
            <a:r>
              <a:rPr lang="en-GB" sz="3200" dirty="0" smtClean="0">
                <a:latin typeface="Calibri Light" pitchFamily="34" charset="0"/>
              </a:rPr>
              <a:t>Close the loop</a:t>
            </a:r>
            <a:endParaRPr lang="en-GB" sz="3200" dirty="0">
              <a:latin typeface="Calibri Light" pitchFamily="34" charset="0"/>
            </a:endParaRPr>
          </a:p>
          <a:p>
            <a:pPr marL="514350" indent="-514350">
              <a:lnSpc>
                <a:spcPct val="150000"/>
              </a:lnSpc>
              <a:buFont typeface="+mj-lt"/>
              <a:buAutoNum type="arabicPeriod"/>
            </a:pPr>
            <a:endParaRPr lang="en-GB" dirty="0">
              <a:latin typeface="Calibri Light"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635" y="1988840"/>
            <a:ext cx="2270851" cy="170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5364088" cy="500066"/>
          </a:xfrm>
        </p:spPr>
        <p:txBody>
          <a:bodyPr/>
          <a:lstStyle/>
          <a:p>
            <a:r>
              <a:rPr lang="en-GB" dirty="0" smtClean="0"/>
              <a:t>Summary</a:t>
            </a:r>
            <a:endParaRPr lang="en-GB" dirty="0"/>
          </a:p>
        </p:txBody>
      </p:sp>
      <p:sp>
        <p:nvSpPr>
          <p:cNvPr id="6" name="Content Placeholder 2"/>
          <p:cNvSpPr>
            <a:spLocks noGrp="1"/>
          </p:cNvSpPr>
          <p:nvPr>
            <p:ph idx="1"/>
          </p:nvPr>
        </p:nvSpPr>
        <p:spPr>
          <a:xfrm>
            <a:off x="251520" y="3356992"/>
            <a:ext cx="8496944" cy="3312368"/>
          </a:xfrm>
        </p:spPr>
        <p:txBody>
          <a:bodyPr>
            <a:noAutofit/>
          </a:bodyPr>
          <a:lstStyle/>
          <a:p>
            <a:pPr>
              <a:spcBef>
                <a:spcPts val="1800"/>
              </a:spcBef>
            </a:pPr>
            <a:r>
              <a:rPr lang="en-GB" sz="2000" dirty="0" smtClean="0">
                <a:latin typeface="Calibri Light" pitchFamily="34" charset="0"/>
              </a:rPr>
              <a:t>Adds context and meaning to unstructured data</a:t>
            </a:r>
          </a:p>
          <a:p>
            <a:pPr>
              <a:spcBef>
                <a:spcPts val="1800"/>
              </a:spcBef>
            </a:pPr>
            <a:r>
              <a:rPr lang="en-GB" sz="2000" dirty="0" smtClean="0">
                <a:latin typeface="Calibri Light" pitchFamily="34" charset="0"/>
              </a:rPr>
              <a:t>Supports compliance to industry regulations and standards</a:t>
            </a:r>
          </a:p>
          <a:p>
            <a:pPr>
              <a:spcBef>
                <a:spcPts val="1800"/>
              </a:spcBef>
            </a:pPr>
            <a:r>
              <a:rPr lang="en-GB" sz="2000" dirty="0" smtClean="0">
                <a:latin typeface="Calibri Light" pitchFamily="34" charset="0"/>
              </a:rPr>
              <a:t>Applies </a:t>
            </a:r>
            <a:r>
              <a:rPr lang="en-GB" sz="2000" dirty="0">
                <a:latin typeface="Calibri Light" pitchFamily="34" charset="0"/>
              </a:rPr>
              <a:t>valuable metadata to </a:t>
            </a:r>
            <a:r>
              <a:rPr lang="en-GB" sz="2000" dirty="0" smtClean="0">
                <a:latin typeface="Calibri Light" pitchFamily="34" charset="0"/>
              </a:rPr>
              <a:t>drive greater efficiencies across other </a:t>
            </a:r>
            <a:br>
              <a:rPr lang="en-GB" sz="2000" dirty="0" smtClean="0">
                <a:latin typeface="Calibri Light" pitchFamily="34" charset="0"/>
              </a:rPr>
            </a:br>
            <a:r>
              <a:rPr lang="en-GB" sz="2000" dirty="0" smtClean="0">
                <a:latin typeface="Calibri Light" pitchFamily="34" charset="0"/>
              </a:rPr>
              <a:t>enterprise security and information management technologies</a:t>
            </a:r>
          </a:p>
          <a:p>
            <a:pPr>
              <a:spcBef>
                <a:spcPts val="1800"/>
              </a:spcBef>
            </a:pPr>
            <a:r>
              <a:rPr lang="en-GB" sz="2000" dirty="0" smtClean="0">
                <a:latin typeface="Calibri Light" pitchFamily="34" charset="0"/>
              </a:rPr>
              <a:t>Supports more secure collaborative &amp; remote working</a:t>
            </a:r>
          </a:p>
          <a:p>
            <a:pPr>
              <a:spcBef>
                <a:spcPts val="1800"/>
              </a:spcBef>
            </a:pPr>
            <a:r>
              <a:rPr lang="en-GB" sz="2000" dirty="0" smtClean="0">
                <a:latin typeface="Calibri Light" pitchFamily="34" charset="0"/>
              </a:rPr>
              <a:t>Maintains </a:t>
            </a:r>
            <a:r>
              <a:rPr lang="en-GB" sz="2000" dirty="0">
                <a:latin typeface="Calibri Light" pitchFamily="34" charset="0"/>
              </a:rPr>
              <a:t>business viability – protects intellectual </a:t>
            </a:r>
            <a:r>
              <a:rPr lang="en-GB" sz="2000" dirty="0" smtClean="0">
                <a:latin typeface="Calibri Light" pitchFamily="34" charset="0"/>
              </a:rPr>
              <a:t>property</a:t>
            </a:r>
          </a:p>
          <a:p>
            <a:pPr>
              <a:spcBef>
                <a:spcPts val="1800"/>
              </a:spcBef>
            </a:pPr>
            <a:r>
              <a:rPr lang="en-GB" sz="2000" b="1" dirty="0" smtClean="0">
                <a:latin typeface="Calibri Light" pitchFamily="34" charset="0"/>
              </a:rPr>
              <a:t>Fast becoming security best practice – the smart thing to do</a:t>
            </a:r>
            <a:endParaRPr lang="en-GB" sz="2000" b="1" dirty="0">
              <a:latin typeface="Calibri Light" pitchFamily="34" charset="0"/>
            </a:endParaRPr>
          </a:p>
        </p:txBody>
      </p:sp>
      <p:pic>
        <p:nvPicPr>
          <p:cNvPr id="1026" name="Picture 2" descr="http://controlmind.info/images/stories/how-to-make-psi-ball.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5979" y="1191606"/>
            <a:ext cx="2736304" cy="2048892"/>
          </a:xfrm>
          <a:prstGeom prst="roundRect">
            <a:avLst>
              <a:gd name="adj" fmla="val 8594"/>
            </a:avLst>
          </a:prstGeom>
          <a:solidFill>
            <a:srgbClr val="FFFFFF">
              <a:shade val="85000"/>
            </a:srgbClr>
          </a:solidFill>
          <a:ln>
            <a:noFill/>
          </a:ln>
          <a:effectLst/>
          <a:extLst/>
        </p:spPr>
      </p:pic>
      <p:sp>
        <p:nvSpPr>
          <p:cNvPr id="5" name="Content Placeholder 2"/>
          <p:cNvSpPr txBox="1">
            <a:spLocks/>
          </p:cNvSpPr>
          <p:nvPr/>
        </p:nvSpPr>
        <p:spPr>
          <a:xfrm>
            <a:off x="251520" y="1124744"/>
            <a:ext cx="5976664"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SzPct val="60000"/>
              <a:buFont typeface="Wingdings" pitchFamily="2" charset="2"/>
              <a:buChar char="q"/>
              <a:defRPr sz="3000" kern="1200">
                <a:solidFill>
                  <a:srgbClr val="000F5E"/>
                </a:solidFill>
                <a:latin typeface="+mj-lt"/>
                <a:ea typeface="+mn-ea"/>
                <a:cs typeface="+mn-cs"/>
              </a:defRPr>
            </a:lvl1pPr>
            <a:lvl2pPr marL="742950" indent="-285750" algn="l" defTabSz="914400" rtl="0" eaLnBrk="1" latinLnBrk="0" hangingPunct="1">
              <a:spcBef>
                <a:spcPct val="20000"/>
              </a:spcBef>
              <a:buClr>
                <a:schemeClr val="bg1"/>
              </a:buClr>
              <a:buSzPct val="60000"/>
              <a:buFont typeface="Wingdings" pitchFamily="2" charset="2"/>
              <a:buChar char="q"/>
              <a:defRPr sz="2800" kern="1200">
                <a:solidFill>
                  <a:srgbClr val="000F5E"/>
                </a:solidFill>
                <a:latin typeface="+mj-lt"/>
                <a:ea typeface="+mn-ea"/>
                <a:cs typeface="+mn-cs"/>
              </a:defRPr>
            </a:lvl2pPr>
            <a:lvl3pPr marL="1143000" indent="-228600" algn="l" defTabSz="914400" rtl="0" eaLnBrk="1" latinLnBrk="0" hangingPunct="1">
              <a:spcBef>
                <a:spcPct val="20000"/>
              </a:spcBef>
              <a:buClr>
                <a:schemeClr val="bg1"/>
              </a:buClr>
              <a:buSzPct val="60000"/>
              <a:buFont typeface="Wingdings" pitchFamily="2" charset="2"/>
              <a:buChar char="q"/>
              <a:defRPr sz="2400" kern="1200">
                <a:solidFill>
                  <a:srgbClr val="000F5E"/>
                </a:solidFill>
                <a:latin typeface="+mj-lt"/>
                <a:ea typeface="+mn-ea"/>
                <a:cs typeface="+mn-cs"/>
              </a:defRPr>
            </a:lvl3pPr>
            <a:lvl4pPr marL="1600200" indent="-228600" algn="l" defTabSz="914400" rtl="0" eaLnBrk="1" latinLnBrk="0" hangingPunct="1">
              <a:spcBef>
                <a:spcPct val="20000"/>
              </a:spcBef>
              <a:buClr>
                <a:schemeClr val="bg1"/>
              </a:buClr>
              <a:buSzPct val="60000"/>
              <a:buFont typeface="Wingdings" pitchFamily="2" charset="2"/>
              <a:buChar char="q"/>
              <a:defRPr sz="2000" kern="1200">
                <a:solidFill>
                  <a:srgbClr val="000F5E"/>
                </a:solidFill>
                <a:latin typeface="+mj-lt"/>
                <a:ea typeface="+mn-ea"/>
                <a:cs typeface="+mn-cs"/>
              </a:defRPr>
            </a:lvl4pPr>
            <a:lvl5pPr marL="2057400" indent="-228600" algn="l" defTabSz="914400" rtl="0" eaLnBrk="1" latinLnBrk="0" hangingPunct="1">
              <a:spcBef>
                <a:spcPct val="20000"/>
              </a:spcBef>
              <a:buClr>
                <a:schemeClr val="bg1"/>
              </a:buClr>
              <a:buSzPct val="60000"/>
              <a:buFont typeface="Wingdings" pitchFamily="2" charset="2"/>
              <a:buChar char="q"/>
              <a:defRPr sz="2000" kern="1200">
                <a:solidFill>
                  <a:srgbClr val="000F5E"/>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GB" sz="2400" b="1" dirty="0" smtClean="0">
                <a:latin typeface="Calibri Light" pitchFamily="34" charset="0"/>
              </a:rPr>
              <a:t>Why put Data Classification at the centre of your layered security approach?</a:t>
            </a:r>
          </a:p>
          <a:p>
            <a:pPr>
              <a:spcBef>
                <a:spcPts val="1800"/>
              </a:spcBef>
            </a:pPr>
            <a:r>
              <a:rPr lang="en-GB" sz="2000" dirty="0">
                <a:latin typeface="Calibri Light" pitchFamily="34" charset="0"/>
              </a:rPr>
              <a:t>Empowers users &amp; </a:t>
            </a:r>
            <a:r>
              <a:rPr lang="en-GB" sz="2000" dirty="0" smtClean="0">
                <a:latin typeface="Calibri Light" pitchFamily="34" charset="0"/>
              </a:rPr>
              <a:t>increases data security awareness</a:t>
            </a:r>
          </a:p>
          <a:p>
            <a:pPr>
              <a:spcBef>
                <a:spcPts val="1800"/>
              </a:spcBef>
            </a:pPr>
            <a:r>
              <a:rPr lang="en-GB" sz="2000" dirty="0">
                <a:latin typeface="Calibri Light" pitchFamily="34" charset="0"/>
              </a:rPr>
              <a:t>Supports more effective archiving procedures, reducing storage </a:t>
            </a:r>
            <a:r>
              <a:rPr lang="en-GB" sz="2000" dirty="0" smtClean="0">
                <a:latin typeface="Calibri Light" pitchFamily="34" charset="0"/>
              </a:rPr>
              <a:t>requirements </a:t>
            </a:r>
            <a:r>
              <a:rPr lang="en-GB" sz="2000" dirty="0">
                <a:latin typeface="Calibri Light" pitchFamily="34" charset="0"/>
              </a:rPr>
              <a:t>and </a:t>
            </a:r>
            <a:r>
              <a:rPr lang="en-GB" sz="2000" dirty="0" smtClean="0">
                <a:latin typeface="Calibri Light" pitchFamily="34" charset="0"/>
              </a:rPr>
              <a:t>costs</a:t>
            </a:r>
            <a:endParaRPr lang="en-GB" sz="2000" dirty="0">
              <a:latin typeface="Calibri Light" pitchFamily="34" charset="0"/>
            </a:endParaRPr>
          </a:p>
          <a:p>
            <a:pPr>
              <a:spcBef>
                <a:spcPts val="1800"/>
              </a:spcBef>
            </a:pPr>
            <a:endParaRPr lang="en-GB" sz="2000" dirty="0" smtClean="0">
              <a:latin typeface="Calibri Light" pitchFamily="34" charset="0"/>
            </a:endParaRPr>
          </a:p>
          <a:p>
            <a:pPr>
              <a:spcBef>
                <a:spcPts val="1800"/>
              </a:spcBef>
            </a:pPr>
            <a:endParaRPr lang="en-GB" sz="2000" dirty="0" smtClean="0">
              <a:latin typeface="Calibri Light" pitchFamily="34" charset="0"/>
            </a:endParaRPr>
          </a:p>
          <a:p>
            <a:pPr>
              <a:spcBef>
                <a:spcPts val="1800"/>
              </a:spcBef>
            </a:pPr>
            <a:endParaRPr lang="en-GB" sz="2000" dirty="0" smtClean="0">
              <a:latin typeface="Calibri Light" pitchFamily="34" charset="0"/>
            </a:endParaRPr>
          </a:p>
          <a:p>
            <a:pPr>
              <a:spcBef>
                <a:spcPts val="1800"/>
              </a:spcBef>
            </a:pPr>
            <a:endParaRPr lang="en-GB" sz="2000" dirty="0">
              <a:latin typeface="Calibri Light" pitchFamily="34" charset="0"/>
            </a:endParaRPr>
          </a:p>
          <a:p>
            <a:pPr marL="0" indent="0">
              <a:spcBef>
                <a:spcPts val="1800"/>
              </a:spcBef>
              <a:buNone/>
            </a:pPr>
            <a:endParaRPr lang="en-GB" sz="2400" b="1" dirty="0">
              <a:latin typeface="Calibri Light" pitchFamily="34" charset="0"/>
            </a:endParaRPr>
          </a:p>
        </p:txBody>
      </p:sp>
    </p:spTree>
    <p:extLst>
      <p:ext uri="{BB962C8B-B14F-4D97-AF65-F5344CB8AC3E}">
        <p14:creationId xmlns:p14="http://schemas.microsoft.com/office/powerpoint/2010/main" val="34558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008" y="1556792"/>
            <a:ext cx="8928992" cy="5078313"/>
          </a:xfrm>
          <a:prstGeom prst="rect">
            <a:avLst/>
          </a:prstGeom>
          <a:noFill/>
        </p:spPr>
        <p:txBody>
          <a:bodyPr wrap="square" rtlCol="0">
            <a:spAutoFit/>
          </a:bodyPr>
          <a:lstStyle/>
          <a:p>
            <a:pPr algn="ctr"/>
            <a:endParaRPr lang="en-US" sz="4800" b="1" dirty="0" smtClean="0">
              <a:solidFill>
                <a:schemeClr val="bg2"/>
              </a:solidFill>
              <a:latin typeface="Calibri Light" pitchFamily="34" charset="0"/>
            </a:endParaRPr>
          </a:p>
          <a:p>
            <a:pPr algn="ctr"/>
            <a:r>
              <a:rPr lang="en-US" sz="4800" b="1" dirty="0" smtClean="0">
                <a:solidFill>
                  <a:schemeClr val="bg2"/>
                </a:solidFill>
                <a:latin typeface="Calibri Light" pitchFamily="34" charset="0"/>
              </a:rPr>
              <a:t>Thank you. </a:t>
            </a:r>
          </a:p>
          <a:p>
            <a:endParaRPr lang="en-US" sz="2800" dirty="0" smtClean="0">
              <a:solidFill>
                <a:schemeClr val="bg2"/>
              </a:solidFill>
              <a:latin typeface="Calibri Light" pitchFamily="34" charset="0"/>
            </a:endParaRPr>
          </a:p>
          <a:p>
            <a:r>
              <a:rPr lang="en-US" sz="2800" dirty="0" smtClean="0">
                <a:solidFill>
                  <a:schemeClr val="bg2"/>
                </a:solidFill>
                <a:latin typeface="Calibri Light" pitchFamily="34" charset="0"/>
              </a:rPr>
              <a:t>&lt;name&gt;</a:t>
            </a:r>
          </a:p>
          <a:p>
            <a:r>
              <a:rPr lang="en-US" sz="2800" smtClean="0">
                <a:solidFill>
                  <a:schemeClr val="bg2"/>
                </a:solidFill>
                <a:latin typeface="Calibri Light" pitchFamily="34" charset="0"/>
              </a:rPr>
              <a:t>&lt;email&gt;</a:t>
            </a:r>
            <a:endParaRPr lang="en-US" sz="2800" dirty="0" smtClean="0">
              <a:solidFill>
                <a:schemeClr val="bg2"/>
              </a:solidFill>
              <a:latin typeface="Calibri Light" pitchFamily="34" charset="0"/>
            </a:endParaRPr>
          </a:p>
          <a:p>
            <a:endParaRPr lang="en-US" sz="2800" dirty="0">
              <a:solidFill>
                <a:schemeClr val="bg2"/>
              </a:solidFill>
              <a:latin typeface="Calibri Light" pitchFamily="34" charset="0"/>
            </a:endParaRPr>
          </a:p>
          <a:p>
            <a:endParaRPr lang="en-US" sz="2200" dirty="0" smtClean="0">
              <a:solidFill>
                <a:schemeClr val="bg2"/>
              </a:solidFill>
              <a:latin typeface="Calibri Light" pitchFamily="34" charset="0"/>
            </a:endParaRPr>
          </a:p>
          <a:p>
            <a:r>
              <a:rPr lang="en-US" sz="2800" i="1" dirty="0" smtClean="0">
                <a:solidFill>
                  <a:schemeClr val="bg2"/>
                </a:solidFill>
                <a:latin typeface="Calibri Light" pitchFamily="34" charset="0"/>
              </a:rPr>
              <a:t>Connect with us…</a:t>
            </a:r>
          </a:p>
          <a:p>
            <a:r>
              <a:rPr lang="en-US" sz="2800" dirty="0" smtClean="0">
                <a:solidFill>
                  <a:schemeClr val="bg2"/>
                </a:solidFill>
                <a:latin typeface="Calibri Light" pitchFamily="34" charset="0"/>
              </a:rPr>
              <a:t>Twitter: @boldonjames</a:t>
            </a:r>
          </a:p>
          <a:p>
            <a:r>
              <a:rPr lang="en-US" sz="2800" dirty="0" smtClean="0">
                <a:solidFill>
                  <a:schemeClr val="bg2"/>
                </a:solidFill>
                <a:latin typeface="Calibri Light" pitchFamily="34" charset="0"/>
              </a:rPr>
              <a:t>Web: </a:t>
            </a:r>
            <a:r>
              <a:rPr lang="en-US" sz="2800" dirty="0" smtClean="0">
                <a:solidFill>
                  <a:schemeClr val="bg2"/>
                </a:solidFill>
                <a:latin typeface="Calibri Light" pitchFamily="34" charset="0"/>
                <a:hlinkClick r:id="rId3"/>
              </a:rPr>
              <a:t>www.boldonjames.com</a:t>
            </a:r>
            <a:r>
              <a:rPr lang="en-US" sz="2800" dirty="0" smtClean="0">
                <a:solidFill>
                  <a:schemeClr val="bg2"/>
                </a:solidFill>
                <a:latin typeface="Calibri Light" pitchFamily="34" charset="0"/>
              </a:rPr>
              <a:t> </a:t>
            </a:r>
          </a:p>
          <a:p>
            <a:pPr marL="514350"/>
            <a:endParaRPr lang="en-US" sz="1000" dirty="0" smtClean="0">
              <a:solidFill>
                <a:schemeClr val="bg2"/>
              </a:solidFill>
              <a:latin typeface="Calibri Light" pitchFamily="34" charset="0"/>
            </a:endParaRPr>
          </a:p>
        </p:txBody>
      </p:sp>
    </p:spTree>
    <p:extLst>
      <p:ext uri="{BB962C8B-B14F-4D97-AF65-F5344CB8AC3E}">
        <p14:creationId xmlns:p14="http://schemas.microsoft.com/office/powerpoint/2010/main" val="404619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0622"/>
            <a:ext cx="5867400" cy="500066"/>
          </a:xfrm>
        </p:spPr>
        <p:txBody>
          <a:bodyPr/>
          <a:lstStyle/>
          <a:p>
            <a:r>
              <a:rPr lang="en-US" dirty="0" smtClean="0"/>
              <a:t>Security problems have evolved</a:t>
            </a:r>
            <a:endParaRPr lang="en-US" dirty="0"/>
          </a:p>
        </p:txBody>
      </p:sp>
      <p:graphicFrame>
        <p:nvGraphicFramePr>
          <p:cNvPr id="5" name="Diagram 4"/>
          <p:cNvGraphicFramePr/>
          <p:nvPr/>
        </p:nvGraphicFramePr>
        <p:xfrm>
          <a:off x="139798" y="1028573"/>
          <a:ext cx="8140096" cy="4910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txBox="1">
            <a:spLocks/>
          </p:cNvSpPr>
          <p:nvPr/>
        </p:nvSpPr>
        <p:spPr>
          <a:xfrm>
            <a:off x="827584" y="4016116"/>
            <a:ext cx="3545059" cy="2077180"/>
          </a:xfrm>
          <a:prstGeom prst="rect">
            <a:avLst/>
          </a:prstGeom>
        </p:spPr>
        <p:txBody>
          <a:bodyPr/>
          <a:lstStyle/>
          <a:p>
            <a:pPr marL="233310" indent="-233310" algn="l">
              <a:lnSpc>
                <a:spcPct val="90000"/>
              </a:lnSpc>
              <a:spcAft>
                <a:spcPts val="1200"/>
              </a:spcAft>
              <a:buClr>
                <a:schemeClr val="tx1"/>
              </a:buClr>
              <a:buFont typeface="Arial"/>
              <a:buChar char="•"/>
              <a:defRPr/>
            </a:pPr>
            <a:r>
              <a:rPr lang="en-US" sz="2000" b="1" kern="0" dirty="0" smtClean="0">
                <a:latin typeface="Calibri"/>
                <a:cs typeface="Arial" charset="0"/>
              </a:rPr>
              <a:t>Transactional Apps</a:t>
            </a:r>
          </a:p>
          <a:p>
            <a:pPr marL="233310" indent="-233310" algn="l">
              <a:lnSpc>
                <a:spcPct val="90000"/>
              </a:lnSpc>
              <a:spcAft>
                <a:spcPts val="1200"/>
              </a:spcAft>
              <a:buClr>
                <a:schemeClr val="tx1"/>
              </a:buClr>
              <a:buFont typeface="Arial"/>
              <a:buChar char="•"/>
              <a:defRPr/>
            </a:pPr>
            <a:r>
              <a:rPr lang="en-US" sz="2000" b="1" kern="0" dirty="0" smtClean="0">
                <a:latin typeface="Calibri"/>
                <a:cs typeface="Arial" charset="0"/>
              </a:rPr>
              <a:t>Structured Data</a:t>
            </a:r>
          </a:p>
          <a:p>
            <a:pPr marL="233310" indent="-233310" algn="l">
              <a:lnSpc>
                <a:spcPct val="90000"/>
              </a:lnSpc>
              <a:spcAft>
                <a:spcPts val="1200"/>
              </a:spcAft>
              <a:buClr>
                <a:schemeClr val="tx1"/>
              </a:buClr>
              <a:buFont typeface="Arial"/>
              <a:buChar char="•"/>
              <a:defRPr/>
            </a:pPr>
            <a:r>
              <a:rPr lang="en-US" sz="2000" b="1" kern="0" dirty="0" smtClean="0">
                <a:latin typeface="Calibri"/>
                <a:cs typeface="Arial" charset="0"/>
              </a:rPr>
              <a:t>Centralised information</a:t>
            </a:r>
          </a:p>
          <a:p>
            <a:pPr marL="233310" indent="-233310" algn="l">
              <a:lnSpc>
                <a:spcPct val="90000"/>
              </a:lnSpc>
              <a:spcAft>
                <a:spcPts val="1200"/>
              </a:spcAft>
              <a:buClr>
                <a:schemeClr val="tx1"/>
              </a:buClr>
              <a:buFont typeface="Arial"/>
              <a:buChar char="•"/>
              <a:defRPr/>
            </a:pPr>
            <a:r>
              <a:rPr lang="en-US" sz="2000" b="1" kern="0" dirty="0" smtClean="0">
                <a:latin typeface="Calibri"/>
                <a:cs typeface="Arial" charset="0"/>
              </a:rPr>
              <a:t>On-premise infrastructure </a:t>
            </a:r>
          </a:p>
          <a:p>
            <a:pPr marL="233310" indent="-233310" algn="l">
              <a:lnSpc>
                <a:spcPct val="90000"/>
              </a:lnSpc>
              <a:spcAft>
                <a:spcPts val="1200"/>
              </a:spcAft>
              <a:buClr>
                <a:schemeClr val="tx1"/>
              </a:buClr>
              <a:buFont typeface="Arial"/>
              <a:buChar char="•"/>
              <a:defRPr/>
            </a:pPr>
            <a:r>
              <a:rPr lang="en-US" sz="2000" b="1" kern="0" dirty="0" smtClean="0">
                <a:latin typeface="Calibri"/>
                <a:cs typeface="Arial" charset="0"/>
              </a:rPr>
              <a:t>Perimeter-based security</a:t>
            </a:r>
          </a:p>
        </p:txBody>
      </p:sp>
      <p:sp>
        <p:nvSpPr>
          <p:cNvPr id="11" name="Content Placeholder 2"/>
          <p:cNvSpPr txBox="1">
            <a:spLocks/>
          </p:cNvSpPr>
          <p:nvPr/>
        </p:nvSpPr>
        <p:spPr>
          <a:xfrm>
            <a:off x="4993704" y="3631603"/>
            <a:ext cx="4114800" cy="2965749"/>
          </a:xfrm>
          <a:prstGeom prst="rect">
            <a:avLst/>
          </a:prstGeom>
        </p:spPr>
        <p:txBody>
          <a:bodyPr/>
          <a:lstStyle/>
          <a:p>
            <a:pPr marL="233310" indent="-233310" algn="l">
              <a:lnSpc>
                <a:spcPct val="90000"/>
              </a:lnSpc>
              <a:spcAft>
                <a:spcPts val="1200"/>
              </a:spcAft>
              <a:buClr>
                <a:schemeClr val="tx1"/>
              </a:buClr>
              <a:buFontTx/>
              <a:buChar char="•"/>
              <a:defRPr/>
            </a:pPr>
            <a:r>
              <a:rPr lang="en-US" sz="2000" b="1" kern="0" dirty="0" smtClean="0">
                <a:latin typeface="Calibri"/>
                <a:cs typeface="Arial" charset="0"/>
              </a:rPr>
              <a:t>Collaborative Apps and Social Media</a:t>
            </a:r>
          </a:p>
          <a:p>
            <a:pPr marL="233310" indent="-233310" algn="l">
              <a:lnSpc>
                <a:spcPct val="90000"/>
              </a:lnSpc>
              <a:spcAft>
                <a:spcPts val="1200"/>
              </a:spcAft>
              <a:buClr>
                <a:schemeClr val="tx1"/>
              </a:buClr>
              <a:buFontTx/>
              <a:buChar char="•"/>
              <a:defRPr/>
            </a:pPr>
            <a:r>
              <a:rPr lang="en-US" sz="2000" b="1" kern="0" dirty="0" smtClean="0">
                <a:latin typeface="Calibri"/>
                <a:cs typeface="Arial" charset="0"/>
              </a:rPr>
              <a:t>Unstructured data</a:t>
            </a:r>
          </a:p>
          <a:p>
            <a:pPr marL="233310" indent="-233310" algn="l">
              <a:lnSpc>
                <a:spcPct val="90000"/>
              </a:lnSpc>
              <a:spcAft>
                <a:spcPts val="1200"/>
              </a:spcAft>
              <a:buClr>
                <a:schemeClr val="tx1"/>
              </a:buClr>
              <a:buFontTx/>
              <a:buChar char="•"/>
              <a:defRPr/>
            </a:pPr>
            <a:r>
              <a:rPr lang="en-US" sz="2000" b="1" kern="0" dirty="0" smtClean="0">
                <a:latin typeface="Calibri"/>
                <a:cs typeface="Arial" charset="0"/>
              </a:rPr>
              <a:t>Distributed information</a:t>
            </a:r>
          </a:p>
          <a:p>
            <a:pPr marL="233310" indent="-233310" algn="l">
              <a:lnSpc>
                <a:spcPct val="90000"/>
              </a:lnSpc>
              <a:spcAft>
                <a:spcPts val="1200"/>
              </a:spcAft>
              <a:buClr>
                <a:schemeClr val="tx1"/>
              </a:buClr>
              <a:buFontTx/>
              <a:buChar char="•"/>
              <a:defRPr/>
            </a:pPr>
            <a:r>
              <a:rPr lang="en-US" sz="2000" b="1" kern="0" dirty="0" smtClean="0">
                <a:latin typeface="Calibri"/>
                <a:cs typeface="Arial" charset="0"/>
              </a:rPr>
              <a:t>Virtual Infrastructure, BYOD and Cloud </a:t>
            </a:r>
          </a:p>
          <a:p>
            <a:pPr marL="233310" indent="-233310">
              <a:lnSpc>
                <a:spcPct val="90000"/>
              </a:lnSpc>
              <a:spcAft>
                <a:spcPts val="1200"/>
              </a:spcAft>
              <a:buClr>
                <a:schemeClr val="tx1"/>
              </a:buClr>
              <a:buFontTx/>
              <a:buChar char="•"/>
              <a:defRPr/>
            </a:pPr>
            <a:r>
              <a:rPr lang="en-US" sz="2000" b="1" u="sng" kern="0" dirty="0">
                <a:solidFill>
                  <a:srgbClr val="FF0000"/>
                </a:solidFill>
                <a:latin typeface="Calibri"/>
                <a:cs typeface="Arial" charset="0"/>
              </a:rPr>
              <a:t>People are the new perimeter!</a:t>
            </a:r>
          </a:p>
        </p:txBody>
      </p:sp>
      <p:pic>
        <p:nvPicPr>
          <p:cNvPr id="12" name="Picture 11" descr="Server rack2.gif"/>
          <p:cNvPicPr>
            <a:picLocks noChangeAspect="1"/>
          </p:cNvPicPr>
          <p:nvPr/>
        </p:nvPicPr>
        <p:blipFill>
          <a:blip r:embed="rId8" cstate="print">
            <a:clrChange>
              <a:clrFrom>
                <a:srgbClr val="FFFFFF"/>
              </a:clrFrom>
              <a:clrTo>
                <a:srgbClr val="FFFFFF">
                  <a:alpha val="0"/>
                </a:srgbClr>
              </a:clrTo>
            </a:clrChange>
            <a:lum bright="10000"/>
          </a:blip>
          <a:stretch>
            <a:fillRect/>
          </a:stretch>
        </p:blipFill>
        <p:spPr bwMode="gray">
          <a:xfrm>
            <a:off x="2740040" y="3024000"/>
            <a:ext cx="663560" cy="589530"/>
          </a:xfrm>
          <a:prstGeom prst="rect">
            <a:avLst/>
          </a:prstGeom>
          <a:effectLst/>
        </p:spPr>
      </p:pic>
      <p:pic>
        <p:nvPicPr>
          <p:cNvPr id="13" name="Picture 12" descr="6.png"/>
          <p:cNvPicPr>
            <a:picLocks noChangeAspect="1"/>
          </p:cNvPicPr>
          <p:nvPr/>
        </p:nvPicPr>
        <p:blipFill>
          <a:blip r:embed="rId9" cstate="print"/>
          <a:stretch>
            <a:fillRect/>
          </a:stretch>
        </p:blipFill>
        <p:spPr bwMode="gray">
          <a:xfrm>
            <a:off x="2196438" y="3472989"/>
            <a:ext cx="568923" cy="413273"/>
          </a:xfrm>
          <a:prstGeom prst="rect">
            <a:avLst/>
          </a:prstGeom>
          <a:effectLst/>
        </p:spPr>
      </p:pic>
      <p:sp>
        <p:nvSpPr>
          <p:cNvPr id="6" name="TextBox 5"/>
          <p:cNvSpPr txBox="1"/>
          <p:nvPr/>
        </p:nvSpPr>
        <p:spPr bwMode="gray">
          <a:xfrm>
            <a:off x="4412710" y="1116033"/>
            <a:ext cx="4731290" cy="523220"/>
          </a:xfrm>
          <a:prstGeom prst="rect">
            <a:avLst/>
          </a:prstGeom>
          <a:noFill/>
        </p:spPr>
        <p:txBody>
          <a:bodyPr wrap="square" rtlCol="0">
            <a:spAutoFit/>
          </a:bodyPr>
          <a:lstStyle/>
          <a:p>
            <a:pPr algn="l"/>
            <a:r>
              <a:rPr lang="en-US" sz="2800" b="1" dirty="0" smtClean="0">
                <a:solidFill>
                  <a:schemeClr val="accent2"/>
                </a:solidFill>
                <a:effectLst>
                  <a:outerShdw blurRad="38100" dist="38100" dir="2700000" algn="tl">
                    <a:srgbClr val="000000">
                      <a:alpha val="43137"/>
                    </a:srgbClr>
                  </a:outerShdw>
                </a:effectLst>
                <a:latin typeface="Calibri" pitchFamily="34" charset="0"/>
                <a:ea typeface="ＭＳ Ｐゴシック" pitchFamily="34" charset="-128"/>
                <a:cs typeface="Arial" charset="0"/>
              </a:rPr>
              <a:t>Peer to Peer or Group</a:t>
            </a:r>
          </a:p>
        </p:txBody>
      </p:sp>
      <p:sp>
        <p:nvSpPr>
          <p:cNvPr id="7" name="TextBox 6"/>
          <p:cNvSpPr txBox="1"/>
          <p:nvPr/>
        </p:nvSpPr>
        <p:spPr bwMode="gray">
          <a:xfrm>
            <a:off x="895366" y="1826821"/>
            <a:ext cx="3171065" cy="954107"/>
          </a:xfrm>
          <a:prstGeom prst="rect">
            <a:avLst/>
          </a:prstGeom>
          <a:noFill/>
        </p:spPr>
        <p:txBody>
          <a:bodyPr wrap="square" rtlCol="0">
            <a:spAutoFit/>
          </a:bodyPr>
          <a:lstStyle/>
          <a:p>
            <a:pPr algn="l"/>
            <a:r>
              <a:rPr lang="en-US" sz="2800" b="1" dirty="0">
                <a:solidFill>
                  <a:schemeClr val="accent2"/>
                </a:solidFill>
                <a:effectLst>
                  <a:outerShdw blurRad="38100" dist="38100" dir="2700000" algn="tl">
                    <a:srgbClr val="000000">
                      <a:alpha val="43137"/>
                    </a:srgbClr>
                  </a:outerShdw>
                </a:effectLst>
                <a:latin typeface="Calibri" pitchFamily="34" charset="0"/>
                <a:ea typeface="ＭＳ Ｐゴシック" pitchFamily="34" charset="-128"/>
                <a:cs typeface="Arial" charset="0"/>
              </a:rPr>
              <a:t>O</a:t>
            </a:r>
            <a:r>
              <a:rPr lang="en-US" sz="2800" b="1" dirty="0" smtClean="0">
                <a:solidFill>
                  <a:schemeClr val="accent2"/>
                </a:solidFill>
                <a:effectLst>
                  <a:outerShdw blurRad="38100" dist="38100" dir="2700000" algn="tl">
                    <a:srgbClr val="000000">
                      <a:alpha val="43137"/>
                    </a:srgbClr>
                  </a:outerShdw>
                </a:effectLst>
                <a:latin typeface="Calibri" pitchFamily="34" charset="0"/>
                <a:ea typeface="ＭＳ Ｐゴシック" pitchFamily="34" charset="-128"/>
                <a:cs typeface="Arial" charset="0"/>
              </a:rPr>
              <a:t>rganisation to </a:t>
            </a:r>
            <a:r>
              <a:rPr lang="en-US" sz="2800" b="1" dirty="0">
                <a:solidFill>
                  <a:schemeClr val="accent2"/>
                </a:solidFill>
                <a:effectLst>
                  <a:outerShdw blurRad="38100" dist="38100" dir="2700000" algn="tl">
                    <a:srgbClr val="000000">
                      <a:alpha val="43137"/>
                    </a:srgbClr>
                  </a:outerShdw>
                </a:effectLst>
                <a:latin typeface="Calibri" pitchFamily="34" charset="0"/>
                <a:ea typeface="ＭＳ Ｐゴシック" pitchFamily="34" charset="-128"/>
                <a:cs typeface="Arial" charset="0"/>
              </a:rPr>
              <a:t>O</a:t>
            </a:r>
            <a:r>
              <a:rPr lang="en-US" sz="2800" b="1" dirty="0" smtClean="0">
                <a:solidFill>
                  <a:schemeClr val="accent2"/>
                </a:solidFill>
                <a:effectLst>
                  <a:outerShdw blurRad="38100" dist="38100" dir="2700000" algn="tl">
                    <a:srgbClr val="000000">
                      <a:alpha val="43137"/>
                    </a:srgbClr>
                  </a:outerShdw>
                </a:effectLst>
                <a:latin typeface="Calibri" pitchFamily="34" charset="0"/>
                <a:ea typeface="ＭＳ Ｐゴシック" pitchFamily="34" charset="-128"/>
                <a:cs typeface="Arial" charset="0"/>
              </a:rPr>
              <a:t>rganisation</a:t>
            </a:r>
          </a:p>
        </p:txBody>
      </p:sp>
      <p:pic>
        <p:nvPicPr>
          <p:cNvPr id="15" name="Picture 43" descr="ichat"/>
          <p:cNvPicPr>
            <a:picLocks noChangeAspect="1" noChangeArrowheads="1"/>
          </p:cNvPicPr>
          <p:nvPr/>
        </p:nvPicPr>
        <p:blipFill>
          <a:blip r:embed="rId10" cstate="print">
            <a:clrChange>
              <a:clrFrom>
                <a:srgbClr val="FFFFFF"/>
              </a:clrFrom>
              <a:clrTo>
                <a:srgbClr val="FFFFFF">
                  <a:alpha val="0"/>
                </a:srgbClr>
              </a:clrTo>
            </a:clrChange>
            <a:grayscl/>
          </a:blip>
          <a:srcRect/>
          <a:stretch>
            <a:fillRect/>
          </a:stretch>
        </p:blipFill>
        <p:spPr bwMode="auto">
          <a:xfrm>
            <a:off x="5726113" y="2566988"/>
            <a:ext cx="332522" cy="333749"/>
          </a:xfrm>
          <a:prstGeom prst="rect">
            <a:avLst/>
          </a:prstGeom>
          <a:noFill/>
        </p:spPr>
      </p:pic>
      <p:pic>
        <p:nvPicPr>
          <p:cNvPr id="20" name="Picture 19" descr="FB.png"/>
          <p:cNvPicPr>
            <a:picLocks noChangeAspect="1"/>
          </p:cNvPicPr>
          <p:nvPr/>
        </p:nvPicPr>
        <p:blipFill>
          <a:blip r:embed="rId11" cstate="print">
            <a:grayscl/>
          </a:blip>
          <a:stretch>
            <a:fillRect/>
          </a:stretch>
        </p:blipFill>
        <p:spPr bwMode="gray">
          <a:xfrm>
            <a:off x="6343650" y="1854201"/>
            <a:ext cx="365090" cy="359386"/>
          </a:xfrm>
          <a:prstGeom prst="rect">
            <a:avLst/>
          </a:prstGeom>
        </p:spPr>
      </p:pic>
      <p:pic>
        <p:nvPicPr>
          <p:cNvPr id="21" name="Picture 20" descr="SlideShare.png"/>
          <p:cNvPicPr>
            <a:picLocks noChangeAspect="1"/>
          </p:cNvPicPr>
          <p:nvPr/>
        </p:nvPicPr>
        <p:blipFill>
          <a:blip r:embed="rId12" cstate="print">
            <a:grayscl/>
          </a:blip>
          <a:stretch>
            <a:fillRect/>
          </a:stretch>
        </p:blipFill>
        <p:spPr bwMode="gray">
          <a:xfrm>
            <a:off x="6105525" y="2540000"/>
            <a:ext cx="1038225" cy="306143"/>
          </a:xfrm>
          <a:prstGeom prst="rect">
            <a:avLst/>
          </a:prstGeom>
        </p:spPr>
      </p:pic>
      <p:pic>
        <p:nvPicPr>
          <p:cNvPr id="22" name="Picture 21" descr="chatter.png"/>
          <p:cNvPicPr>
            <a:picLocks noChangeAspect="1"/>
          </p:cNvPicPr>
          <p:nvPr/>
        </p:nvPicPr>
        <p:blipFill>
          <a:blip r:embed="rId13" cstate="print">
            <a:grayscl/>
          </a:blip>
          <a:stretch>
            <a:fillRect/>
          </a:stretch>
        </p:blipFill>
        <p:spPr bwMode="gray">
          <a:xfrm>
            <a:off x="5734397" y="1971234"/>
            <a:ext cx="489963" cy="348605"/>
          </a:xfrm>
          <a:prstGeom prst="rect">
            <a:avLst/>
          </a:prstGeom>
        </p:spPr>
      </p:pic>
      <p:grpSp>
        <p:nvGrpSpPr>
          <p:cNvPr id="3" name="Group 45"/>
          <p:cNvGrpSpPr/>
          <p:nvPr/>
        </p:nvGrpSpPr>
        <p:grpSpPr bwMode="gray">
          <a:xfrm>
            <a:off x="6010152" y="2253336"/>
            <a:ext cx="400174" cy="266783"/>
            <a:chOff x="7239000" y="1676400"/>
            <a:chExt cx="685800" cy="457200"/>
          </a:xfrm>
        </p:grpSpPr>
        <p:sp>
          <p:nvSpPr>
            <p:cNvPr id="24" name="Rounded Rectangle 23"/>
            <p:cNvSpPr/>
            <p:nvPr/>
          </p:nvSpPr>
          <p:spPr bwMode="gray">
            <a:xfrm>
              <a:off x="7239000" y="1676400"/>
              <a:ext cx="685800" cy="457200"/>
            </a:xfrm>
            <a:prstGeom prst="roundRect">
              <a:avLst/>
            </a:prstGeom>
            <a:solidFill>
              <a:schemeClr val="tx1"/>
            </a:solidFill>
            <a:ln w="3175" cap="flat" cmpd="sng" algn="ctr">
              <a:solidFill>
                <a:srgbClr val="96969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smtClean="0">
                <a:solidFill>
                  <a:srgbClr val="FFFFFF"/>
                </a:solidFill>
                <a:latin typeface="Calibri"/>
                <a:cs typeface="Arial" charset="0"/>
              </a:endParaRPr>
            </a:p>
          </p:txBody>
        </p:sp>
        <p:pic>
          <p:nvPicPr>
            <p:cNvPr id="25" name="Picture 2"/>
            <p:cNvPicPr>
              <a:picLocks noChangeAspect="1" noChangeArrowheads="1"/>
            </p:cNvPicPr>
            <p:nvPr/>
          </p:nvPicPr>
          <p:blipFill>
            <a:blip r:embed="rId14" cstate="print">
              <a:grayscl/>
            </a:blip>
            <a:srcRect/>
            <a:stretch>
              <a:fillRect/>
            </a:stretch>
          </p:blipFill>
          <p:spPr bwMode="gray">
            <a:xfrm>
              <a:off x="7249758" y="1793544"/>
              <a:ext cx="673136" cy="219501"/>
            </a:xfrm>
            <a:prstGeom prst="rect">
              <a:avLst/>
            </a:prstGeom>
            <a:noFill/>
            <a:ln w="9525">
              <a:noFill/>
              <a:miter lim="800000"/>
              <a:headEnd/>
              <a:tailEnd/>
            </a:ln>
          </p:spPr>
        </p:pic>
      </p:grpSp>
      <p:pic>
        <p:nvPicPr>
          <p:cNvPr id="26" name="Picture 25" descr="Cisco-WebEx.png"/>
          <p:cNvPicPr>
            <a:picLocks noChangeAspect="1"/>
          </p:cNvPicPr>
          <p:nvPr/>
        </p:nvPicPr>
        <p:blipFill>
          <a:blip r:embed="rId15" cstate="print">
            <a:grayscl/>
          </a:blip>
          <a:stretch>
            <a:fillRect/>
          </a:stretch>
        </p:blipFill>
        <p:spPr bwMode="gray">
          <a:xfrm>
            <a:off x="6515100" y="2206625"/>
            <a:ext cx="647700" cy="230293"/>
          </a:xfrm>
          <a:prstGeom prst="rect">
            <a:avLst/>
          </a:prstGeom>
        </p:spPr>
      </p:pic>
      <p:pic>
        <p:nvPicPr>
          <p:cNvPr id="27" name="Picture 26" descr="YouTube.png"/>
          <p:cNvPicPr>
            <a:picLocks noChangeAspect="1"/>
          </p:cNvPicPr>
          <p:nvPr/>
        </p:nvPicPr>
        <p:blipFill>
          <a:blip r:embed="rId16" cstate="print">
            <a:grayscl/>
          </a:blip>
          <a:stretch>
            <a:fillRect/>
          </a:stretch>
        </p:blipFill>
        <p:spPr bwMode="gray">
          <a:xfrm>
            <a:off x="6769100" y="1901266"/>
            <a:ext cx="571500" cy="230772"/>
          </a:xfrm>
          <a:prstGeom prst="rect">
            <a:avLst/>
          </a:prstGeom>
        </p:spPr>
      </p:pic>
      <p:pic>
        <p:nvPicPr>
          <p:cNvPr id="28" name="Picture 52" descr="Info_Icon"/>
          <p:cNvPicPr>
            <a:picLocks noChangeAspect="1" noChangeArrowheads="1"/>
          </p:cNvPicPr>
          <p:nvPr/>
        </p:nvPicPr>
        <p:blipFill>
          <a:blip r:embed="rId17" cstate="print">
            <a:grayscl/>
          </a:blip>
          <a:srcRect/>
          <a:stretch>
            <a:fillRect/>
          </a:stretch>
        </p:blipFill>
        <p:spPr bwMode="auto">
          <a:xfrm>
            <a:off x="5021495" y="2012143"/>
            <a:ext cx="798512" cy="858913"/>
          </a:xfrm>
          <a:prstGeom prst="rect">
            <a:avLst/>
          </a:prstGeom>
          <a:noFill/>
          <a:ln w="9525">
            <a:noFill/>
            <a:miter lim="800000"/>
            <a:headEnd/>
            <a:tailEnd/>
          </a:ln>
        </p:spPr>
      </p:pic>
      <p:sp>
        <p:nvSpPr>
          <p:cNvPr id="4" name="AutoShape 2" descr="data:image/jpeg;base64,/9j/4AAQSkZJRgABAQAAAQABAAD/2wCEAAkGBxITEhISExEUFBAUFBAQFRUUEBUVFBIVFRcWFhQUFBQYHSkgGBwlHRQUITEhJSkrLi4uFx8zODMsNygtLisBCgoKDAwMDgwMDywZFBkrLCs3LCssKywsKysrKyssKysrLCssKywrKyssKysrKysrKywrKysrKysrLCsrKysrK//AABEIAOEA4QMBIgACEQEDEQH/xAAcAAEAAgMBAQEAAAAAAAAAAAAABAUDBgcBAgj/xABDEAABAwEEBgcFBQcDBQEAAAABAAIDEQQSEyEFBjFBcZEiUWGBobHBMkJScoIHQ5Ky0RQjU6LC4fCD0vFiY4TD8lT/xAAVAQEBAAAAAAAAAAAAAAAAAAAAAf/EABQRAQAAAAAAAAAAAAAAAAAAAAD/2gAMAwEAAhEDEQA/AO4oiICIiAiIgIiICIomlbVhxPeNoFG/MTdb4kIKnTutEcButa6R94MN2gAcdxce8nqoqwa5P/8Azu7pGepC0vXG3ujmiiYamNjnvrnee/Kp7cnfiVZFrA4bWA8HEfqg6a3XLrs83dhH/wBiyN1zj3xTD/RJ/LVc4j1hbva4cipUen4viI4goOgjXOz7zIONlnH9CzM1usp+9A+Zrm/mAWgM05F/EHfUKQ3TUX8Vn4wg3tutVkP38f4wpTNOQHZLGfrb+q58NLQ/xYvxs/VfRttmO0wHiYyg6PHbmHY4HgarILS3rXNWixn3LP3NjrzCkRWeD3at+SeRn5HBB0QTN619B461oMcAHszTj/yZHeDiVnbibrVL34Z/pQbxeXq0xs9pGy0j64AfyuaketEkUrYpWMfeF6/G4tpU0ALHV2553tyDc0Uex2xkgN05ja0ijhxHqpCAiIgIiICIiAiIgIiICIiAqTWOWpij63GQ8GDLxIV2tH1y0jcbapvgYIGfN/8ATwO5BzLSdox7TM/aC9zW9rW9FtONK963KPUAFoOKQaCvQBFd61XVCyX7REDmA4SH6Mx/NdXYWOoAg0OT7Pn7pm98Z9HKLLqDP7rojxc9vk0rpF9e30HLX6j2oe6w/LL/ALmhRn6o2ofcu7nMPk5dcvJVBxqTVy0jbBJ+Gvko0miZhtikH+k/zou3ZJQIOESwlvtUb83R818tZ1EdxHou83AsEtgid7UbHcWNPmEHEmukGxzxwcVnj0naG7JZB9RPmuuv1fsp+4i7o2jyCjv1Ush+5aOBcPVBzSLWa1N+8r8zG+YAKt9DzvtH719L8j2sbQUFGGnmHFVmullihnfHEKBoaCLxPSIqdvELZ9VrHdMTN0bLx47PMlBsrrThTQuG94jd2tdl5kHuW1rSJhiWiJg/iM5N6TjyC3dAREQEREBERAREQEREBERB8TyhrXOOxoLjwAquQ6/2oiGGI+1I8zP8/Nw5LpusUn7oM3yObH3Zud4NPNcZ1wtmJbX59GMNiHVlVzvzeCC5+z2y9J8h3BrB+Z39H4VvokWu6o2S7Z2uAoXC+RvF7OncKDuV5nRBnxF7iKJfTEQTMRe4ih4q9xUEy+vQ9QxIvcRBMvr2+oeIvrEQSw9ePmDQXE5AEngMyo2IqfW63Ydkloek8CIZ/GaOI4NvHuQc5kkNotTS7MvlMrt9BW/d4DJvBdH0AyjZJD13Rwbt8Vz/AFYjrLJJuY2g4uqT4NHNdEjbcs7G7yKnvzKCVqzFftDnn7th/E808gea25UOp8FInSb5HuI+VvRHiHHvV8gIiICIiAiIgIiICIiAiIg1vWS1hryXHowxOeeLv7N8VxGyEyPvO9qR9Txeau5CvJdC+0DSNLNK6vStEtwfKMvyMPNaLoWGsjB1Vd6D+pB1bV6QVY3gFtNrw2sJcBQLnUFsuDo7ev0U60aScWMNa+0D257+aCxtFraT0VGMyp5pBtbkOrqXy21OG9BdiVe4qqWW3rWZs/agscVe4qr8ZfQmQWGKvRKq8TL0TILASrUdf7blFHX4pD+Vv9XIrYBKue62WkyTvptq2JvBuVPxOce9Bcao2X90zrlkr3Vp5BbhpqWgoPdHjuVdq1ZQ1zGjZFGOdKDyVjAzFtMbdxeHH5WZ+gQbjo2zYcUcfwta08aZ+KkoiAiIgIiICIiAiIgIiICh6XnLIZCPaIut+Z3Rb4lTFTawS5xM7XSu4Nyb4u8EHJ/tGtNZoYBsiZUjtdkPBvioWgGZud23RwGXnXmqzS1sxbTPNtBe6nBvRaOTQrfRbbsYCC3xF9mbKig4iYiKliVMRRMRMRBLxF6Jqb1DxExEFg22FfYtvYqzETEQWn7d2eK8NvPUqzETEQTZ9IENLicgC7LszWq6MiMlpjBzoTI7iMyfxEKx0pPRlPiIH9R8AV8aox1dLL1UYOO0+bURv+hxdikfvcaDgMgrHVKC9NJJuYwMHFxqfBo5qFI25DGzsBPmfNX+qMFIA87ZHPf3Vut8BXvQXaIiAiIgIiICIiAiIgIiIC0bXXSWHFa5Qc2twGfNSn5neC3W0ShjXOOxoLuQquPfaZbCIrPBXpSOdM/uoc+Ln/ylBo9mZk0dZHIZn05rYmPoAFRWQdMf9IHM5/orPEQS8RMRRMRMRFS8RMRRMRMRBLxExFExExEEvETEUTETEQS8RMRRMRMRBg0rN4Dxd/x4rZtULH+6hbvkdfPDb5ALTLTV7g0bXuDR2e6PKveupavQAPy9mNgA7K5eQRErTD6m6NuTBxOQ81vFkhDGMYNjWtbyFFpejo8S1RjcHGU/RmPG6t5QEREBERAREQEREBERAREQVmnn/uwz+I5rfpHSd4Np3rhuu1txrdIK9GOkQ+nN3iSO5dh1ltoYXvPswRFx+Z1SfBo/Evz++YuxJD7Ty4ni8knzKCVYnbXdZJUrEUCF1AAvvERUzETEUPETEQTMRMRQ8RMRBMxExFDxExEEzETEUPETEQTMRfL5cj/nBRcRL+znyz86ILDV6C/amjdGC/lRo8Sun6Jbdhe/4iT3DILQNTIejLLvJDB3f3K6JaW3IWs6gByzKInanQ1fNJ1BsQ4+07+lbUqjVaC7Z2He+sp+rMeFFboCIiAiIgIiICIiAiIgIih6XluxPptIuDi7ojzQc4+0jSVLG+h6VpkAHyVr+VtO9csfGS1oG7pHyHqtu+1G2XrTFA32YowT8zzs7g0fiWv2Vm093LJBBvpfWe2WQ+03vH6KvvoqVfXl9RsRMRBJvr2+ouImIgk30vrCw1y37u3sXyXUy3oJN9eX1ge6lOAPNfOIgk319X+i493qfRRA9TrLAXuhj+Nza8CanwRHQdUrFSOzx0zPTd4uPmtk0vVzmsG1xa0cXGij6Bi6bjua0NHE5+SsNFR4lsZ1MvSHuF1via9yDcYYw1rWjY0Bo4AUC+15VeoCIiAiIgIiICIiAiIgKo02+ro2bhelPcLrfzHkrdUkrcR8rt1RGODPa/mLuSD8/wCk7bj2qabaHPcW/KMm+ACnww0aAsWlNUrXZnubgufGD0XsF4ObuqBmCq6SeSP22PZ8wezzogtyxRLTYWu7D1j161DZpQ/Ef5T6LK3SXaOX90EObR0g2dIdmR5KG9rhtBHEEK8FvHZzI9Cvr9qad3iD6oNfvpfV8cM+6Pwr5McfU0cRTzRVI1w/zNX+htEutZEbSMXY12y8PhcDty2FeMhB2Ad1FdaI0l+zuBjHTJAL99K5hvUKb0RF03qo6Jzr8kbczlfDnADYLtcsqb1RPsjW9vaSPIH1Wx6bmxpZA49Nr3hrviAcaNd29R7lRPZRBGubhvyV7qnBftJdujb4nIeAKp6Uz6gT6DzW16lWakL3+9I6g4DojxJQb7ooXYS/e4ud6BTtUxQyydZEY4NFT4uUO2kMia3qAHIZqRoh12Jo3npHi7NBtDZ1kEipGWhSIp0FsHL6UWF6khB6iIgIiICIiAiIgxWmYMY552Na53IVVfYo7rGg7aVPE5nxKzaWNQxnxvbX5W9I+QHehyCCJbGt3qG6ztKhl+O95dIWRNN0BpoXEbTXcFHkeIpWNZI5zHGhDjUtO6h7kGW06Dgf7UTDxY0+ipdJ6pWINLjAwcDdr3hbXVYbRCHCh2Ag8kGgnUuxPGWJGTXISV8XAhQ5NQoj7Fpd9TWnyougTWBhJOeY68h2hYH6Oqa3qml3MD/P+UHOJNRpfctEbt2YI9VCm1YtjDdFxx6hKAeTqLqUejwC0mhpXdvO9YLRo8uL3E5+52IOVSaKtba1s7id9A135SVGdit9qJ4+lwXYbHZQ0ZsDXbDnWvavt9nadyDjtq0gHPcTWpNdvXnvXjrYDvz6yNvJdZtGi4n+1Gx3FgPmq2bVayu+4YODbv5aIObxMdK4RxirnUGW4byexdP0HYAzAiGxgBPbdG08SvbDoeGGuHG1tdtBmeJ2qy0S3pyP3NAaPMoPNMOvODeshvPb4KY16q5H3pa9VXc8gpbHoLCN6nWYKuswqruxxIJkDFJC+WNX2gIiICIiAiIgIi8JQQXNvzH/ALbQ0cX5u8A1fb4zmsWi3VBedsjnP7j7I/DRWKDndssssbnANJaSSCM9prQ817o+wvLsSQUAzAO0nrK3a2Bg2gVVPbm3muA3ghBBgvzC82RscdSAS2851MiabgvizWhwe6JxBLcw4bCOG5VBnkYAyhBGWw+HNT9EWRwq9/tHyQfWndJYLBdF6V5uRt63dZ7BUc1qmkJXNNZ7RLfO0s9hnZkrzWUlktmtBBMcbnB9PdDqZ+fIKsfFA0vc61Rvs7yXhoBMvSNbt3dtpVBZav22Qukhldecyjmu3lp61cOKqdB2Z16Sd7bhkoGtO1rG7K9pUova6UMef3YF52dL24CvUgzCUHesVpmuivLtXxpeSANGGwNeDkW5c/DmsNsrRruoglBNboudzb5exppUNOZ68yolnmJqD7QNCsU2lHEUB2/51+i9sUZAJO0oM0hWey9GAne8k89ngo87eies5DvyWfSbrrWt3Nb5DJBWxuzce2nJTbPmq2BXejYK0QWmj4FfQR0UWxQUCsGhB6F6iICIiAiIgIiICjaSNIpKbbj/ACKkrBbmXo3t3lrgOJGSCHo21sLW5gEAC6ci002EKX+1ipHUKrV2aQjMbXTBlQAHF1BQjIgnjVfEFssLzkW1OXQnNeQcgu55g/iobnKJ+zRe7NK36qjxQ2R3u2kH5mN9KIMzgF4VhNktG50Tu9zf1WNzLQNsQPyvB80GaQAgggEHIgioPEKFHoyBpvNhjDusMGXDqX060PHtQyD6ajwKxnSDd9R8zSPNBKKr7bZCTeaaHYe1SG2pp2OB7191ruQVkNgNauPcp5CyXCvRF1lBEwG12Z8FIZD18lma0DYjkEUtrIxu6pce4frRQtLzVJ7TTuCnRu6UjvhaGDicz6KqnF54HV6oMlghqVtui7LSirNEWPYtqssNAgzRMosi8C9QEREBERAREQEREBY5hksiEIOXa8apOncHsJBBc6hzaS6lTTcctq0W0aq2tv3QdwcPWi/Qz4Adyjv0ew7hyQfnhtktUWxkzPkJp/IVlZp21s+9kHzCv5gu8y6FjPujkoM+rMTvdHJByCDXO1D32O+Zn+0hWMGv8w9qNp+V7h4Gvmt6teo8DtsbDxYFT2n7OotzacCR6oK+D7Qx7zHjgWn1U6LX6A+04j5oneYFFWWn7OyPZc8ePmqu0ajzt2PrxZ6goNxZrJZJN8LuQPipDJ7M7Y0fS9c2m1atLfdB5/ooj9HTt+6d3IOshsO6SRv1VX0Ivhnr8zR6UXI22u0M96dv1PI5HJSYtYrQPva/M1v9kHVMGXc5juYXhilOV1o7b1RyXOYNbpx8B5t8anyWxaD1rxTcNWvoTQmoNNtHb0F5K6625scCS7tPXwWLRVmvuLus+AyWK1Sue9oaOk4XcvPuzW06I0eGtaOoBBN0fZqAKzaF8xMosiAiIgIiICIiAiIgIiICIiAiIgIiIPKLwsC+kQYzCOpYnWRp3KSiCvk0Ww7goc2gIz7oV4iDU59VYz7oVZadS2H3Qt+ohag5XadQ2/COS+tHan4bqgAHZUCh5rqBiC+cEdSCg0ToVrM6dLrOZV9FFRZA1fSAiIgIiICIiAiIgIiICIiAiIgIiICIiAiIgIiICIiAiIgIiICIiAiIgIiICIiAiIgIiI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EQERAQDg8QEA8PEBAQEBAVFRAPEQ0PFBgWFhQSFBYZHCggGBolJxQUITEhJSosMC8uFx8zOTMsNygtLisBCgoKDQ0NFAwMFCwcFBwrLCwrKywrLDcsKysrLCsrKysrLCwrNysrKysrLCsrKysrNysrKysrKysrKysrKysrK//AABEIAQ8AugMBIgACEQEDEQH/xAAcAAEAAgIDAQAAAAAAAAAAAAAAAgYEBwEDBQj/xABMEAACAgACAwYQCwYHAQEAAAAAAQIDBBEFEiEGMVGS0dITFSIyQVJTVXFyc3WBkbGyBxQkJUJDYWKUobMjNVSDk8EzNGOCoqPwFxb/xAAVAQEBAAAAAAAAAAAAAAAAAAAAAf/EABYRAQEBAAAAAAAAAAAAAAAAAAARAf/aAAwDAQACEQMRAD8A3iAAAAAAAAAAAAAAAAAAAAAAAAAAAAAAAAAAAAAAHjbptNvCwhqQVl10tWuL3tmWbfrSy+0D2QVRaS0jknP4hW2s9Wc5KST3s8myejt0N6xMMNjK6l0VZ1WVtuEs1mntbzTya8IFoAAAAAAAAAAAAAAAAAAAAAAAAAAAp+7V54nR8fv2P86+QuBTt1m3G4KPBGb/APeoCWnf8Wf+32IwMVLLE6Kfgj/2Nf3M7Tj/AGtnh/sjzNITynouXBavyuKjYYI6w1iKkCOsNYCQI6w1gJAjrDWAkCOsc5gcgAAAAAAAAAAAAOGyh7ssfCnH4edjerCjW2LNtt2JJL0Ft03pKOGosvntVcc8t7Wk9kY+ltIo0pzql0e/KzSNyU22s44Ct7YV1xezXye/2M/C2HZjrcVfKVqrqwlU23GWJnqTkvsrjnLP0GHfQp9C6JpOOdDbr1MLOSg89bfbWe0wtJY2upO7FWvOT7LcpzfAuyytYjdxFPKrDZx4ZySb9CTy9ZUbB6aXd95fgYc8dNLu+8vwUOea3e7uf8LXxpchF7vp/wALXx5cgVsrppd33l+Chzx00u77y/BQ55rN/CBP+Fq48uaRfwhT/hKuPLmgbO6aXd95fgoc8dNLu+8vwUOeavfwiWfwlXHlzSL+Eaz+Eq48uaBtLppd33l+Chzx00u77v8AAw55qt/CRZ/B1f1Jc0j/APSrP4Or+pLmgbcq0vivq9I4O59rdTZhc/8Actn5no07q5VOMdIYeWG19kb4tXYef++O9+f25GpdF7v8La1DE1Sw0ns18+iVZ/bJJOPpWX2l3wGIcFqqUZ02LbCWU6bYvtl2M+2QGyabVJKUWpRks0000095pnaUXQ97wV1VcXL4hjJuFcZPWeDxO/0PPsxfY8OfYed4iyCQAAAAAAAAYDArm7CGusHW+tsx+HjNdtHqpZfkiq42zOy2yb+lObfAs2y2bqeuwHnCj2TKXp5ZU4nyd3sZcGrtM6SlibZWSby3oR7EIdhcv2nnNkmyDYEWdbZKTOtkEWyEmSkzrbAi2QZJkJMCLZBnLZBgcSZsD4LtNycp4Kx60VB2UZ/QyfVw8G3NeBmvWywfB6/nLDfb0bP7V0KwDeeOzlgLn9KqVFsH2soWJay9DZsGJQ8Qvm/F+Tj78S+RAmAAAAAAAAGAwK9up67AecKPZMp26NfsMR5O73WXHdT12A84UeyZUd06/YX+Sv8AdZRpdsgyTZ1yZBGTINkmzrkwIyZBs5ZBgRZBslJnWwOGQkyTOtsDhlh+DuOeksN9nRv0rCvKOZaPg+jlpDDJf636UwN6YpfN+K8nD34l5iUjGr5vxPk4e/Eu8QJgAAAAAAABgMCvbqeuwHnCj2TKpurX7C/yV/uste6nrsB5wo9kyr7r18nu8lf7rKNHNnXJkmyDZBGTOuTJSZBgRZBnLINgRkyDJMgBFs4jDM7VVw+okBxGORYPg/8A3jhv536VhX2e/wDB/wDvHDfzv0rAN86QXzdifJQ9+JdYlM0kvm7EeSr96Jc4gTAAAAAAAADAYFe3U9dgPOFHsmVrdkvk93kr/dLLup67AecKPZMru7NfJ7fJYj3SjQsjrbMxs65JcBBhyZBmU4rgRFxXAgMRkdR8BlsgwOjoXCznJLeJtkJARZE5ZFgcNnv/AAffvHDfzv0rCvMsHwffvHDfzv0rAN/6UXzdf5Gv3olxiVDSy+bb/I1+9Et8QJgAAAAAAABgMCvbqeuwHnCj2TK/u2XyezyWI90sG6nrsB5wo9kzyd1mFdlMor6Ssrz4NeLSYHz+yEmTtg4txkspRbjJdlSWxo6mBFkWzlkGwIyZBkmQbAi2QZKRBgcEWzlkJAcMsHwffvHDfzv0rCvMtnwY4GVmOViT1cPXOTf35pwjH05y4oG+NLr5tv8AI1e9Et0Sq6ehq6PxEe1qrXqlFFqiBMAAAAAAAAMBgV7dT12A84UeyZO2lTUoy3pZp8pDdT12A84UeyZ2xe1+Fgat3bbh5Tm7aco2Pfz2Qv8Atz+jP2/ma8xWicRW8rMPbF+JKUfRJZp+hn0xJJrJpNPfT2pmFPRVL26ur4JNFHzW8Jb3K3iT5CEsHb3K3iT5D6V6UU/e4zOelFP3uMwPmZ4O3uNvEnyEXg7e428SfIfTXSin73GY6UU/e4zA+YXg7e42/wBOfIR+JW9xu/p2ch9QdKKfvcZnPSir7/GYHy48Hb3G7+nZyEPiV3cLv6dnIfU3Sin73GZx0op+9xmB84aI3H4zEtZUypr7NlqdaS+yL6qXoXpN4bhtyNeCqiknseu5SWU7rO3kuwl2F/52bD4GqG2MFnwvqmvWZMmB526X/I4rxI+/Es0SsbpP8jivEj78SzxIJgAAAAAAABgMCvbqeuwHnCj2TOVLa/CzjdT12A84UeyZ1qW1+FgdeNgp2UQmlKDdrcXtjJxhms12TmzA0r6mriQ5CF90Y20Sm1GK6KnJ7Em47M2dtmPpf11XGiVGFZha19VVxIchzo6Kjd1MVFSqk5KKUU2pJJ5LZntJWYqp/W1ceHKRwlkXanFqSjVJNxaaTclks14GB24HCVzg5zrhOcrbs5SipN5TkktvYySFuDqW9TVxIchzgMZVCtwnZCE1ZdnGTUWs5ya3/CjmzG0v62rjR5QMR4WttLoVeTeT6iC/NI7NbWwtCk29d4aMtr6qLlFNPwh4qrNPoleSefXRf9yMXq4ejW2KEsPKX3UpRbbAzbMBSt6mriQ5DFswlfcquJDkMyzSFL3rquNExrMXV3Wrjw5QMeiuMbaXGMYtzlFuKUc46k3k8t/eR7MpHjxti7KlGUZNWSk9VqWS1JrN5b2+j05SAxd0L+Q4rxI+/EtMSp6efyHFeJH34lsiRUwAAAAAAAAwGBXt1PXYDzhR7JmLr7X4WZW6nrsB5wo9kzzXPa/CwMiy6MVnOSS4W0l+Z1fHqe6VcaJGrJ30ZpPLor4dqg8melayo8/49T3SrjROynEQlnqSjLLfyaeXqFs3wv1sw9b9rFvfdUs32XlJZZgZVmLrTylOCa303HNEfjtXdK/XEyND7KU1sbsubfC9eS2+pHZbZLhfrYGH8dq7pX64nfK1JZtpLfz7GRCNknKKbbTaTTeaae+mjzaHnVh09qc8Omt/Na0dgGd8ep7pVxoj49T3SrjRPStZh2zfC/WwIVYquTyhODfAmm/yOyUzAxEuqqb2tWNJva0nCez8kd8pgNNP5DivEj78S3RKbpV/IMX4kffiXKJFTAAAAAAAADAYFe3U9dgPOFHsmeI59U/C/ae3up67AecKPZMrcrOql4z9pRmUYhQtrnLPVjrptJyy1o5LYtpnT0rS/pS4lvNPHjJtqMYuUpb0Vtby2s7nhru4z9dfOCMuePqf03xLeaYs7lKcXHNqMJJvKUVm2nltS4CLot7lL11846pylF6s4uLyzWeW1b2aaeTA9PRukKoVKFknGUZWZrUskmpSck04p8J2T0jS/rP+u/mHlVRsms4VTlHNrWSWTa38s3tJOq3uM/8AjygZqxtSal0TPJ55KF2by7CziYFMtWFWafUSqlJLa0oyTez0BxsX1U/+L/LM61dsTWbzyySWbk3vJLhA9yzS1L+lLiW80x56Qqf0nxLeaYjwt3cZ+uvnEXRb3KXrr5wEr74ycFBt5Tcn1MopLVkuylwknMx7NaOWvCUdbNJ9S02tuWab2kXYBl6QeeAxfiR9+JdolFxUs8Bi/Ej+pEvUSKmAAAAAAAAGABXt1PXYDzhR7JlQnZ1UvGl7S2bttaFFd8U38VxNGIkl2YReUvykVDS0Oh2y1XnXZ+1qkt6dU9sWvXl6C4PS0HLPEV+Lb7rLDaim6M0h0GyNmrrZKScc8s1JZb57Et00H9TPjx5oRm2xPK0q8nV4k/eJy0/W/qp8ePNPP0jpBWuOrFxUE1tak228895AWTQS+Tw8a335HbcjwtHafVVca3U5arl1Slq55tvey+07Zbo4v6mXHXNAz9Xql4UeDo+XVYdf6tPvRMt6ejvqqWa3urWWfFPKw2I1JQlv6koyy4dVp5fkBebkYVsTBlung/qZcePNOqW6Ct/VT48eaBzpTZCPlV7kzzXYdmkdKRsioxg45S1m3JSz2NZLJLhZ5ztA9qcs8Bi/Ej+pEv8AEojw7WEVL/xMZZXTBdnLWznLwL+zL3EipgAAAAAAAAADqvpU4yjJKUZJxkntUovY0ygaT0XLBxdV0LL9HpylTdDqrtHuW+mvpQ/9sZsQi4gaq6U2TWvhZQxdfbVPOaX3q31UX9mRhzqti8pVWRfA4ST/ADRsTHbk8JbLX6F0Kzf6JU3TLPh6nZn9uR1Q3NTjshpHHpcDsjZlxolo1/lPtJ8WXIMp9pPiy5DYfSG7vljPXTzB0hu75Yz108wUa8yn2k+LLkGU+0nxZchsPpDd3yxnrp5g6Q3d8sZ66eYKNeZT7SfFlyDKfaT4suQ2H0hu75Yz108wdIbu+WM9dPMFGvMp9pPiy5BlPtJ8WXIbD6Q3d8sZ66eYOkN3fLGeunmCijYXReJt6yix/a4uK9bPVw+Apw0ovET6Ne+sw1XVzlLg2bxY/wD8ypf42Mxty7V26kX6IJe09LR2iKMOn0CqMG9+S2zl40ntfpYHn6G0bZKz41iklbq6tNK63C1vscGs97ZvbeFnvpBI5IAAAAAAAAAAAAAAMgAOMhkcgDjIZHIA4yGRyAOMhkcgBkAAAAAAAAAAAAAAAAAAAAAAAAAAAAAAAAAAAAAAAAAA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http://info.nsiserv.com/Portals/14250/images/IT%20Support%20CT%20mobile%20device.PNG">
            <a:hlinkClick r:id="rId18"/>
          </p:cNvPr>
          <p:cNvPicPr>
            <a:picLocks noChangeAspect="1" noChangeArrowheads="1"/>
          </p:cNvPicPr>
          <p:nvPr/>
        </p:nvPicPr>
        <p:blipFill>
          <a:blip r:embed="rId19" cstate="print">
            <a:grayscl/>
            <a:extLst>
              <a:ext uri="{BEBA8EAE-BF5A-486C-A8C5-ECC9F3942E4B}">
                <a14:imgProps xmlns:a14="http://schemas.microsoft.com/office/drawing/2010/main">
                  <a14:imgLayer r:embed="rId20">
                    <a14:imgEffect>
                      <a14:sharpenSoften amount="-17000"/>
                    </a14:imgEffect>
                    <a14:imgEffect>
                      <a14:colorTemperature colorTemp="5875"/>
                    </a14:imgEffect>
                    <a14:imgEffect>
                      <a14:saturation sat="105000"/>
                    </a14:imgEffect>
                    <a14:imgEffect>
                      <a14:brightnessContrast bright="21000" contrast="-66000"/>
                    </a14:imgEffect>
                  </a14:imgLayer>
                </a14:imgProps>
              </a:ext>
              <a:ext uri="{28A0092B-C50C-407E-A947-70E740481C1C}">
                <a14:useLocalDpi xmlns:a14="http://schemas.microsoft.com/office/drawing/2010/main" val="0"/>
              </a:ext>
            </a:extLst>
          </a:blip>
          <a:srcRect/>
          <a:stretch>
            <a:fillRect/>
          </a:stretch>
        </p:blipFill>
        <p:spPr bwMode="auto">
          <a:xfrm flipH="1">
            <a:off x="7137400" y="2229160"/>
            <a:ext cx="475129" cy="47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0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0622"/>
            <a:ext cx="5867400" cy="500066"/>
          </a:xfrm>
        </p:spPr>
        <p:txBody>
          <a:bodyPr/>
          <a:lstStyle/>
          <a:p>
            <a:r>
              <a:rPr lang="en-US" dirty="0" smtClean="0"/>
              <a:t>Era of continuous breaches</a:t>
            </a:r>
            <a:endParaRPr lang="en-US" dirty="0"/>
          </a:p>
        </p:txBody>
      </p:sp>
      <p:sp>
        <p:nvSpPr>
          <p:cNvPr id="4" name="AutoShape 2" descr="data:image/jpeg;base64,/9j/4AAQSkZJRgABAQAAAQABAAD/2wCEAAkGBxITEhISExEUFBAUFBAQFRUUEBUVFBIVFRcWFhQUFBQYHSkgGBwlHRQUITEhJSkrLi4uFx8zODMsNygtLisBCgoKDAwMDgwMDywZFBkrLCs3LCssKywsKysrKyssKysrLCssKywrKyssKysrKysrKywrKysrKysrLCsrKysrK//AABEIAOEA4QMBIgACEQEDEQH/xAAcAAEAAgMBAQEAAAAAAAAAAAAABAUDBgcBAgj/xABDEAABAwEEBgcFBQcDBQEAAAABAAIDEQQSEyEFBjFBcZEiUWGBobHBMkJScoIHQ5Ky0RQjU6LC4fCD0vFiY4TD8lT/xAAVAQEBAAAAAAAAAAAAAAAAAAAAAf/EABQRAQAAAAAAAAAAAAAAAAAAAAD/2gAMAwEAAhEDEQA/AO4oiICIiAiIgIiICIomlbVhxPeNoFG/MTdb4kIKnTutEcButa6R94MN2gAcdxce8nqoqwa5P/8Azu7pGepC0vXG3ujmiiYamNjnvrnee/Kp7cnfiVZFrA4bWA8HEfqg6a3XLrs83dhH/wBiyN1zj3xTD/RJ/LVc4j1hbva4cipUen4viI4goOgjXOz7zIONlnH9CzM1usp+9A+Zrm/mAWgM05F/EHfUKQ3TUX8Vn4wg3tutVkP38f4wpTNOQHZLGfrb+q58NLQ/xYvxs/VfRttmO0wHiYyg6PHbmHY4HgarILS3rXNWixn3LP3NjrzCkRWeD3at+SeRn5HBB0QTN619B461oMcAHszTj/yZHeDiVnbibrVL34Z/pQbxeXq0xs9pGy0j64AfyuaketEkUrYpWMfeF6/G4tpU0ALHV2553tyDc0Uex2xkgN05ja0ijhxHqpCAiIgIiICIiAiIgIiICIiAqTWOWpij63GQ8GDLxIV2tH1y0jcbapvgYIGfN/8ATwO5BzLSdox7TM/aC9zW9rW9FtONK963KPUAFoOKQaCvQBFd61XVCyX7REDmA4SH6Mx/NdXYWOoAg0OT7Pn7pm98Z9HKLLqDP7rojxc9vk0rpF9e30HLX6j2oe6w/LL/ALmhRn6o2ofcu7nMPk5dcvJVBxqTVy0jbBJ+Gvko0miZhtikH+k/zou3ZJQIOESwlvtUb83R818tZ1EdxHou83AsEtgid7UbHcWNPmEHEmukGxzxwcVnj0naG7JZB9RPmuuv1fsp+4i7o2jyCjv1Ush+5aOBcPVBzSLWa1N+8r8zG+YAKt9DzvtH719L8j2sbQUFGGnmHFVmullihnfHEKBoaCLxPSIqdvELZ9VrHdMTN0bLx47PMlBsrrThTQuG94jd2tdl5kHuW1rSJhiWiJg/iM5N6TjyC3dAREQEREBERAREQEREBERB8TyhrXOOxoLjwAquQ6/2oiGGI+1I8zP8/Nw5LpusUn7oM3yObH3Zud4NPNcZ1wtmJbX59GMNiHVlVzvzeCC5+z2y9J8h3BrB+Z39H4VvokWu6o2S7Z2uAoXC+RvF7OncKDuV5nRBnxF7iKJfTEQTMRe4ih4q9xUEy+vQ9QxIvcRBMvr2+oeIvrEQSw9ePmDQXE5AEngMyo2IqfW63Ydkloek8CIZ/GaOI4NvHuQc5kkNotTS7MvlMrt9BW/d4DJvBdH0AyjZJD13Rwbt8Vz/AFYjrLJJuY2g4uqT4NHNdEjbcs7G7yKnvzKCVqzFftDnn7th/E808gea25UOp8FInSb5HuI+VvRHiHHvV8gIiICIiAiIgIiICIiAiIg1vWS1hryXHowxOeeLv7N8VxGyEyPvO9qR9Txeau5CvJdC+0DSNLNK6vStEtwfKMvyMPNaLoWGsjB1Vd6D+pB1bV6QVY3gFtNrw2sJcBQLnUFsuDo7ev0U60aScWMNa+0D257+aCxtFraT0VGMyp5pBtbkOrqXy21OG9BdiVe4qqWW3rWZs/agscVe4qr8ZfQmQWGKvRKq8TL0TILASrUdf7blFHX4pD+Vv9XIrYBKue62WkyTvptq2JvBuVPxOce9Bcao2X90zrlkr3Vp5BbhpqWgoPdHjuVdq1ZQ1zGjZFGOdKDyVjAzFtMbdxeHH5WZ+gQbjo2zYcUcfwta08aZ+KkoiAiIgIiICIiAiIgIiICh6XnLIZCPaIut+Z3Rb4lTFTawS5xM7XSu4Nyb4u8EHJ/tGtNZoYBsiZUjtdkPBvioWgGZud23RwGXnXmqzS1sxbTPNtBe6nBvRaOTQrfRbbsYCC3xF9mbKig4iYiKliVMRRMRMRBLxF6Jqb1DxExEFg22FfYtvYqzETEQWn7d2eK8NvPUqzETEQTZ9IENLicgC7LszWq6MiMlpjBzoTI7iMyfxEKx0pPRlPiIH9R8AV8aox1dLL1UYOO0+bURv+hxdikfvcaDgMgrHVKC9NJJuYwMHFxqfBo5qFI25DGzsBPmfNX+qMFIA87ZHPf3Vut8BXvQXaIiAiIgIiICIiAiIgIiIC0bXXSWHFa5Qc2twGfNSn5neC3W0ShjXOOxoLuQquPfaZbCIrPBXpSOdM/uoc+Ln/ylBo9mZk0dZHIZn05rYmPoAFRWQdMf9IHM5/orPEQS8RMRRMRMRFS8RMRRMRMRBLxExFExExEEvETEUTETEQS8RMRRMRMRBg0rN4Dxd/x4rZtULH+6hbvkdfPDb5ALTLTV7g0bXuDR2e6PKveupavQAPy9mNgA7K5eQRErTD6m6NuTBxOQ81vFkhDGMYNjWtbyFFpejo8S1RjcHGU/RmPG6t5QEREBERAREQEREBERAREQVmnn/uwz+I5rfpHSd4Np3rhuu1txrdIK9GOkQ+nN3iSO5dh1ltoYXvPswRFx+Z1SfBo/Evz++YuxJD7Ty4ni8knzKCVYnbXdZJUrEUCF1AAvvERUzETEUPETEQTMRMRQ8RMRBMxExFDxExEEzETEUPETEQTMRfL5cj/nBRcRL+znyz86ILDV6C/amjdGC/lRo8Sun6Jbdhe/4iT3DILQNTIejLLvJDB3f3K6JaW3IWs6gByzKInanQ1fNJ1BsQ4+07+lbUqjVaC7Z2He+sp+rMeFFboCIiAiIgIiICIiAiIgIih6XluxPptIuDi7ojzQc4+0jSVLG+h6VpkAHyVr+VtO9csfGS1oG7pHyHqtu+1G2XrTFA32YowT8zzs7g0fiWv2Vm093LJBBvpfWe2WQ+03vH6KvvoqVfXl9RsRMRBJvr2+ouImIgk30vrCw1y37u3sXyXUy3oJN9eX1ge6lOAPNfOIgk319X+i493qfRRA9TrLAXuhj+Nza8CanwRHQdUrFSOzx0zPTd4uPmtk0vVzmsG1xa0cXGij6Bi6bjua0NHE5+SsNFR4lsZ1MvSHuF1via9yDcYYw1rWjY0Bo4AUC+15VeoCIiAiIgIiICIiAiIgKo02+ro2bhelPcLrfzHkrdUkrcR8rt1RGODPa/mLuSD8/wCk7bj2qabaHPcW/KMm+ACnww0aAsWlNUrXZnubgufGD0XsF4ObuqBmCq6SeSP22PZ8wezzogtyxRLTYWu7D1j161DZpQ/Ef5T6LK3SXaOX90EObR0g2dIdmR5KG9rhtBHEEK8FvHZzI9Cvr9qad3iD6oNfvpfV8cM+6Pwr5McfU0cRTzRVI1w/zNX+htEutZEbSMXY12y8PhcDty2FeMhB2Ad1FdaI0l+zuBjHTJAL99K5hvUKb0RF03qo6Jzr8kbczlfDnADYLtcsqb1RPsjW9vaSPIH1Wx6bmxpZA49Nr3hrviAcaNd29R7lRPZRBGubhvyV7qnBftJdujb4nIeAKp6Uz6gT6DzW16lWakL3+9I6g4DojxJQb7ooXYS/e4ud6BTtUxQyydZEY4NFT4uUO2kMia3qAHIZqRoh12Jo3npHi7NBtDZ1kEipGWhSIp0FsHL6UWF6khB6iIgIiICIiAiIgxWmYMY552Na53IVVfYo7rGg7aVPE5nxKzaWNQxnxvbX5W9I+QHehyCCJbGt3qG6ztKhl+O95dIWRNN0BpoXEbTXcFHkeIpWNZI5zHGhDjUtO6h7kGW06Dgf7UTDxY0+ipdJ6pWINLjAwcDdr3hbXVYbRCHCh2Ag8kGgnUuxPGWJGTXISV8XAhQ5NQoj7Fpd9TWnyougTWBhJOeY68h2hYH6Oqa3qml3MD/P+UHOJNRpfctEbt2YI9VCm1YtjDdFxx6hKAeTqLqUejwC0mhpXdvO9YLRo8uL3E5+52IOVSaKtba1s7id9A135SVGdit9qJ4+lwXYbHZQ0ZsDXbDnWvavt9nadyDjtq0gHPcTWpNdvXnvXjrYDvz6yNvJdZtGi4n+1Gx3FgPmq2bVayu+4YODbv5aIObxMdK4RxirnUGW4byexdP0HYAzAiGxgBPbdG08SvbDoeGGuHG1tdtBmeJ2qy0S3pyP3NAaPMoPNMOvODeshvPb4KY16q5H3pa9VXc8gpbHoLCN6nWYKuswqruxxIJkDFJC+WNX2gIiICIiAiIgIi8JQQXNvzH/ALbQ0cX5u8A1fb4zmsWi3VBedsjnP7j7I/DRWKDndssssbnANJaSSCM9prQ817o+wvLsSQUAzAO0nrK3a2Bg2gVVPbm3muA3ghBBgvzC82RscdSAS2851MiabgvizWhwe6JxBLcw4bCOG5VBnkYAyhBGWw+HNT9EWRwq9/tHyQfWndJYLBdF6V5uRt63dZ7BUc1qmkJXNNZ7RLfO0s9hnZkrzWUlktmtBBMcbnB9PdDqZ+fIKsfFA0vc61Rvs7yXhoBMvSNbt3dtpVBZav22Qukhldecyjmu3lp61cOKqdB2Z16Sd7bhkoGtO1rG7K9pUova6UMef3YF52dL24CvUgzCUHesVpmuivLtXxpeSANGGwNeDkW5c/DmsNsrRruoglBNboudzb5exppUNOZ68yolnmJqD7QNCsU2lHEUB2/51+i9sUZAJO0oM0hWey9GAne8k89ngo87eies5DvyWfSbrrWt3Nb5DJBWxuzce2nJTbPmq2BXejYK0QWmj4FfQR0UWxQUCsGhB6F6iICIiAiIgIiICjaSNIpKbbj/ACKkrBbmXo3t3lrgOJGSCHo21sLW5gEAC6ci002EKX+1ipHUKrV2aQjMbXTBlQAHF1BQjIgnjVfEFssLzkW1OXQnNeQcgu55g/iobnKJ+zRe7NK36qjxQ2R3u2kH5mN9KIMzgF4VhNktG50Tu9zf1WNzLQNsQPyvB80GaQAgggEHIgioPEKFHoyBpvNhjDusMGXDqX060PHtQyD6ajwKxnSDd9R8zSPNBKKr7bZCTeaaHYe1SG2pp2OB7191ruQVkNgNauPcp5CyXCvRF1lBEwG12Z8FIZD18lma0DYjkEUtrIxu6pce4frRQtLzVJ7TTuCnRu6UjvhaGDicz6KqnF54HV6oMlghqVtui7LSirNEWPYtqssNAgzRMosi8C9QEREBERAREQEREBY5hksiEIOXa8apOncHsJBBc6hzaS6lTTcctq0W0aq2tv3QdwcPWi/Qz4Adyjv0ew7hyQfnhtktUWxkzPkJp/IVlZp21s+9kHzCv5gu8y6FjPujkoM+rMTvdHJByCDXO1D32O+Zn+0hWMGv8w9qNp+V7h4Gvmt6teo8DtsbDxYFT2n7OotzacCR6oK+D7Qx7zHjgWn1U6LX6A+04j5oneYFFWWn7OyPZc8ePmqu0ajzt2PrxZ6goNxZrJZJN8LuQPipDJ7M7Y0fS9c2m1atLfdB5/ooj9HTt+6d3IOshsO6SRv1VX0Ivhnr8zR6UXI22u0M96dv1PI5HJSYtYrQPva/M1v9kHVMGXc5juYXhilOV1o7b1RyXOYNbpx8B5t8anyWxaD1rxTcNWvoTQmoNNtHb0F5K6625scCS7tPXwWLRVmvuLus+AyWK1Sue9oaOk4XcvPuzW06I0eGtaOoBBN0fZqAKzaF8xMosiAiIgIiICIiAiIgIiICIiAiIgIiIPKLwsC+kQYzCOpYnWRp3KSiCvk0Ww7goc2gIz7oV4iDU59VYz7oVZadS2H3Qt+ohag5XadQ2/COS+tHan4bqgAHZUCh5rqBiC+cEdSCg0ToVrM6dLrOZV9FFRZA1fSAiIgIiICIiAiIgIiICIiAiIgIiICIiAiIgIiICIiAiIgIiICIiAiIgIiICIiAiIgIiI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EQERAQDg8QEA8PEBAQEBAVFRAPEQ0PFBgWFhQSFBYZHCggGBolJxQUITEhJSosMC8uFx8zOTMsNygtLisBCgoKDQ0NFAwMFCwcFBwrLCwrKywrLDcsKysrLCsrKysrLCwrNysrKysrLCsrKysrNysrKysrKysrKysrKysrK//AABEIAQ8AugMBIgACEQEDEQH/xAAcAAEAAgIDAQAAAAAAAAAAAAAAAgYEBwEDBQj/xABMEAACAgACAwYQCwYHAQEAAAAAAQIDBBEFEiEGMVGS0dITFSIyQVJTVXFyc3WBkbGyBxQkJUJDYWKUobMjNVSDk8EzNGOCoqPwFxb/xAAVAQEBAAAAAAAAAAAAAAAAAAAAAf/EABYRAQEBAAAAAAAAAAAAAAAAAAARAf/aAAwDAQACEQMRAD8A3iAAAAAAAAAAAAAAAAAAAAAAAAAAAAAAAAAAAAAAHjbptNvCwhqQVl10tWuL3tmWbfrSy+0D2QVRaS0jknP4hW2s9Wc5KST3s8myejt0N6xMMNjK6l0VZ1WVtuEs1mntbzTya8IFoAAAAAAAAAAAAAAAAAAAAAAAAAAAp+7V54nR8fv2P86+QuBTt1m3G4KPBGb/APeoCWnf8Wf+32IwMVLLE6Kfgj/2Nf3M7Tj/AGtnh/sjzNITynouXBavyuKjYYI6w1iKkCOsNYCQI6w1gJAjrDWAkCOsc5gcgAAAAAAAAAAAAOGyh7ssfCnH4edjerCjW2LNtt2JJL0Ft03pKOGosvntVcc8t7Wk9kY+ltIo0pzql0e/KzSNyU22s44Ct7YV1xezXye/2M/C2HZjrcVfKVqrqwlU23GWJnqTkvsrjnLP0GHfQp9C6JpOOdDbr1MLOSg89bfbWe0wtJY2upO7FWvOT7LcpzfAuyytYjdxFPKrDZx4ZySb9CTy9ZUbB6aXd95fgYc8dNLu+8vwUOea3e7uf8LXxpchF7vp/wALXx5cgVsrppd33l+Chzx00u77y/BQ55rN/CBP+Fq48uaRfwhT/hKuPLmgbO6aXd95fgoc8dNLu+8vwUOeavfwiWfwlXHlzSL+Eaz+Eq48uaBtLppd33l+Chzx00u77v8AAw55qt/CRZ/B1f1Jc0j/APSrP4Or+pLmgbcq0vivq9I4O59rdTZhc/8Actn5no07q5VOMdIYeWG19kb4tXYef++O9+f25GpdF7v8La1DE1Sw0ns18+iVZ/bJJOPpWX2l3wGIcFqqUZ02LbCWU6bYvtl2M+2QGyabVJKUWpRks0000095pnaUXQ97wV1VcXL4hjJuFcZPWeDxO/0PPsxfY8OfYed4iyCQAAAAAAAAYDArm7CGusHW+tsx+HjNdtHqpZfkiq42zOy2yb+lObfAs2y2bqeuwHnCj2TKXp5ZU4nyd3sZcGrtM6SlibZWSby3oR7EIdhcv2nnNkmyDYEWdbZKTOtkEWyEmSkzrbAi2QZJkJMCLZBnLZBgcSZsD4LtNycp4Kx60VB2UZ/QyfVw8G3NeBmvWywfB6/nLDfb0bP7V0KwDeeOzlgLn9KqVFsH2soWJay9DZsGJQ8Qvm/F+Tj78S+RAmAAAAAAAAGAwK9up67AecKPZMp26NfsMR5O73WXHdT12A84UeyZUd06/YX+Sv8AdZRpdsgyTZ1yZBGTINkmzrkwIyZBs5ZBgRZBslJnWwOGQkyTOtsDhlh+DuOeksN9nRv0rCvKOZaPg+jlpDDJf636UwN6YpfN+K8nD34l5iUjGr5vxPk4e/Eu8QJgAAAAAAABgMCvbqeuwHnCj2TKpurX7C/yV/uste6nrsB5wo9kyr7r18nu8lf7rKNHNnXJkmyDZBGTOuTJSZBgRZBnLINgRkyDJMgBFs4jDM7VVw+okBxGORYPg/8A3jhv536VhX2e/wDB/wDvHDfzv0rAN86QXzdifJQ9+JdYlM0kvm7EeSr96Jc4gTAAAAAAAADAYFe3U9dgPOFHsmVrdkvk93kr/dLLup67AecKPZMru7NfJ7fJYj3SjQsjrbMxs65JcBBhyZBmU4rgRFxXAgMRkdR8BlsgwOjoXCznJLeJtkJARZE5ZFgcNnv/AAffvHDfzv0rCvMsHwffvHDfzv0rAN/6UXzdf5Gv3olxiVDSy+bb/I1+9Et8QJgAAAAAAABgMCvbqeuwHnCj2TK/u2XyezyWI90sG6nrsB5wo9kzyd1mFdlMor6Ssrz4NeLSYHz+yEmTtg4txkspRbjJdlSWxo6mBFkWzlkGwIyZBkmQbAi2QZKRBgcEWzlkJAcMsHwffvHDfzv0rCvMtnwY4GVmOViT1cPXOTf35pwjH05y4oG+NLr5tv8AI1e9Et0Sq6ehq6PxEe1qrXqlFFqiBMAAAAAAAAMBgV7dT12A84UeyZO2lTUoy3pZp8pDdT12A84UeyZ2xe1+Fgat3bbh5Tm7aco2Pfz2Qv8Atz+jP2/ma8xWicRW8rMPbF+JKUfRJZp+hn0xJJrJpNPfT2pmFPRVL26ur4JNFHzW8Jb3K3iT5CEsHb3K3iT5D6V6UU/e4zOelFP3uMwPmZ4O3uNvEnyEXg7e428SfIfTXSin73GY6UU/e4zA+YXg7e42/wBOfIR+JW9xu/p2ch9QdKKfvcZnPSir7/GYHy48Hb3G7+nZyEPiV3cLv6dnIfU3Sin73GZx0op+9xmB84aI3H4zEtZUypr7NlqdaS+yL6qXoXpN4bhtyNeCqiknseu5SWU7rO3kuwl2F/52bD4GqG2MFnwvqmvWZMmB526X/I4rxI+/Es0SsbpP8jivEj78SzxIJgAAAAAAABgMCvbqeuwHnCj2TOVLa/CzjdT12A84UeyZ1qW1+FgdeNgp2UQmlKDdrcXtjJxhms12TmzA0r6mriQ5CF90Y20Sm1GK6KnJ7Em47M2dtmPpf11XGiVGFZha19VVxIchzo6Kjd1MVFSqk5KKUU2pJJ5LZntJWYqp/W1ceHKRwlkXanFqSjVJNxaaTclks14GB24HCVzg5zrhOcrbs5SipN5TkktvYySFuDqW9TVxIchzgMZVCtwnZCE1ZdnGTUWs5ya3/CjmzG0v62rjR5QMR4WttLoVeTeT6iC/NI7NbWwtCk29d4aMtr6qLlFNPwh4qrNPoleSefXRf9yMXq4ejW2KEsPKX3UpRbbAzbMBSt6mriQ5DFswlfcquJDkMyzSFL3rquNExrMXV3Wrjw5QMeiuMbaXGMYtzlFuKUc46k3k8t/eR7MpHjxti7KlGUZNWSk9VqWS1JrN5b2+j05SAxd0L+Q4rxI+/EtMSp6efyHFeJH34lsiRUwAAAAAAAAwGBXt1PXYDzhR7JmLr7X4WZW6nrsB5wo9kzzXPa/CwMiy6MVnOSS4W0l+Z1fHqe6VcaJGrJ30ZpPLor4dqg8melayo8/49T3SrjROynEQlnqSjLLfyaeXqFs3wv1sw9b9rFvfdUs32XlJZZgZVmLrTylOCa303HNEfjtXdK/XEyND7KU1sbsubfC9eS2+pHZbZLhfrYGH8dq7pX64nfK1JZtpLfz7GRCNknKKbbTaTTeaae+mjzaHnVh09qc8Omt/Na0dgGd8ep7pVxoj49T3SrjRPStZh2zfC/WwIVYquTyhODfAmm/yOyUzAxEuqqb2tWNJva0nCez8kd8pgNNP5DivEj78S3RKbpV/IMX4kffiXKJFTAAAAAAAADAYFe3U9dgPOFHsmeI59U/C/ae3up67AecKPZMrcrOql4z9pRmUYhQtrnLPVjrptJyy1o5LYtpnT0rS/pS4lvNPHjJtqMYuUpb0Vtby2s7nhru4z9dfOCMuePqf03xLeaYs7lKcXHNqMJJvKUVm2nltS4CLot7lL11846pylF6s4uLyzWeW1b2aaeTA9PRukKoVKFknGUZWZrUskmpSck04p8J2T0jS/rP+u/mHlVRsms4VTlHNrWSWTa38s3tJOq3uM/8AjygZqxtSal0TPJ55KF2by7CziYFMtWFWafUSqlJLa0oyTez0BxsX1U/+L/LM61dsTWbzyySWbk3vJLhA9yzS1L+lLiW80x56Qqf0nxLeaYjwt3cZ+uvnEXRb3KXrr5wEr74ycFBt5Tcn1MopLVkuylwknMx7NaOWvCUdbNJ9S02tuWab2kXYBl6QeeAxfiR9+JdolFxUs8Bi/Ej+pEvUSKmAAAAAAAAGABXt1PXYDzhR7JlQnZ1UvGl7S2bttaFFd8U38VxNGIkl2YReUvykVDS0Oh2y1XnXZ+1qkt6dU9sWvXl6C4PS0HLPEV+Lb7rLDaim6M0h0GyNmrrZKScc8s1JZb57Et00H9TPjx5oRm2xPK0q8nV4k/eJy0/W/qp8ePNPP0jpBWuOrFxUE1tak228895AWTQS+Tw8a335HbcjwtHafVVca3U5arl1Slq55tvey+07Zbo4v6mXHXNAz9Xql4UeDo+XVYdf6tPvRMt6ejvqqWa3urWWfFPKw2I1JQlv6koyy4dVp5fkBebkYVsTBlung/qZcePNOqW6Ct/VT48eaBzpTZCPlV7kzzXYdmkdKRsioxg45S1m3JSz2NZLJLhZ5ztA9qcs8Bi/Ej+pEv8AEojw7WEVL/xMZZXTBdnLWznLwL+zL3EipgAAAAAAAAADqvpU4yjJKUZJxkntUovY0ygaT0XLBxdV0LL9HpylTdDqrtHuW+mvpQ/9sZsQi4gaq6U2TWvhZQxdfbVPOaX3q31UX9mRhzqti8pVWRfA4ST/ADRsTHbk8JbLX6F0Kzf6JU3TLPh6nZn9uR1Q3NTjshpHHpcDsjZlxolo1/lPtJ8WXIMp9pPiy5DYfSG7vljPXTzB0hu75Yz108wUa8yn2k+LLkGU+0nxZchsPpDd3yxnrp5g6Q3d8sZ66eYKNeZT7SfFlyDKfaT4suQ2H0hu75Yz108wdIbu+WM9dPMFGvMp9pPiy5BlPtJ8WXIbD6Q3d8sZ66eYOkN3fLGeunmCijYXReJt6yix/a4uK9bPVw+Apw0ovET6Ne+sw1XVzlLg2bxY/wD8ypf42Mxty7V26kX6IJe09LR2iKMOn0CqMG9+S2zl40ntfpYHn6G0bZKz41iklbq6tNK63C1vscGs97ZvbeFnvpBI5IAAAAAAAAAAAAAAMgAOMhkcgDjIZHIA4yGRyAOMhkcgBkAAAAAAAAAAAAAAAAAAAAAAAAAAAAAAAAAAAAAAAAAA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2834"/>
            <a:ext cx="9180066" cy="335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9512" y="1231592"/>
            <a:ext cx="2178968" cy="1477328"/>
          </a:xfrm>
          <a:prstGeom prst="rect">
            <a:avLst/>
          </a:prstGeom>
          <a:noFill/>
        </p:spPr>
        <p:txBody>
          <a:bodyPr wrap="square" rtlCol="0">
            <a:spAutoFit/>
          </a:bodyPr>
          <a:lstStyle/>
          <a:p>
            <a:r>
              <a:rPr lang="en-GB" b="1" dirty="0" smtClean="0">
                <a:solidFill>
                  <a:srgbClr val="00B050"/>
                </a:solidFill>
              </a:rPr>
              <a:t>Operational </a:t>
            </a:r>
          </a:p>
          <a:p>
            <a:r>
              <a:rPr lang="en-GB" b="1" dirty="0" smtClean="0">
                <a:solidFill>
                  <a:srgbClr val="00B050"/>
                </a:solidFill>
              </a:rPr>
              <a:t>Sophistication</a:t>
            </a:r>
          </a:p>
          <a:p>
            <a:endParaRPr lang="en-GB" dirty="0" smtClean="0"/>
          </a:p>
          <a:p>
            <a:r>
              <a:rPr lang="en-GB" dirty="0" smtClean="0"/>
              <a:t>Year of the breach</a:t>
            </a:r>
            <a:endParaRPr lang="en-GB" dirty="0"/>
          </a:p>
        </p:txBody>
      </p:sp>
      <p:sp>
        <p:nvSpPr>
          <p:cNvPr id="29" name="TextBox 28"/>
          <p:cNvSpPr txBox="1"/>
          <p:nvPr/>
        </p:nvSpPr>
        <p:spPr>
          <a:xfrm>
            <a:off x="2993053" y="1231592"/>
            <a:ext cx="2299027" cy="1477328"/>
          </a:xfrm>
          <a:prstGeom prst="rect">
            <a:avLst/>
          </a:prstGeom>
          <a:noFill/>
        </p:spPr>
        <p:txBody>
          <a:bodyPr wrap="none" rtlCol="0">
            <a:spAutoFit/>
          </a:bodyPr>
          <a:lstStyle/>
          <a:p>
            <a:r>
              <a:rPr lang="en-GB" b="1" dirty="0" smtClean="0">
                <a:solidFill>
                  <a:srgbClr val="00B050"/>
                </a:solidFill>
              </a:rPr>
              <a:t>Daily leaks of </a:t>
            </a:r>
          </a:p>
          <a:p>
            <a:r>
              <a:rPr lang="en-GB" b="1" dirty="0" smtClean="0">
                <a:solidFill>
                  <a:srgbClr val="00B050"/>
                </a:solidFill>
              </a:rPr>
              <a:t>sensitive data</a:t>
            </a:r>
          </a:p>
          <a:p>
            <a:endParaRPr lang="en-GB" dirty="0" smtClean="0"/>
          </a:p>
          <a:p>
            <a:r>
              <a:rPr lang="en-GB" dirty="0" smtClean="0"/>
              <a:t>40% increase in</a:t>
            </a:r>
          </a:p>
          <a:p>
            <a:r>
              <a:rPr lang="en-GB" dirty="0"/>
              <a:t>r</a:t>
            </a:r>
            <a:r>
              <a:rPr lang="en-GB" dirty="0" smtClean="0"/>
              <a:t>eported breaches</a:t>
            </a:r>
            <a:endParaRPr lang="en-GB" dirty="0"/>
          </a:p>
        </p:txBody>
      </p:sp>
      <p:sp>
        <p:nvSpPr>
          <p:cNvPr id="30" name="TextBox 29"/>
          <p:cNvSpPr txBox="1"/>
          <p:nvPr/>
        </p:nvSpPr>
        <p:spPr>
          <a:xfrm>
            <a:off x="6156176" y="1268760"/>
            <a:ext cx="2807865" cy="1477328"/>
          </a:xfrm>
          <a:prstGeom prst="rect">
            <a:avLst/>
          </a:prstGeom>
          <a:noFill/>
        </p:spPr>
        <p:txBody>
          <a:bodyPr wrap="square" rtlCol="0">
            <a:spAutoFit/>
          </a:bodyPr>
          <a:lstStyle/>
          <a:p>
            <a:r>
              <a:rPr lang="en-GB" b="1" dirty="0" smtClean="0">
                <a:solidFill>
                  <a:srgbClr val="00B050"/>
                </a:solidFill>
              </a:rPr>
              <a:t>Relentless attacks  &amp; breaches</a:t>
            </a:r>
            <a:endParaRPr lang="en-GB" b="1" dirty="0">
              <a:solidFill>
                <a:srgbClr val="00B050"/>
              </a:solidFill>
            </a:endParaRPr>
          </a:p>
          <a:p>
            <a:endParaRPr lang="en-GB" dirty="0" smtClean="0"/>
          </a:p>
          <a:p>
            <a:r>
              <a:rPr lang="en-GB" dirty="0" smtClean="0"/>
              <a:t>500,000,000</a:t>
            </a:r>
            <a:r>
              <a:rPr lang="en-GB" dirty="0"/>
              <a:t>+ records </a:t>
            </a:r>
            <a:r>
              <a:rPr lang="en-GB" dirty="0" smtClean="0"/>
              <a:t>leaked</a:t>
            </a:r>
            <a:endParaRPr lang="en-GB" dirty="0"/>
          </a:p>
        </p:txBody>
      </p:sp>
      <p:sp>
        <p:nvSpPr>
          <p:cNvPr id="14" name="Right Arrow 13"/>
          <p:cNvSpPr/>
          <p:nvPr/>
        </p:nvSpPr>
        <p:spPr>
          <a:xfrm>
            <a:off x="2339752" y="1679737"/>
            <a:ext cx="360040" cy="5226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5436096" y="1708936"/>
            <a:ext cx="360040" cy="5226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213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2648525"/>
            <a:ext cx="9505056" cy="492443"/>
          </a:xfrm>
          <a:prstGeom prst="rect">
            <a:avLst/>
          </a:prstGeom>
          <a:noFill/>
        </p:spPr>
        <p:txBody>
          <a:bodyPr wrap="square" rtlCol="0">
            <a:spAutoFit/>
          </a:bodyPr>
          <a:lstStyle/>
          <a:p>
            <a:r>
              <a:rPr lang="en-GB" sz="2600" i="1" dirty="0" smtClean="0">
                <a:latin typeface="Calibri Light" pitchFamily="34" charset="0"/>
              </a:rPr>
              <a:t>“the substantial growth of data is fast becoming unmanageable”</a:t>
            </a:r>
            <a:endParaRPr lang="en-GB" sz="2600" i="1" dirty="0">
              <a:latin typeface="Calibri Light" pitchFamily="34" charset="0"/>
            </a:endParaRPr>
          </a:p>
        </p:txBody>
      </p:sp>
      <p:sp>
        <p:nvSpPr>
          <p:cNvPr id="12" name="TextBox 11"/>
          <p:cNvSpPr txBox="1"/>
          <p:nvPr/>
        </p:nvSpPr>
        <p:spPr>
          <a:xfrm>
            <a:off x="827584" y="5301319"/>
            <a:ext cx="1944216" cy="646331"/>
          </a:xfrm>
          <a:prstGeom prst="rect">
            <a:avLst/>
          </a:prstGeom>
          <a:noFill/>
        </p:spPr>
        <p:txBody>
          <a:bodyPr wrap="square" rtlCol="0">
            <a:spAutoFit/>
          </a:bodyPr>
          <a:lstStyle/>
          <a:p>
            <a:pPr algn="ctr"/>
            <a:r>
              <a:rPr lang="en-GB" dirty="0" smtClean="0">
                <a:latin typeface="Calibri Light" pitchFamily="34" charset="0"/>
              </a:rPr>
              <a:t>What data are we talking about?</a:t>
            </a:r>
            <a:endParaRPr lang="en-GB" dirty="0">
              <a:latin typeface="Calibri Light" pitchFamily="34" charset="0"/>
            </a:endParaRPr>
          </a:p>
        </p:txBody>
      </p:sp>
      <p:sp>
        <p:nvSpPr>
          <p:cNvPr id="15" name="TextBox 14"/>
          <p:cNvSpPr txBox="1"/>
          <p:nvPr/>
        </p:nvSpPr>
        <p:spPr>
          <a:xfrm>
            <a:off x="6511588" y="5302949"/>
            <a:ext cx="1512168" cy="646331"/>
          </a:xfrm>
          <a:prstGeom prst="rect">
            <a:avLst/>
          </a:prstGeom>
          <a:noFill/>
        </p:spPr>
        <p:txBody>
          <a:bodyPr wrap="square" rtlCol="0">
            <a:spAutoFit/>
          </a:bodyPr>
          <a:lstStyle/>
          <a:p>
            <a:pPr algn="ctr"/>
            <a:r>
              <a:rPr lang="en-GB" dirty="0" smtClean="0">
                <a:latin typeface="Calibri Light" pitchFamily="34" charset="0"/>
              </a:rPr>
              <a:t>How do you know?</a:t>
            </a:r>
            <a:endParaRPr lang="en-GB" dirty="0">
              <a:latin typeface="Calibri Light" pitchFamily="34" charset="0"/>
            </a:endParaRPr>
          </a:p>
        </p:txBody>
      </p:sp>
      <p:sp>
        <p:nvSpPr>
          <p:cNvPr id="17" name="TextBox 16"/>
          <p:cNvSpPr txBox="1"/>
          <p:nvPr/>
        </p:nvSpPr>
        <p:spPr>
          <a:xfrm>
            <a:off x="3661310" y="5302700"/>
            <a:ext cx="1876836" cy="646331"/>
          </a:xfrm>
          <a:prstGeom prst="rect">
            <a:avLst/>
          </a:prstGeom>
          <a:noFill/>
        </p:spPr>
        <p:txBody>
          <a:bodyPr wrap="square" rtlCol="0">
            <a:spAutoFit/>
          </a:bodyPr>
          <a:lstStyle/>
          <a:p>
            <a:pPr algn="ctr"/>
            <a:r>
              <a:rPr lang="en-GB" dirty="0" smtClean="0">
                <a:latin typeface="Calibri Light" pitchFamily="34" charset="0"/>
              </a:rPr>
              <a:t>What are the risks?</a:t>
            </a:r>
            <a:endParaRPr lang="en-GB" dirty="0">
              <a:latin typeface="Calibri Light" pitchFamily="34" charset="0"/>
            </a:endParaRPr>
          </a:p>
        </p:txBody>
      </p:sp>
      <p:sp>
        <p:nvSpPr>
          <p:cNvPr id="13" name="Title 1"/>
          <p:cNvSpPr>
            <a:spLocks noGrp="1"/>
          </p:cNvSpPr>
          <p:nvPr>
            <p:ph type="title"/>
          </p:nvPr>
        </p:nvSpPr>
        <p:spPr>
          <a:xfrm>
            <a:off x="251520" y="120622"/>
            <a:ext cx="5867400" cy="500066"/>
          </a:xfrm>
        </p:spPr>
        <p:txBody>
          <a:bodyPr/>
          <a:lstStyle/>
          <a:p>
            <a:r>
              <a:rPr lang="en-GB" dirty="0" smtClean="0"/>
              <a:t>The Data Challenge</a:t>
            </a:r>
            <a:endParaRPr lang="en-GB" dirty="0"/>
          </a:p>
        </p:txBody>
      </p:sp>
      <p:sp>
        <p:nvSpPr>
          <p:cNvPr id="14" name="TextBox 13"/>
          <p:cNvSpPr txBox="1"/>
          <p:nvPr/>
        </p:nvSpPr>
        <p:spPr>
          <a:xfrm>
            <a:off x="179512" y="1124744"/>
            <a:ext cx="9505056" cy="492443"/>
          </a:xfrm>
          <a:prstGeom prst="rect">
            <a:avLst/>
          </a:prstGeom>
          <a:noFill/>
        </p:spPr>
        <p:txBody>
          <a:bodyPr wrap="square" rtlCol="0">
            <a:spAutoFit/>
          </a:bodyPr>
          <a:lstStyle/>
          <a:p>
            <a:r>
              <a:rPr lang="en-GB" sz="2600" i="1" dirty="0" smtClean="0">
                <a:latin typeface="Calibri Light" pitchFamily="34" charset="0"/>
              </a:rPr>
              <a:t>“worldwide information volumes are growing at in excess of 60%”</a:t>
            </a:r>
            <a:endParaRPr lang="en-GB" sz="2600" i="1" dirty="0">
              <a:latin typeface="Calibri Light" pitchFamily="34" charset="0"/>
            </a:endParaRPr>
          </a:p>
        </p:txBody>
      </p:sp>
      <p:sp>
        <p:nvSpPr>
          <p:cNvPr id="19" name="TextBox 18"/>
          <p:cNvSpPr txBox="1"/>
          <p:nvPr/>
        </p:nvSpPr>
        <p:spPr>
          <a:xfrm>
            <a:off x="183156" y="1844824"/>
            <a:ext cx="9505056" cy="492443"/>
          </a:xfrm>
          <a:prstGeom prst="rect">
            <a:avLst/>
          </a:prstGeom>
          <a:noFill/>
        </p:spPr>
        <p:txBody>
          <a:bodyPr wrap="square" rtlCol="0">
            <a:spAutoFit/>
          </a:bodyPr>
          <a:lstStyle/>
          <a:p>
            <a:r>
              <a:rPr lang="en-GB" sz="2600" i="1" dirty="0" smtClean="0">
                <a:latin typeface="Calibri Light" pitchFamily="34" charset="0"/>
              </a:rPr>
              <a:t>“800% growth in unstructured data in next 5 years” (Gartner)</a:t>
            </a:r>
            <a:endParaRPr lang="en-GB" sz="2600" i="1" dirty="0">
              <a:latin typeface="Calibri Light" pitchFamily="34" charset="0"/>
            </a:endParaRPr>
          </a:p>
        </p:txBody>
      </p:sp>
      <p:pic>
        <p:nvPicPr>
          <p:cNvPr id="1026" name="Picture 2" descr="https://encrypted-tbn2.gstatic.com/images?q=tbn:ANd9GcS8oFC8M36epGpjmLRUpU-6GC4MCv5ubSz6qm02KmIvYG4qwkPM"/>
          <p:cNvPicPr>
            <a:picLocks noChangeAspect="1" noChangeArrowheads="1"/>
          </p:cNvPicPr>
          <p:nvPr/>
        </p:nvPicPr>
        <p:blipFill rotWithShape="1">
          <a:blip r:embed="rId3">
            <a:extLst>
              <a:ext uri="{28A0092B-C50C-407E-A947-70E740481C1C}">
                <a14:useLocalDpi xmlns:a14="http://schemas.microsoft.com/office/drawing/2010/main" val="0"/>
              </a:ext>
            </a:extLst>
          </a:blip>
          <a:srcRect l="8645" r="5340"/>
          <a:stretch/>
        </p:blipFill>
        <p:spPr bwMode="auto">
          <a:xfrm>
            <a:off x="917720" y="3667513"/>
            <a:ext cx="1705436" cy="1485138"/>
          </a:xfrm>
          <a:prstGeom prst="roundRect">
            <a:avLst>
              <a:gd name="adj" fmla="val 8594"/>
            </a:avLst>
          </a:prstGeom>
          <a:solidFill>
            <a:srgbClr val="FFFFFF">
              <a:shade val="85000"/>
            </a:srgbClr>
          </a:solidFill>
          <a:ln>
            <a:noFill/>
          </a:ln>
          <a:effectLst/>
          <a:extLst/>
        </p:spPr>
      </p:pic>
      <p:sp>
        <p:nvSpPr>
          <p:cNvPr id="2" name="AutoShape 4" descr="data:image/jpeg;base64,/9j/4AAQSkZJRgABAQAAAQABAAD/2wCEAAkGBxQSEhUUEBQVFBUVFRYWGBYYFRgVGBUYFRcXFhcVFxQZHCggHhomHRcUITEhJSkrLi4uFx8zODMtNygtLisBCgoKBQUFDgUFDisZExkrKysrKysrKysrKysrKysrKysrKysrKysrKysrKysrKysrKysrKysrKysrKysrKysrK//AABEIAKoA8wMBIgACEQEDEQH/xAAcAAABBAMBAAAAAAAAAAAAAAAAAgMGBwEEBQj/xABMEAABAwICBgUGCgYIBwEAAAABAAIRAyEEMQUGEkFRYQcTInGBMkJSVJHSFBcjNZOho7HB8CRic7Kz0QgYM3J0kuHxFjRTY4KEokT/xAAUAQEAAAAAAAAAAAAAAAAAAAAA/8QAFBEBAAAAAAAAAAAAAAAAAAAAAP/aAAwDAQACEQMRAD8AvFCCofpbWqrRrVKYZTIaYEh0xAN796CYIUFOulYZsp79zt3is/8AGdY5Mp+x3vIJyhQga5VfQpnwdn/mSf8AjKtfsU7b4dc8B2kE5QoM/XKsMmU+GTs/8y0tL6/V6VJz2sokgWDtqDAn0ggsZC8+Dp4xnq2G+095YPT1jPVsN9p7yD0IhefB084z1bDfae8j4+Mb6thvtPeQeg0Lz78fGN9Ww32nvJLunnGD/wDNhvtPeQehELz18feM9Ww32nvrHx94z1bDfae+g9DIXnkdPeM9Ww32nvpxvTvjPVsN9p7yD0Ehef8A49cb6thvtPeW3ovpxxDnhtehQa02Bbt585dkgvWUKm9MdKuNoGRRwzmESHRUv/8AcLmN6bMXb5DD8/7T6u2gvdCo5vTPi5HyGHv+099bFPpfxRAJo4f2VPfQXShVL8aOJmOqoex/t8rJZp9KGJM/JUAB/fz4eUgtlCqmn0m4gxFOhfk/x85KHSXiLnqqMdz+FvOzQWohQjVLXCrisQKVRlNo2HOlodMt2bXJ4qboBCEIBVdrRV/SqwEg7dz/AOLbq0VU2tTgMZXHFwnwaLINdr+H+6VvAN/w4rWpu5ZzFso/HJONfunLP8ZKB9vDef8AayztEgRlugxlZMB9wMySO4CLI2xaSMz4xcH/AEQPB0F18vY2RaeeaguvOsLQDRZJcRDjPkjh3lL1u1tFEdVh7vvLgZDeB5uz7lXD6hcSXEkkySbkoMOKwQskysIBqUCkFAKBc3SKhun8Fhn1Xtp0ml73GAAPzAU9wHRs0tBxNch5zbTaCG8i82J7kFcFYUv1k1Idh2mpQd1tMCTaHNHEgZjuURc2EC6YToTdNOIFyspKEEg0DpzZb1NYbVN1rnyZgTfcnNNaINHtMO1TPkunKdxUcK7mgNNimDSrDapOO/Nvcg1KTrb7+yD+StqnViY837juT2mdFGkWvZ2qbxINrcAYXPY/2/z3IO5hsYRad0CeFyfFbOGqSM+Lo4A5fcfauFRrC5nd9/leOS3aVcyIMTMndHHuzQdxlc78gT+FvuWwypaTudJ5QuRTrS0DOBfnHnfngtxtWfzmbfXzQTzoyP6bf/pP+rYVtqouits4za40nfeLD2K3UAhCEAVTutz4x2Ijc63ixsiPZ7VcSpbW106RxAGbXBzeZ2Wgg8oQMMqZcATl988ICcpv8ngBHjC59Kv2Gx6M3t7e660tJ6dpUGnbdJzA3m/ZAH1oO86uG9p5gQTffbfOQUB1l1zc49XhjAggvAuSc9lcLTun6mJPa7LBk0fjxXGlBlzpucysIQgzKAUlZCBULqaB1fq4t2zTENHlVHeQwcSePJdTVbVF+IIqV5ZSzAyfVjc2ch+srKw1NjAxlFoaxuTW5DmeJ5lAxoPRFLCU9iiD2gNuo4dt/wDIcluuFjccBfK4HBZZJzINwLc8u9JdGyc4BGXfugcEC3VM7ACJJOUGwaPrsq81y1VDJrUB2YlzB5vFw5KwXAAcIHDK+dxwSHO3bjHlHMRw3oKXwWHDjCbxNAsdGYUu1r1a6ua9AHYuXt9DmOSiFapOaBAKymgUpAqUSsIBQdrQml+rBpVe1RdMiMrZhO6Y0caey9h2qTrtdGXIrhArqaG0oaZ2H3pPIDgbwN5HAoGabuGZy71t0aoA9kDcAc0rSWADTt0TtUjv3tO9pWjSfH38s/uQdik6L93jfOe4LraOxVIBz67iGM7UNBJdlYeKjlGrbLORGUDMFPjGRd1uPhG5BYXRDpepidK7RaW0m4eoGjITtU78yr2XnzoR0l1mlNkeSMPVPjtU/qXoNAIQhALz/wBIWl2U9I4nadBa9rQOBLGkmOQIXoBeUel353xn99n8JiDS0hrS9wDaXZABbO8yZkd64FSoXGXEk8Sm0IArCCsFBlCwF1tDaDqYiXeRTb5TyLdzfSdyCDnYfDuqODabS5xyAElT7V7VGnSh2IirUOTB5Dcpn0ncNy39D4SnhwW0G+UB2zdzjBsTlE2tZdGm/siMyMt9u7dMoN5r7mJtbLcJsnQ4gRkbjjFrePJajHWIteI7t8+K3tH0HVajadMbT3R3C1yTui/tQDHHIcSOeQN0l7bWHjuEd48FIK1PCYUllQOxNXzgDssYTmCePt8FhmlsG4gPwpYIza6YAOcWQcNzrHPkCIEjfGZ/0SKrvK3zszPZ3TBdGXKy7+kNAA0utwlQ1KQkvB/tBvPD7lHmkEC0DMkkWBytuQIcQSGkzNtnaHbkzAZwzzUC1v1ZNOatFp2DdzbHY4kfqqduq+iAYzEcct8zG7xTRpjIgvMQRsiBJyLsgI3IKXDEByl+tOruxNaiOwTdtjs8xGYUQe2EC0JAclhAqUSkoQb2A0g6nzabFpyITuIxNM3ZLT6JyvwXMSHFBuvxYGV7LTrViU25JQWd/R7+dT/hqv71NelF5r/o9/Op/wANV/epr0ogEIQgF5Q6XfnjGftG/wAKmvV68odLvzvjP2jf4VNBD0LAWUAsFBWIQO4WltuDdxIHtMK19Z8I3D1WUWCKTaYa0bjBEkncSYuqvpNgKwtEawMxtLqMSQ2sBDX3O1aB+EhAihVgmTAtO6TJh3dvst3D1ZIgX2T2fRgCw9gPiuViqDqbi2oDPmne6SBJHdmnqNaS0k73THeW242+5B2qDwACZIgyd5tme7LwUu1PeaWHxmIEbdOn2Tb0SZ+72KBtrl1uALYHdMcyFMtQscwvq4ep5OJphg3XDS3Z77u7yEHHLyIsTwJzJ3knfxWzgKDnkBrS5zj2Q28c/wAVtYXV+vVxD6Ozs9XAfUI7PEOB5i8KwtFaJpYVh2eEuqOzIAuZ3CEGjq9q0KI2qri95jsz2GxyHlHmeC52tmrudegBntVGAcx8o0D6x7F0MDrhQq1W02h/bMNcQIdOXMA8SpEgpl9YTDRJve7jPEDLxK1+q7Ltt0jOADIHMNzKmuuGrpYHV8OBs3NRmzMH0wOHEQoU8wOOV9oTlbdAJ/FAlpuXPyBIDQPLMDfeB38FAtaNAdX8rSHyb5MSCW87ebeynNYGTAJvEgAy45gGNwETxKbaImWtJIhwcQSZm1pHIDNBUThCy1y72suiOrdtsBFNxtLSNk5lt1HyIQOgrMpAcsoFSkwiUBA24pKy5YQWb/R7+dD/AIar+9TXpVeav6Pfzqf8NV/epr0qgEIQgF5R6XfnfGftGfwmL1cvKHS9874z9oz+ExBDZWZWEIBOUmppbDUDoKGVC0gtMEXBCQEFBP8AQmmW4xraVa1Vvn57YziOMrWxNJ1MxswQ7sfqxn+ChVOoWkFpgi6nWitKtxlNtOqQ2qDZ1mgi0ADeSgXSqzdswCB3EgCTxzW7Qr7JBbILSXCLTcAlozmTZcnEU3McWxk+S2I7Ijs/XKebXiRwmIzgDcd4jfxPJBc2o+sbKzepfDazSTw63i4cXcVJ8RQbUY5j7te0tcOTgQb90qg8Li3NgsMVA6xbmB5sK29T9aG4tuw8gVmi4y6wem0e2Qg4mm9XzgGsxGHe53VvAIc1p2Rk11heCb96l2r2kKlelt1aXVmYHBwHnAG4BXQcwOBDgCDmDcEcwVDtZtcwzap4QyQO1VAkN3QzcXc8hzQdfWTWenhRsgdZWIkU27v1qh81vfmqurPkmLEkuIaQGie1EQeJgTaUpznOJl2bpM9ouIgwXTJKwH5nKblxnLkBuyQN1BAAa0N3TvJ7xkLjJMOYLBm2GNzOxF4AuTcmOCdpstIhxvG12RczlP5hcrTOkhRbL7v7UTtNbO4Ni0ckHI1sxbRT2DmbhocTs33zvUMJlPY3FOqOLnGSd61igxklgomUhAuVmbJErJKBC2cBgX1nhlJpc48MhzJ3Dmt7QWgX4kk+RSb5VR2Q5DieSnOBwzKDBSoDZBjaJHbqEx5XAckEk6G9BU8LjfK6yqaL9p3mgS2zRw5lXcqd6LLY4WiaNTvMObdXEgEIQgFU2sGisO3HYmqKLatao8S58OjstADGkQBAzVsqrdZx+lVrydsWmIGy3NBxcfo+hXb1dSlTIykNAIJ4OFuKqvWbV04V5iX0z5L/AMCRaVbVV1oABEuFwYju3rWxOCbVpGnUb2XCIIy5tCCkerW0/BODdqLLf0/oV2FqbJ7TTdrvSHON6ao6QcGFhuN38kHOBWUPWEGU7QrFpDmmCLyM00gIJ5ozGtxzBTeIqi/Z86BcuJyGQWrUa5p2X2IBPDfuP1yolQqljgWkgjeFM8Di24ynsuhtRjcybkWkkm0ckCsPWJIPIOJ4kX2Y3X/BdHA4xzHsfSeWlgMEWIntX5TIXCY403ta7asZM7oNp42WxRdDmibGCP1rS6fDJBOtL66YjFUwzs0mZP2Jl+7tHc08BxXFa7aiY3WiwE2/PNcvrTsuaLnskd4mQedvrW82pMxB3D2bUEcEG51mQyz3XvYxwCbDZJAmYDczAz2jAtMFN9cSSQTaADAvA/muFpnWJlJuxSgu5RY7yTvMoN/Tul6dEGTLzZoDjOzGYEQFX+Ox76rpeSeA4eCaxeKdUcXPNymJQErErCEGZWChLp0y4w0EnkgbUo0JqzLRVxUsZmKeT6n8hzS9EaOZRIc/t1ARaJazfPMrqfCy6ST2QYB8DaEHSqYmW7LWhrBAaxo7IO6OJ5pFR945kWFsiQOa1KbyGgCBu/H77SnmO7QNzDYn8ixQTToqj4cM56h8SIm7ZMbtyuVUx0TOHw7ieqqSfFkAK50AhCEAVVOtDf0uuLXeN022WzJ3K1Sqq1sePhlQEtgPkguIgbI4XKDkGoDtEWABvsGOzme7xSc4c47VgQCAIabkncJtYIiR5TWNAsYzA3mcgsOqsmxBM2BmOzlJQa+OwNOszYqt8oE5kuB3GDkOaq3S+i30KhY/wducBkQVazJN3bQkCAAZcT5Tjy4ArQ0lo4YlpZVAbc7LtqS0jeSgqhwJvv8AvSWuXR0lo99F5Y8XGR4jcQua8QgWspsFLlApOYesWODmmCDP+6Z2lkFBNMPj2YqmZMVRH/lkAG/WmKkg9WbESGngS77hEeCjGGrljg5pggyCuw3TTS0dYCXDI2sOfE3QdgVgAAchbvPGRmZWwcUGDbeQI3covB47lGK+mQBDPCdxnNcrE4xz/KM5/WZQdvS2sJIDKUgCZdvJJtfuUce8nNJQgJWZWEIBYQnKeaBxtAgSRY5c1KMVo4YWjTAJ62tTFRx/VOTBz5qP1q5eRtHKwHBS3FY5mMpUw0bNSkwNAyyGU8+KDj4etBHMEX7pmVsUakwMoIB5H0guXdhvuJEHmn6dQ+Igxna0oOvTqk2bn9WQEzyINls06kzHEG5gHaAA8FyaWIyjftCBmeE8O9bjH7QmMi0DuzHhO/kgsPolcDjgZk9TU7vMmPFXSqU6IHTjQf8As1QO4Fl/uHgrrQCEIQCqXWt2zi68C7n2/wAjd58VbRVSazv/AE2vsgk9YBEcWtm5yCDkPZF3kng0EZnKbLHWnMmIzgTn5u0d/ILFV+cHtC5uDs8DawSaskEAQAM7E+AO/mgbD5MzEbItAiTJmU210uN2mIMQRAnieKDJgQ4XygE3zceFhZN1cQAO3F5GzO065gSBvQammtHNxDNk2LdrZfz5clXOPwz6Tyx4hwMFWYY2iRILYbnIHGx3rk6Z0UK4iflBOyYueIPLvQV64JTXJ3E0HMJa4EEZytciLoHFmUgFKQKBQSsIJQJckSlvTaAQhCAWEIQAT1MJpoTwQLS6NUtMhNJQKDtGs2s2Mng5+lug81plsEhwgweUErTpvLTIXWFUV42iA8WG7a5d6BplSZJzAnv4WW3h63Zic/xj8/Wuc6QSDYzlw5Jym7hkbcPrQWl0NV50gG/9iqeIEmnb2kq9V5/6DTOkf/XqW57TL+yF6AQCEIQCqLXH/m60k+VZpNvJbeAclbpUI0xqO6vialbrWgP83ZMgQBEzyQQJ1E+SG2JBcYEOI3SDkmqjczJcYlxHZF8hJU5f0fPns1mDd5Lj+K1ndHFYmTiGG1pput4bSCCT6RIYL+VLqjvDzQmdq0iAREAkCOcbzdT09GFQz+kMGeVNw7vOQOjCqDPwhkWt1ZzGRJ2kFfFljtSSJIAuJNtpzj+bJskSZcb8zMbyGjcp+7oqqEEHEtk8WOj2bSy7orqE/wDMU+XybuG87SCqNO6PbWaXNgObO+S7keahj2RaF6Gd0T1TJ+E0+XyZt/8AS4FToFrOJJxtO9/7F3voKUIhKCuY9ANX12n9C731j+r/AFfXaf0LvfQU5KFcnxA1fXaf0LvfR8QNX12n9C730FM1EhXSegGr67T+hd76x/V/q+u0/oXe+gpdCuj+r/V9dp/Qu99dTQXQYyk4uxFZtcjyW7DmMH94bV0FBrLGEmF6QxvRUagLS/Dtbua2js7I/vAyo7X6BqhdLcZTA4dS4keO2gp74D2Cd4v/AKLVaVdvxGV4j4dT+hd76YPQDVz+G0/oXe+gpwFCuP4gqvrtP6F3vo+IKr67T+hd76CnpWadQgyCrh+IOr67T+hd76PiDq+u0/oXe+grJjhVETNS0HjGY71qusYNoj/VWyzoGrAyMbT+hd762MR0IVngTi6UgRIoOE9427oOF0EunSn/AK9b96kvRKrLo+6MamjsX8IfiWVR1T6eyKZYe0WmZLj6Ks1AIQhAIQhAIQhAIQhAIQhAIQhAIQhAIQhAIQhAIQhAIQhAIQhAIQhAIQhAIQhAIQhAIQhB/9k="/>
          <p:cNvSpPr>
            <a:spLocks noChangeAspect="1" noChangeArrowheads="1"/>
          </p:cNvSpPr>
          <p:nvPr/>
        </p:nvSpPr>
        <p:spPr bwMode="auto">
          <a:xfrm>
            <a:off x="63500" y="-401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7" descr="data:image/jpeg;base64,/9j/4AAQSkZJRgABAQAAAQABAAD/2wCEAAkGBxQTEhUUEhQVFhQXGBoaGBgXFxgdGhgYFxoXHBkYFxwYHCggHBolGxoYIjEhJSkrLi4uGSAzODMsNygtLisBCgoKDg0OGxAQGywkHyUsLCwsLCwsLCwsLCwsLCw0LCwsLCwsLCwsLCwsLCwsLCwsNCwsLCwsLCwsLCwsLCwsLP/AABEIAOEA4QMBIgACEQEDEQH/xAAcAAACAgMBAQAAAAAAAAAAAAADBAIFAAEHBgj/xAA+EAABAgQDBQYEBAYCAgMBAAABAhEAAyExBBJBBVFhcfAGEyKBkaEyscHRBxRC4VJicoKS8SOiQ9IWM3MV/8QAGQEAAwEBAQAAAAAAAAAAAAAAAQIDAAQF/8QAKBEAAgICAgICAgEFAQAAAAAAAAECEQMhEjFBUQQTImGBBUJxofAU/9oADAMBAAIRAxEAPwDhsZGRkYxkZGRkYxkZG42BGMRjIm0YEQaNZCNtBMkbyRqBYJo20GCY33Rg0DkAaMywx3UE/KmnJ43EHJCmWNlDQ2mTURCakmpjUbkLZY20MmS4eI5GjUbkL5Y2UwYJ1iZQ8ajchbLGZYdRhoj3G7fG4g5oUyxmWHlSI2MOGJrw3f7g8Qc0V7RjQwqXEckLQ3IC0Y0FKYg0ag2RaMiTRuMawMZGRkAYyNgRggiUwUgGkpggQYnKlv0IKJdWc+otrDJCOQJEolgGq0N/klAP4altehDErCtVy7akfEaAQwmUVMCotYMrQfF7/wCjFVAjLIVX5Y8K1aCowrpeLZOz0n9SgampH9vn9hvg03AsQhyGAcuPjLU9/YwfrFeYohh4OrCuHtFnicClCygKJIYO4+I1Pl1rA56GS9dw9qRuFA+y+hCVhipTU9tI1NB+nkBBkEi1zHVOwX4XBk4jHpd6ow5sBvnbz/JYavYCjOdbZ4Tsx2IxmOrKTklW72Y4RT+HVZv8IbeRHTNi/g/g5YBxKpmIU1Q5lo8gg5vVRjoTMwDACgAAtwhLa228Ph2OIxEqWTotaQTyDufSNxOd5pS6AYfslgJYZGDw4A3ykE+qgTA8d2SwEwMvB4c7yJSEn/JIBHrApHbjZyyAMZJd6ZlZQ/NTCL3MFBwQQbEWIOogpCTlJHKe0n4SyVJK8Csy1D/xzFFSFcAo+JJ5kjleOW4rZipc1UuYlSVJLKBDEHjSg13EEF2Lx9RTAAI5p+IuxUz5YnoS01JqT+qXrm/puNwzQ/1Jq0Tx/LlGSjNnK0YRkgsXNqX6EbVggCWzEBqa1e9KUHyixnYJlZXPhAKrPbQQJeDZAJCnOnM0FunhOJ1/Z+xZezwJeY5hRw9rsNG94WMiwAL68vS/yh6ZhvEwBsCfMcrRiMMGJILVY9X4wKCp/srZ0kAkCJLwoCHILs/vTTq8FKHjWJlgecLRTl0irMQIh9MnfEFSoSiqmJZecZDWQcPeMjUNyK2MjI2mEKk5aYOBEUCHE4Qs9KvR682iiROUgMlG+G+5pQemkTRgV7hdri/WsXWD8MrKEl1MpVf06C2/6xaEPZDJkroqZOHJi1wGBdQ0AqftD2Hwp1Bv7wcYRyNwi0YUcs8t6Ffy6cxJAYO19LCkAlywVDf562EW65Ty2QMx/URpr15xUzBugtCRlYfaEiUkhKSHAqa1Je9bU038IrsRLQyjmFEhg91Gj+V2iySEhioZgA58NSd1Q3r+0WHZHYkrGYmVKNUAFc2htR0vusA38QuxhJBjKuz0/wCFvYpPgxs4PQGQk2//AFO82y6a7jHUZ05MtJXMUEpSCVKUWAAuSTYRKVLAAAYAAAAWAFgOEcY/GHtWZs78lKU0qUXmkH45lwj+lNPP+mIsaKcmA7efidNmEy8ETKluR3lpixvT/An/ALcrRzgElRJck1KiXJO8k3MEmANvJtWwiKE74D2zohFRVImlLkAR73sF2jXhJqZJUTh5hAKTaWpRYLT/AA1uNQXvHhpAhyWkmlifQPDR0TyrkqZ9C4ic1CCdYo8WgrCkqSWIU4Yi4b0ixTNJAUQKixfz8oBiMWVBw1QSW/hS7vq1+bx3LR4HZxdGGcgF3cD115xFeH8SRWu+jFyADdhq/GHJUjMosoi258yyaPmAJ1p9IAqV4FKCyS7EDc7DNV28o5KPZUgYwYylRJ4byHoYVnulP05RYTASB4qFJOthyJuaNC5wpJYkEBt7Mai+kK16GjL2V0sNX0gq5L1MWkvBeFzzt1/uAzJbX66+cDiN9lvQicOwfd11x5QoodddXiynLcN11p6whMhWPBsB3I3/APX94yJPz9BG4UrsoomkRFMMy08KRNI6mwuGluRv6+kWq81GUXagZ2FcteNIQkJT1+0PYeQC6moI6II5psbllRPxA3BLCr35iLzCYZaqqy0AVUc8qSzelrQhsvC5r038uEX+zMOopWoqUEpDvfxeIgFzq3qRHTBHFll6Jpwixokh2et2fX5xqYnKku1aQ3gJS1kJzO5pTfV6VNz7wRWDzzjKSQSgVULaftFDl5bKjErQJRSkus0NDQk19gBFdgCkLdRFLWvFpjcDko+vv6QhLwTqpp11yibTsrFqiG1JruQRXcdOMdG/CjACThlziPHOUAC36EEgeqs3kBHO5WzVzZiJaAXWoJBalTVXIXjuuGwCJUpCECiEhKRuCQ3yEI6vYuSTUaiD21t1GGw82er/AMaFKA3kWHmph5x81GYVZ1rIUuYoqKiP1KLqVwqfeOmfjLtbLLl4ZNCs94v+hBZAPNTn+yOV4ZmJJ8jr9IlOk6R0/F5PHykWMjDSiklWWwYZquASf1Pdg7G0B7lIYNzYjdz3wvhqqSCQ1ySpg24VvDIljuwokZlFg5oHLc+PKAWen2FlyQEvvsYsdgYPvJ6BoCCRyqQfRvOKtQSFlKsxCQHLgMWrpxZt+se2/C7DJzLnKe2VPM3NvL1h8auVEM8uONy/7Z7iW6gkOW87RU9r5xkYdSgtQUoCWmpoFfEBuASFHyEXMlCs6lKcObaD7aR4v8SscVz5UhJfIHIGql2fkkD/ADjrySpHk/HhyyJHnJSVZH7xQc2rV71epbhqKwLE5gAMxLWBNA30EbnYpWYBRcjeCCH0+F+XOAzipQzMGbeDQFna7PHIz1EneyKZynNRusOdKMIfOCWlJUptCQ6cwzMBR3D2EJypKnAINQ4a5BrTnFjiZ5mKI7sZycysoW5J1YksK0bfGQJP0RKnDAfLlp6CFp6D/rryHmYZluXLGm7TT9hAZi/Procq6iCxV2Vk4dddMISmo666tFhND9df6AhSaOuunPAxJnTBimUdERkD7k/y+8ZCFypQNYZQXDCApTB5A3QqOiRZYUgJIFz8ofkBg3zhHBSyS+gi92fJUPGxAs704x1QVnHldA8ETmYkgC/HhDuHnKPhFEk0pu4xPGzXoBWgFBaLsYRMuVLSACu6lAHzFftpFlE5Jz9o3szGqlkZdX1Lganzg+HxfdlWUVVUn31G+vnEMClzUXPG3T+kSxKQPr9Iocz7EcdMBvpBtlbOmTnTKSVKNSTQJBsSbCFMRLKgDvUwGpJ0HyjrGxNmiRKRLZjdZ3r157hwAibYZS4o8xszsvjJE1M6WmQtQFElZFwRXwjQxcnbGOTReAfijEIPOhDxfKnhJABr94llo73+QibvyDkmcZ/EKTi58xzh5xBL+GUo5QAyUZkgvqTxjw8/CKR/9iVJ/qBHzj6NxCVZrhhv3m0VmNxgQCAOFLFuj6w31ctmh81wXHifP7J4RFYd6EgC436C3H5x2PGy0LbNJSty5zBJ5XEBR2awhPjw8rM1ggAvvo0B/Gfhl1/UI+UzlqMChgDQtd6UBJJcgNSOrbG2ScJIl+IGgNrls1a2t6xSTezkkqLBSW3LWKXrW1oHO2AAyUT8QgPYTPW4qODtD48coO6J5s0cqStr+D1mE2gpYTVLEZ/1UCTr/iY5jjJk2diJs8lL5s24JSR4U10CQ1d0X+K2fNWlT4pSk0RlWHBAqASlSbVtFLtPZ83DpKyApKiR3gzUzBmKXYasawMvJq6N8dRjdNWytmBbZyzENpQWFLgFmENicsAIMujB0+KoBez0rc+ULnaDhAYgJINDqkMCKUHN7mHsDjEA5iliKABmAck6ipJL8DEEdcrroxEwqqUE0IdJA+L+1nIccoNIxgSS6a+FhQ0TQDgXZiOMFTMSEqIfU8SD9T9IDg5gLBwavR7B94oXIA5mGI93oYlTcqCC5V4tG+IZTV60oKb/AD1i8SnJlTX4RrYO7izk7tAd8Smzd+v03OeQHruevxUyrMOvlSnIRmwRVsDMWHDkM/lw8rH0gBUCdCwra+gprUeZ5QZCQzs/PrmfTjCk1IciwHWuunmeMIy8TWUfyeg/9oyF34j3jIWytMp0JB6+8O4bCeDOSQXYcYglKWA11+3W6LDuAEDUkslj6uI0YnROQfASvDo3LrhF4MXmypSksL738nhbFYLukIS/iKcyqW4V4/KC4GQsjwgEqomrV3hzHVFVo4ZtS2OKXnU4fKwCX3CgrraLeSGSAYXweOSJSkZSFLZ20SLMGALBx58IMFAJ43NGI0biPOKI5ZkZmOUkhKSA9nFOUA2hiiSwuYjOWL/WFpcp3USQw+jn2gNhUV2ej7HbPVNxKSpiiSQpiLqA8GmhL+UdCxIVnIu148t2VlmRhRMUGUt15iDRJDIDgbmVXfFjI2ilZPiudFVI1oavmamu6Mo+Tlyyt0W+ImFkpCTS/NnjYnBmIUOb2gU8FCXK2YD9IuaMGiKJ6im19RZhzd4FaEensVMwP8VW5VP0H1hbFYdJJAIu2hNnJ4DTzjz/AGx/ECRhV93KQJ04VXUBCS9lGrkB6AU4R5rZ/wCJCiofmcJLKVCpQVBSRoplUVWpDiN90UysfiZZR5JHv5+y8gQoqqqrNoA7/L1hOXhila5rmzXDgUpcdGH5swzJQmpUVOAUEWIUzWaAzgtKCk+Y99Yuujmb2B2YoIK50wEpANxQPU3G5opJmJTMWxDKZvEn9SwGPhOlS53xY4vFrSjKEAManzCjY7wNIrsBPyrGZIYEqLGhL0OUWNqvZItV9Q69jm1MFLdCJYHEh62Ad9bvE+1uGly8BOAZu7YPXxEjI3HO0O4WYlS3UMtXLpD3LEKNbMGjy/4nbSAlSpKTVSjMW2iUUSORJJ/thMrqLKYYuWSKOepTE0dfaAy1OYdwkrMfhcAVqQA+8/QVjgR7MtGIU5jU3ElPwnKeFD7+kMSpaCpXxZRVwzADWo5Ac4VXJ1cOztuFuucFiKr2YvGqIDly27y8t0RXNfrrlyHKDnAhgrMm7auCzm40te8CnYZgaj67tfMeR4wNhTj4Ny8dYMOuXr5DhC613vv6619Ny0C7+Z+f1gcyXQtV9w6rX39V2OkrId+N6fT9oyId3/T7/eMgbHqJDBoD1ixQshQapFqaxWykncYtsCQ4qH99wFeNYrD0bJ7LjGynAKiczAq/aD7PnqV4ZaXXlOV9KVNDu3xHaOEAypc5ylOZ7ZyQGZhl97g8pYJSpOcJAUtTpTTclyzszE14iOnycT3EPsnEBKyFhnLnxaA1APXtFnNxSJiydH3WCXYON7C288I8zhlEF1oUAovVw4fxMTvi6XOlLsoJzLSHIbKgAgB/IE/1atGT0TnHdkcSlLPzJajbg0JbJSqdORIHwLX4jVwgF1E/2g+0FVIC2KTRSlMH+FIJAuHJLAPpmEWXZbZ4Tmmk0USlBLvkFVKszGgjVbBKShFtntNv7UVMlpkyQB4hmYgZQHAA5M7fywhhmK3UggJIZhojTNvehMDRImhSV5iQdFF2JpTWwvwi/TglJlJLAuBRyCQKV4EH3itKOjgbctghPExkknQtxPE7q+0I9ttrnCYOcqWo5mCEGhZS2S4/pDn+2Hp2cKDyyDU6Fyq1dBW271is7f7I7zZk1mzS2m1OktyrzyFTcQITJqOhsSTyJPqzhHxGrneak84LL8LkFo0mVWju4A5mPVdmuxa8VMQ5Iw+bxzGNQk+JCN6izPYX3A8Ci30e/PJGKuT0dP8Aw8lkbNwxW7lJI/pUtRT/ANSIvsVKQUk66desMSGCUiWAEpACQLAAMAOAEJz2c5ntQEEVO/lf1jtgn0eBkabb9lBtSWGYb4qsLK/5CKHnuGlOqxcbVwgJUUmwoHFyTrWjN66Qlh8IqVMtmNHNqmpHKOlCLSLKViTmIapaxfUkgPzMcm7dbVGIxs1SaISe7SOEuh/7Zz5iOl7Wnfl5U2aSCQkkaeJVE34kRxSckPQkjjeOP5Tqkj0P6dC25BpQBicucRYtyeAhwLxOSgk0DtHKj0WhxDtdnZ+Yt6OfWCjMaDcHYVYWdtBTzbhAUKPpv+r9e8O4JaQ5N7VFPOr7z0YdEZaIylWBZISGHs54n6kcIHtBdhQ8vRvp6xHFTHUavxPDf8+qqrPXXTn1DZox3ZE+vy6+3oaQGH016r/29YnQe2nX2iClcfLrqvlAH7GM/FHX90ZAsitw684yMCkaw00JSaFxSgc8YnhpicwPhu+gIA3Bw5taJ7LmhKTmcKV6sD9d9dIc2+JSZaAkJMxaiSQGITRgPMgesWr8bC3+XGuzcqWrMVZlBQANv1Fks1CL6A0I3xZYPAzw6kZFVy7lPdzYk+H9W48XrMKChghRcNTTMaWs9WtHoDjilCfCPAGSA1VEULJLZuLXvaKRRDI34A4bGBKihaVJFE5dAgUUNHPMGw3PG8TNQs5SZbkhIKQzVqcrDQs+uUCKvDzGBzO7MAa1NyfNvIQJViTGsXhsZXIBXlQSMyglJehc5b7zW1KcRHQcPsRUnD5Uklg1qt+ojQVJPnHjewOCK8QJh+FFfM0A+Z8hHRNp45khKQCaliC1Bq3pWKY15OT5Uvy4AkFJSn+UMbitBV9wi6M4qYhTpGl2A1px3RWCcQDnRWpoQoEqbrp4NgUSyKX5tYB77y8O0cpah1Fyzu557o8V+MW2e6wQkJ+OeoJ492his+asg5Ex7WUSQ4PGvt7Rw78VdoLm7RWguEyQhCRzSFlTbyV+gEcuV0jt+HDlk/2U/ZTZi8RipMlJopQcvRIBOch9QAoiPorFykskAMAGSLACwAa1I5f+CmzSTOxKhRIEtBI/UaqZtyco/ujp60Z1Xo+/Qe8bEqVjfNnynxAYXEgUqwEAViQo1SWBJNL/AMLwdeHukG5N+EQThiK79xjoVdnBvoWUiWogMHZzcf2gUD/aHk7HQAlnzXNXHHziSUiNLmk0gNt9BVLtHL/xS2llEuSHdRK1V/SjwpB4Ekn+2OclMXXbXHCdjpywfClXdp5IofVWY+cU6lPHHllyk2e38bH9eNI2S8N4MhLvc2pTzY6wKQ3XWvWsSlh1NXq/26MKikt6CTC51PHeP3pEElz11/qG8UEhLsxtT3frU8YQlzWq3l16efqWLHaHFnexvp6F+deQ9FEqr11vMFM4KBDAb9B1YQFKfPj169NAZooJMm9ddX5wFMx+uum5RCaeuuq+cRlceuvp5QLHUdD35lXD1/eMhWm4+p+8ajWLxRFOKB3ijAXAFN3Jre8MSmUylMWDuCaDcz03sw94rRMc68H3cIklZsNdB7QykWcS7wgWPEFAM5DtUtUC7kDlWLeWtSQApFBRzqTXxEuHZRp/MdYWXs+ZIKA4WaLYioO6tWppoBDSsXkCRMQpJDqI/iKqgizXcGrUaOiKo4pvl0ZtHEAhCEuyXJO8lvt7xXzTBJKgsqJ4qLcatBMHhBMzOWFg3H6feM9gVRR7vsfh+6w6c8sgr8TlJDhQGUOD/Cxq1zFlNl/8oUl2BFAXScupG7MzecMYDEJVKlZSnIUhTg0FCGL7q04RLFKSZgKQPCzFt3t/qOmK1R5U23JtkcetSFeIpJPiLfpJoOFK84aw0nwglJCWDHhqX3vA+570kqq7fYNFuqcMuVOgYcGgN1oXTFCoJHhJDu7GwFr1eKba/ZHC4paZs+WozMoCilRTm0AW1+dDxiU7E1bdBcFtKrmvAn7xpY7QYTlF3HRa4JMuQgSZcsIQgMlKbB6vxJu5c1hoKBDi+mnq8VuBx6VLKiWezgi/7NDWLnggAa3NIThWjOV7Y6mULueHt9YEKwhJnq30G72g6MQQa7n92+8bi0bkmFmAu0VnazaAw2GmzgwKEFuKzRA/yIh8ly948D+KO1mlpk5mKnUQ9TlcJpuJJ/xgS0rKYYc5pHJlDz+pjE36tDqpNWaj0VvGprSNCSH64/SODie9zRCWo169ILLxDV661iC0VYV9ujAVdceuuJ6BSYfEYzMwPz9OugHITUCkBL9ddND6UsBwHXv8vTdmf4rQKWKefXXGCk9denl6JldX661iaVU6+27rSNZnEksueuuPTwbDS0+FxVRIFbM1fceh5Qtl666p5wUZgGBp+1fb5mMZkab1e8ZBM6P4h/if/WMjAKyWMywNBFls1ITMSq2V1f42bjYwtLlBTWuHbQV97QeWhSUgggvUgtYMzk7wrTe0NFVspN3o9FhdpEzc81IKUkKbRhRjl8Isbi7wXaG1hMq/xKKlZg/kHd6ADjq0UmHxznxgg7y5DMcrg+Ih9HqH5Q/hJCsTMRLlpSpa6Ag5ah6kB2DBycupPCLKdo5JY0nbGpODQqhdKixITVIzk5RXVmsdDG0nLLCUgOXqDUWNXpZQi/8A/hagJkvD4pC5iR40AgV3Kyqpwca6R5GZi1BysMWalBxcWLn5Q3RKElkvi7G8JjlSpZKJhBNSAbkUDixtDWyu2U5LJmITMdQdQ8KqneHHtCGGykO7pFs19H+QFICfCXAq/R+cDlJdMZwhK1JWdS2X2kkLAcqlqF84DPpUUbnFmNosCpCs70SpJcE301p7RyxOKaXapsx1O+KuRj1y1hQKkEBnTQ+bM9KRR5a7OX/yJ3WjrkzGoyErGV6B6n/d/aFEYZOU5VVJOrsly309Y8YjtRNUiXKOSaWPxADI+jsPEBrV+Ji/2TtKTMQtSgqTlKQS1HdlFiczAtxisckWRngnDstZAKEhzcUqfrwgw2h/x5UF7AkaRWpTMnkCWpJdwkOHa+Y7n0ru3iGcK8iQpwyz87Cuu/zinZFosMNOtT7xkvHArVXgHD8L3hPY+FJygkkk77CHZ+AShRCSSKXvV93DfG1YGki2kLTluHp5RyHtusYnHrZ/CkpBFfCgkBg+qnP94j3e28QZMibNN0p1qCo0SKfzFPpHJJRmJBV8QLAlTKdjRyaiscuelo7fhRe5fwDMgurIpJypdwWexYcvtwgaHy5iC29qevNoOcQnKsFPiX+oUo7sA1A46rEJy0ZcstVVMklb+EEuw0CXqbn68rPSVigmhydevRuuEc1OvfyhmZQpBGZquAACNEparE1cxubKS7M1KsaPuHn1uWh7QpMp10/7+sUT1WfpuhG58qrCvOnVet4ElneFY6SaJkxJKieungKlwbDnWAF9BEmtRG5synP16ufPzhfEL666rEEl+uuhBsHHySfgPURkapxjIAwynDAJeoUT4WNwLlqnQ6/tAzy7GoHhvVrEBt43iDzJCgjNmAaw1rR92ntCYmXir0KtlnKxIIv8RbLYBIrQ2ctvFT6ei7LYZcgjaKZeaTImFMwBQBKCkJUUAl8zLcVL0GsePlIBS/Fhp5nqwMeq7H9qPyYmyZssT8NMbPLfxAqABYHwqBoCH0cauyl7I5Yvi1Hftfrye27Ty0iSrauzpuQkBKyAnxJUoJLpUGTMCgl6V5wTASEbNwQxC8MqdiVs4KT/AMYbN4lBJyAChLVJ3CnmNp9qZM0ScNIlfl8KmYhUwEAOy8xBSD4Ui7uSSBbXouOk7R/NoOHKTIKPFny5HBJLgeN1EpDjdFTz2nGote+/XhM8n26wMuYjB4mWgyziEOtKGJLoStNqKUHZx8TjhAJH4Y4xUpMw92lRD92pRzcnAyg+cet2DiV4zHvOQJX5JBSqWleZPezFMFEgAEBKCQKsQI8vP7eTPz3fEzO5QpSRLQpgUVACgXCjY84VlYWlR5THJUhZRMSUqQSkp3EXDW6eEpq/Cw1rwEdQ7NmXtDHzcR3f/ElCXQsAjOU5PF+k0Cj5CPIS9mS8djzKw6RLlLWrKUiiZaB8QD6s7b1QWNCS8nkpiXiwTtAiUJdcosHcPqecO7Y7NzZOLOElnv5gr4AX+HOQQbEJqz+9Io8SkoXlWlSVC6VJII4FKqiE6L6kOYnaS1KQpKilSQwKSQdak3eLbZXafEhSQpQmJB/8gdt5zBlE8yfnE9g9lTPwyp5mZAFFgUuClABUbuC7jW0V9EkEJy0qOZo7m7fWHXJbIt45XFK6Ogyu0klCkBaVIUU1UPEKtUi4GrM9YtP/AOlIWjOmegu5yk1JAdgn4nbRvpHMc5vSl/3B694P+f7uWpKWcguXNzvGlz1av2s5X8dPol2s7SfmVd2iktJfipVhTcNPXdHnps5LABwWyubBy6lUqeuEQS7km/tW5/394WxKuuEc0ptu2d+PHGKUUPyBnygkFKfEs5nASGyh3DPWg3cKL4nCBUwpT4U+FzdnAdt9XA+miKZjRtOOUFZncs1XNNHhOS8leEk9G5SWKsrFlM7gE3qN9Ot8TPqQRzfT7deQxPZGUO+tq24U/cxFShkYXNDxq7wllK9mLmgkk39vSAFTxKY3n115RGYkAPCsdJEYmiaRApdS0F7oiMFkygmvXX2jSaQQLp1R+veIDrr1gikYyD5Du+cZGo1jGNxDgBqCDbIkjKpRAL0APW/5QgpbwwhZDJHpvMWT3bEkvxpGsehKFeCmp/aASV/xOQ70a/F7/vE8ZKU73erivD9o0gMIV9hXRbbNl51WerkM9HZqMWFLaRfSO02LSDIk4iYmVUAOPCkfwqPiSBwNI8nKnlMO7PxSQ760Y9bxFItdEJw8nvvw128jCTpsvFEJRNSkCYfhCkZmCzuKVX0Yb4tMTszZmFkzUhYxK5nilpM1JUkhykJKPhD3UaltbRzHG4rwsHrCUqeUwW0mT+ty3dHX0TU4PY8yYkBMycNHoqYyARu8I8jCn4WYYSpU/GTKJCSlJ/lR4phHMhI5oMUGxO3PdYbuJ8gT0JDByGyu4SsKSbHXd6xZbf7YSpmz0y5JSFLyhctAIEtI8RSAwo7JtWsPp7OVxyL8a7ff6H/w3QZk7F4+c2ZRUkPYFRzzPIDIBweF+0fbHDTcPPlS5OZcxTIzJDLUu8wtUKGgNfhFKtDbGJ/J7LRIFJswZVc1uqaeV0+YjzfYbZ35jGICvglgzFHiPhHPMQf7TGarRopTvI+l1/A9tXY4wyZSJMyZnnZUKTm8CiwzKYV+JovMJskYbBzJhlpXPrlITmIJLBnD0cG2hig25NM7aAly1E92oIzAsQ1VkNY3D/yxe7f2+rDrSgJBJSSQpwQT8J9jf/VVx2yc/sajHtvbPG94AABRr8T83656BckgZiLC7qJA82d/Tz9ZitnSzgO9UAVBEtlGhdTZmU3Oh3x53Y2wpmLUtMggZAXK3AYkgB0g1NaNv4xKSaLwnFpvqinxTZlZbB6i1NeuEVs5BNW/3oPbrS22vgJuHWZc5IChuIIa9CDR71rW29MLBKXoxcn5M3z6EZHXB6tFUulIG8WuJLnRr0L8G9fn5QlOSIm4l4ysARA5haG0yaPCs9FW3QrQ6ashLc2ERnq0ZoNIDait33UgM0uTrAGXZPCC5hp+vLr1hOWoi0GTMJ066+UFMWS2HShy3XV/SNTZWXrroRkuc376dUjWJmO3LrrjB0LuyGYbj7RkDrvEZAGo2hdveDy5uUgu+vpvhEQVEzfrBTC4jyJwJt9hG5lT6D7loEk0J1gaXD15/wCoexKCqSYwqjSZsamzKmAag2bwOd0ClTTEWKk00iEuM2ah1M4cX9rN7RPNbgNG+Y9WhKfNtEpa4Ni8S3m42ZMCQtalZXy5i7O2t9BF/wBlNtScLKnZ375VU0OUhKSUpBGrvdhUXjysmYDUQLEzXIEUU3HZCWFTXB9HtPw5lqmTps1XiWB4ibMolSlHcKe/qv2nMw4ha5qSnN8D2KBRJDXFNLfPz2ytqzMOoqlKykgpO5STcEaiGNr7dmYhYXMyg5QhISCAyXsCTqYbmuFE3hl9rl4o6Jj8KpWypSZYKlTBICQKupRSejpFgrGy9kYEBgqYpwG/8kwsVLI/hSG4MEjWLDZsxGHwMlU/wd1JQVuKpIQAQxrm0a9W1jkG3tuLxc5U1dBZCdEIFQKam54nczPNpf5OTBBzbX9qdv8AYLFYozJufM61EqUshnJJqxuW63wCErc2qwIYWHiURrofPzhbu/C/0pdm58P9RpU5SUjdo4BbWm49cYhfs9Dj6AqJAJozt5/X9/KFypz15QZc8FJSzUDa6uXPX0ISXpxDcOhE2XQ1YddX61hKaaft7vBJyt2vy0vrCqoEmGKIm3XpEVSzdx9ucSBrW2rRJa3AAOutPL1hSgIQVCgzHf11xiMwwOAbsNLcDh1+8Slpff5QF4miZwt1pBA0E7nqsZGu8PD0EZG0DYs8SCoGDEoBSgwXE1K0tAZRrG5kxzDWLWwj1gwkkgkWEKpMOpmDK1nNTprBWxZaMMzKil4TRBZ6nNdOtIEkMRGZktB5sggAvfTWBhcTnTXYefnAU2gP9GXWwomcYkibWsBUN0aSWjWGh0zBpHSew/bTAycNKkYlBSqUVELVL7wOtRUVIKQSk1GgteOWhcFI9bQ8ZtbI5cMZqme0/EPtoMasS5GZOHSXchjMUP1KGiRoDz3N5FMyAARJJjOTbtmhjjCPGIx3z0PAfaCLmAtW1SeVqdfWE3664RBSoHIbiExXxaeXKvvAUxFSy8bQWhfI6VIxayTWIKVESqIvAGo2YwJeNNEk8YASKg0aicRapjGMjBGNGoxgkZEX6pGRjAImYyMgIYkIyMjIICQgiYyMgoVmGx63RKZf1jIyCABpGxaMjIUYmbnl9o0bxkZBYDQhk/UxkZBQGbRpy+0bP1+pjcZDCeQenW6IbuRjIyFGNn4R1rAuveMjIDCiHXvGRqMgDEj16RkZGRgEY2Y1GRhiX7RpMZGRgBoyMjIIp//Z"/>
          <p:cNvSpPr>
            <a:spLocks noChangeAspect="1" noChangeArrowheads="1"/>
          </p:cNvSpPr>
          <p:nvPr/>
        </p:nvSpPr>
        <p:spPr bwMode="auto">
          <a:xfrm>
            <a:off x="215900" y="-249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t="992" b="7064"/>
          <a:stretch/>
        </p:blipFill>
        <p:spPr bwMode="auto">
          <a:xfrm>
            <a:off x="3792092" y="3667514"/>
            <a:ext cx="1615271" cy="148513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034" name="Picture 10" descr="https://encrypted-tbn1.gstatic.com/images?q=tbn:ANd9GcSIFHGlYjX6h1UCpgXxi9h_fsMNZqL4eKOIzzNDfztywlcZvlKu"/>
          <p:cNvPicPr>
            <a:picLocks noChangeAspect="1" noChangeArrowheads="1"/>
          </p:cNvPicPr>
          <p:nvPr/>
        </p:nvPicPr>
        <p:blipFill rotWithShape="1">
          <a:blip r:embed="rId5">
            <a:extLst>
              <a:ext uri="{28A0092B-C50C-407E-A947-70E740481C1C}">
                <a14:useLocalDpi xmlns:a14="http://schemas.microsoft.com/office/drawing/2010/main" val="0"/>
              </a:ext>
            </a:extLst>
          </a:blip>
          <a:srcRect l="4651" r="18890"/>
          <a:stretch/>
        </p:blipFill>
        <p:spPr bwMode="auto">
          <a:xfrm>
            <a:off x="6372736" y="3667514"/>
            <a:ext cx="1831028" cy="1593622"/>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70063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BJ_Master_04-10">
  <a:themeElements>
    <a:clrScheme name="Boldon James 2010">
      <a:dk1>
        <a:srgbClr val="000F5E"/>
      </a:dk1>
      <a:lt1>
        <a:srgbClr val="04BCF7"/>
      </a:lt1>
      <a:dk2>
        <a:srgbClr val="000F5E"/>
      </a:dk2>
      <a:lt2>
        <a:srgbClr val="FFFFFF"/>
      </a:lt2>
      <a:accent1>
        <a:srgbClr val="000F5E"/>
      </a:accent1>
      <a:accent2>
        <a:srgbClr val="04BCF7"/>
      </a:accent2>
      <a:accent3>
        <a:srgbClr val="98C700"/>
      </a:accent3>
      <a:accent4>
        <a:srgbClr val="FFCC00"/>
      </a:accent4>
      <a:accent5>
        <a:srgbClr val="F66D05"/>
      </a:accent5>
      <a:accent6>
        <a:srgbClr val="FFFFFF"/>
      </a:accent6>
      <a:hlink>
        <a:srgbClr val="04BCF7"/>
      </a:hlink>
      <a:folHlink>
        <a:srgbClr val="F66D05"/>
      </a:folHlink>
    </a:clrScheme>
    <a:fontScheme name="Boldon James 2010">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ldon James 2010">
    <a:dk1>
      <a:srgbClr val="000F5E"/>
    </a:dk1>
    <a:lt1>
      <a:srgbClr val="04BCF7"/>
    </a:lt1>
    <a:dk2>
      <a:srgbClr val="000F5E"/>
    </a:dk2>
    <a:lt2>
      <a:srgbClr val="FFFFFF"/>
    </a:lt2>
    <a:accent1>
      <a:srgbClr val="000F5E"/>
    </a:accent1>
    <a:accent2>
      <a:srgbClr val="04BCF7"/>
    </a:accent2>
    <a:accent3>
      <a:srgbClr val="98C700"/>
    </a:accent3>
    <a:accent4>
      <a:srgbClr val="FFCC00"/>
    </a:accent4>
    <a:accent5>
      <a:srgbClr val="F66D05"/>
    </a:accent5>
    <a:accent6>
      <a:srgbClr val="FFFFFF"/>
    </a:accent6>
    <a:hlink>
      <a:srgbClr val="04BCF7"/>
    </a:hlink>
    <a:folHlink>
      <a:srgbClr val="F66D05"/>
    </a:folHlink>
  </a:clrScheme>
  <a:fontScheme name="Boldon James 2010">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oldon James 2010">
    <a:dk1>
      <a:srgbClr val="000F5E"/>
    </a:dk1>
    <a:lt1>
      <a:srgbClr val="04BCF7"/>
    </a:lt1>
    <a:dk2>
      <a:srgbClr val="000F5E"/>
    </a:dk2>
    <a:lt2>
      <a:srgbClr val="FFFFFF"/>
    </a:lt2>
    <a:accent1>
      <a:srgbClr val="000F5E"/>
    </a:accent1>
    <a:accent2>
      <a:srgbClr val="04BCF7"/>
    </a:accent2>
    <a:accent3>
      <a:srgbClr val="98C700"/>
    </a:accent3>
    <a:accent4>
      <a:srgbClr val="FFCC00"/>
    </a:accent4>
    <a:accent5>
      <a:srgbClr val="F66D05"/>
    </a:accent5>
    <a:accent6>
      <a:srgbClr val="FFFFFF"/>
    </a:accent6>
    <a:hlink>
      <a:srgbClr val="04BCF7"/>
    </a:hlink>
    <a:folHlink>
      <a:srgbClr val="F66D05"/>
    </a:folHlink>
  </a:clrScheme>
  <a:fontScheme name="Boldon James 2010">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abel version="1.0">
  <element uid="id_newpolicy" value=""/>
  <element uid="id_unmarked"/>
</label>
</file>

<file path=customXml/item2.xml><?xml version="1.0" encoding="utf-8"?>
<sisl xmlns:xsi="http://www.w3.org/2001/XMLSchema-instance" xmlns:xsd="http://www.w3.org/2001/XMLSchema" xmlns="http://www.boldonjames.com/2008/01/sie/internal/label" sislVersion="0" policy="id_policy_bj">
  <element uid="id_sensitivity_newvalue1" value=""/>
  <element uid="id_distribution_newvalue1" value=""/>
</sisl>
</file>

<file path=customXml/itemProps1.xml><?xml version="1.0" encoding="utf-8"?>
<ds:datastoreItem xmlns:ds="http://schemas.openxmlformats.org/officeDocument/2006/customXml" ds:itemID="{A2AEF09B-A9C5-4AE1-AFD6-C1110249DE59}">
  <ds:schemaRefs/>
</ds:datastoreItem>
</file>

<file path=customXml/itemProps2.xml><?xml version="1.0" encoding="utf-8"?>
<ds:datastoreItem xmlns:ds="http://schemas.openxmlformats.org/officeDocument/2006/customXml" ds:itemID="{23082EFE-9CE9-4428-8876-63FB04F405E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BJ_Master_04-10</Template>
  <TotalTime>11756</TotalTime>
  <Words>5377</Words>
  <Application>Microsoft Office PowerPoint</Application>
  <PresentationFormat>On-screen Show (4:3)</PresentationFormat>
  <Paragraphs>972</Paragraphs>
  <Slides>69</Slides>
  <Notes>69</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BJ_Master_04-10</vt:lpstr>
      <vt:lpstr>Blank</vt:lpstr>
      <vt:lpstr>Putting Data Classification at the Foundation of Data Protection</vt:lpstr>
      <vt:lpstr>About Boldon James</vt:lpstr>
      <vt:lpstr>QinetiQ Divisions &amp; Products</vt:lpstr>
      <vt:lpstr>PowerPoint Presentation</vt:lpstr>
      <vt:lpstr>Client experience</vt:lpstr>
      <vt:lpstr>Why is Data Classification  Important Today?</vt:lpstr>
      <vt:lpstr>Security problems have evolved</vt:lpstr>
      <vt:lpstr>Era of continuous breaches</vt:lpstr>
      <vt:lpstr>The Data Challenge</vt:lpstr>
      <vt:lpstr>Data Privacy Issues</vt:lpstr>
      <vt:lpstr>The crux of the problem…</vt:lpstr>
      <vt:lpstr>Hard truths around data loss</vt:lpstr>
      <vt:lpstr>The Price of Unmanaged Data</vt:lpstr>
      <vt:lpstr>Cost &amp; Impact of data breach</vt:lpstr>
      <vt:lpstr>Data breach impact on share price</vt:lpstr>
      <vt:lpstr>More recently….</vt:lpstr>
      <vt:lpstr>Security now board-room concerns</vt:lpstr>
      <vt:lpstr>Protecting sensitive data</vt:lpstr>
      <vt:lpstr>Keeping CISO’s up at night</vt:lpstr>
      <vt:lpstr>Identifying sensitive or critical data</vt:lpstr>
      <vt:lpstr>Critical data is high value</vt:lpstr>
      <vt:lpstr>5 steps to protect your sensitive data</vt:lpstr>
      <vt:lpstr>Securing Data Throughout the Lifecycle</vt:lpstr>
      <vt:lpstr>What is Data Classification?</vt:lpstr>
      <vt:lpstr>What is Data Classification?</vt:lpstr>
      <vt:lpstr>Ways to Do Data Classification</vt:lpstr>
      <vt:lpstr>User Driven Data Classification</vt:lpstr>
      <vt:lpstr>Preventing Against Accidental Loss</vt:lpstr>
      <vt:lpstr>Types of info to protect</vt:lpstr>
      <vt:lpstr>Extending to CAD files…</vt:lpstr>
      <vt:lpstr>Classification Solutions</vt:lpstr>
      <vt:lpstr>Take Control with Classifier</vt:lpstr>
      <vt:lpstr>Classifier - securing your data</vt:lpstr>
      <vt:lpstr>Email Classifier</vt:lpstr>
      <vt:lpstr>Office Classifier</vt:lpstr>
      <vt:lpstr>File Classifier</vt:lpstr>
      <vt:lpstr>Power Classifier</vt:lpstr>
      <vt:lpstr>Classifier Administration</vt:lpstr>
      <vt:lpstr>SharePoint Classifier</vt:lpstr>
      <vt:lpstr>Classification Reporting</vt:lpstr>
      <vt:lpstr>Sample Dashboards / Reports</vt:lpstr>
      <vt:lpstr>Dashboard example</vt:lpstr>
      <vt:lpstr>Email Classification Dashboard</vt:lpstr>
      <vt:lpstr>Benefiting from Data Classification</vt:lpstr>
      <vt:lpstr>How data classification can help</vt:lpstr>
      <vt:lpstr>How data classification can help</vt:lpstr>
      <vt:lpstr>Raising User Awareness</vt:lpstr>
      <vt:lpstr>How data classification can help</vt:lpstr>
      <vt:lpstr>Driving other technologies</vt:lpstr>
      <vt:lpstr>PowerPoint Presentation</vt:lpstr>
      <vt:lpstr>Driving Symantec DLP</vt:lpstr>
      <vt:lpstr>Driving DLP solutions</vt:lpstr>
      <vt:lpstr>Enhancing DLP solutions</vt:lpstr>
      <vt:lpstr>Greater ROI from DLP</vt:lpstr>
      <vt:lpstr>How data classification can help</vt:lpstr>
      <vt:lpstr>Simplify access control to shared data</vt:lpstr>
      <vt:lpstr>Protecting data on the move</vt:lpstr>
      <vt:lpstr>Improving Business Performance</vt:lpstr>
      <vt:lpstr>Case Studies: Implementing  Data Classification</vt:lpstr>
      <vt:lpstr>Case study: protecting valuable data</vt:lpstr>
      <vt:lpstr>Case Study cont. </vt:lpstr>
      <vt:lpstr>Typical large organisation solution timeline</vt:lpstr>
      <vt:lpstr>Customer Results</vt:lpstr>
      <vt:lpstr>Data Classification Best Practice</vt:lpstr>
      <vt:lpstr>What a Policy Looks Like</vt:lpstr>
      <vt:lpstr>Data classification policy (cont.)</vt:lpstr>
      <vt:lpstr>User Driven Data Classification -   Best Practice</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tlea</dc:creator>
  <cp:keywords>BJ UNMARKED INTERNAL</cp:keywords>
  <cp:lastModifiedBy>Sunita Gill</cp:lastModifiedBy>
  <cp:revision>991</cp:revision>
  <cp:lastPrinted>2014-06-30T16:25:41Z</cp:lastPrinted>
  <dcterms:created xsi:type="dcterms:W3CDTF">2010-08-10T13:07:43Z</dcterms:created>
  <dcterms:modified xsi:type="dcterms:W3CDTF">2015-08-26T12:30:28Z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curity Label">
    <vt:lpwstr>UNMARKED</vt:lpwstr>
  </property>
  <property fmtid="{D5CDD505-2E9C-101B-9397-08002B2CF9AE}" pid="3" name="bjDocumentSecurityXML">
    <vt:lpwstr>&lt;label version="1.0"&gt;&lt;element uid="id_newpolicy" value=""/&gt;&lt;element uid="id_unmarked"/&gt;&lt;/label&gt;</vt:lpwstr>
  </property>
  <property fmtid="{D5CDD505-2E9C-101B-9397-08002B2CF9AE}" pid="4" name="bjDocumentSecurityPolicyProp">
    <vt:lpwstr>BJ</vt:lpwstr>
  </property>
  <property fmtid="{D5CDD505-2E9C-101B-9397-08002B2CF9AE}" pid="5" name="bjDocumentSecurityPolicyPropID">
    <vt:lpwstr>id_newpolicy</vt:lpwstr>
  </property>
  <property fmtid="{D5CDD505-2E9C-101B-9397-08002B2CF9AE}" pid="6" name="bjDocumentSecurityProp1">
    <vt:lpwstr>UNMARKED</vt:lpwstr>
  </property>
  <property fmtid="{D5CDD505-2E9C-101B-9397-08002B2CF9AE}" pid="7" name="bjSecLabelProp1ID">
    <vt:lpwstr>id_unmarked</vt:lpwstr>
  </property>
  <property fmtid="{D5CDD505-2E9C-101B-9397-08002B2CF9AE}" pid="8" name="bjDocumentSecurityProp2">
    <vt:lpwstr/>
  </property>
  <property fmtid="{D5CDD505-2E9C-101B-9397-08002B2CF9AE}" pid="9" name="bjSecLabelProp2ID">
    <vt:lpwstr/>
  </property>
  <property fmtid="{D5CDD505-2E9C-101B-9397-08002B2CF9AE}" pid="10" name="bjDocumentSecurityProp3">
    <vt:lpwstr/>
  </property>
  <property fmtid="{D5CDD505-2E9C-101B-9397-08002B2CF9AE}" pid="11" name="bjSecLabelProp3ID">
    <vt:lpwstr/>
  </property>
  <property fmtid="{D5CDD505-2E9C-101B-9397-08002B2CF9AE}" pid="12" name="docIndexRef">
    <vt:lpwstr>1cf3caf9-28ab-4f8f-935e-75a802fe9d19</vt:lpwstr>
  </property>
  <property fmtid="{D5CDD505-2E9C-101B-9397-08002B2CF9AE}" pid="13" name="bjSaver">
    <vt:lpwstr>0MnzPC2eFbIgWhJGFcIfmiHYa8B0w86K</vt:lpwstr>
  </property>
  <property fmtid="{D5CDD505-2E9C-101B-9397-08002B2CF9AE}" pid="14" name="bjDocumentLabelXML">
    <vt:lpwstr>&lt;?xml version="1.0" encoding="us-ascii"?&gt;&lt;sisl xmlns:xsi="http://www.w3.org/2001/XMLSchema-instance" xmlns:xsd="http://www.w3.org/2001/XMLSchema" sislVersion="0" policy="id_policy_bj" xmlns="http://www.boldonjames.com/2008/01/sie/internal/label"&gt;&lt;element </vt:lpwstr>
  </property>
  <property fmtid="{D5CDD505-2E9C-101B-9397-08002B2CF9AE}" pid="15" name="bjDocumentLabelXML-0">
    <vt:lpwstr>uid="id_sensitivity_newvalue1" value="" /&gt;&lt;element uid="id_distribution_newvalue1" value="" /&gt;&lt;/sisl&gt;</vt:lpwstr>
  </property>
  <property fmtid="{D5CDD505-2E9C-101B-9397-08002B2CF9AE}" pid="16" name="bjDocumentSecurityLabel">
    <vt:lpwstr>UNMARKED INTERNAL</vt:lpwstr>
  </property>
</Properties>
</file>